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50"/>
  </p:notesMasterIdLst>
  <p:handoutMasterIdLst>
    <p:handoutMasterId r:id="rId51"/>
  </p:handoutMasterIdLst>
  <p:sldIdLst>
    <p:sldId id="358" r:id="rId4"/>
    <p:sldId id="360" r:id="rId5"/>
    <p:sldId id="362" r:id="rId6"/>
    <p:sldId id="363" r:id="rId7"/>
    <p:sldId id="364" r:id="rId8"/>
    <p:sldId id="365" r:id="rId9"/>
    <p:sldId id="370" r:id="rId10"/>
    <p:sldId id="368" r:id="rId11"/>
    <p:sldId id="366" r:id="rId12"/>
    <p:sldId id="369" r:id="rId13"/>
    <p:sldId id="371"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 id="389" r:id="rId32"/>
    <p:sldId id="390" r:id="rId33"/>
    <p:sldId id="391" r:id="rId34"/>
    <p:sldId id="392" r:id="rId35"/>
    <p:sldId id="393" r:id="rId36"/>
    <p:sldId id="395" r:id="rId37"/>
    <p:sldId id="396" r:id="rId38"/>
    <p:sldId id="397" r:id="rId39"/>
    <p:sldId id="398" r:id="rId40"/>
    <p:sldId id="399" r:id="rId41"/>
    <p:sldId id="400" r:id="rId42"/>
    <p:sldId id="401" r:id="rId43"/>
    <p:sldId id="403" r:id="rId44"/>
    <p:sldId id="405" r:id="rId45"/>
    <p:sldId id="410" r:id="rId46"/>
    <p:sldId id="411" r:id="rId47"/>
    <p:sldId id="412" r:id="rId48"/>
    <p:sldId id="413" r:id="rId49"/>
  </p:sldIdLst>
  <p:sldSz cx="9144000" cy="6858000" type="screen4x3"/>
  <p:notesSz cx="6858000" cy="9144000"/>
  <p:defaultTextStyle>
    <a:defPPr>
      <a:defRPr lang="sk-S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537"/>
    <a:srgbClr val="FFFFFF"/>
    <a:srgbClr val="CC0000"/>
    <a:srgbClr val="FFCCCC"/>
    <a:srgbClr val="CCFFCC"/>
    <a:srgbClr val="D8C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redný štýl 2 - zvýrazneni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6364" autoAdjust="0"/>
  </p:normalViewPr>
  <p:slideViewPr>
    <p:cSldViewPr showGuides="1">
      <p:cViewPr varScale="1">
        <p:scale>
          <a:sx n="65" d="100"/>
          <a:sy n="65" d="100"/>
        </p:scale>
        <p:origin x="1656" y="78"/>
      </p:cViewPr>
      <p:guideLst>
        <p:guide orient="horz" pos="2160"/>
        <p:guide pos="2880"/>
      </p:guideLst>
    </p:cSldViewPr>
  </p:slideViewPr>
  <p:outlineViewPr>
    <p:cViewPr>
      <p:scale>
        <a:sx n="33" d="100"/>
        <a:sy n="33" d="100"/>
      </p:scale>
      <p:origin x="0" y="-6796"/>
    </p:cViewPr>
  </p:outlineViewPr>
  <p:notesTextViewPr>
    <p:cViewPr>
      <p:scale>
        <a:sx n="100" d="100"/>
        <a:sy n="100" d="100"/>
      </p:scale>
      <p:origin x="0" y="0"/>
    </p:cViewPr>
  </p:notesTextViewPr>
  <p:sorterViewPr>
    <p:cViewPr>
      <p:scale>
        <a:sx n="100" d="100"/>
        <a:sy n="100" d="100"/>
      </p:scale>
      <p:origin x="0" y="-1324"/>
    </p:cViewPr>
  </p:sorterViewPr>
  <p:notesViewPr>
    <p:cSldViewPr showGuides="1">
      <p:cViewPr varScale="1">
        <p:scale>
          <a:sx n="70" d="100"/>
          <a:sy n="70" d="100"/>
        </p:scale>
        <p:origin x="-21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1" Type="http://schemas.openxmlformats.org/officeDocument/2006/relationships/oleObject" Target="file:///D:\PedologickeDni2015\vystup_do_prezentaci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5.5380584349587793E-2"/>
          <c:y val="0.12730409927017711"/>
          <c:w val="0.9189035112821361"/>
          <c:h val="0.68507700104652292"/>
        </c:manualLayout>
      </c:layout>
      <c:lineChart>
        <c:grouping val="standard"/>
        <c:varyColors val="0"/>
        <c:ser>
          <c:idx val="0"/>
          <c:order val="0"/>
          <c:tx>
            <c:strRef>
              <c:f>PrirastokUbytok_UGKK!$A$2</c:f>
              <c:strCache>
                <c:ptCount val="1"/>
                <c:pt idx="0">
                  <c:v>úbytok</c:v>
                </c:pt>
              </c:strCache>
            </c:strRef>
          </c:tx>
          <c:marker>
            <c:symbol val="none"/>
          </c:marker>
          <c:cat>
            <c:numRef>
              <c:f>PrirastokUbytok_UGKK!$S$2:$AH$2</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PrirastokUbytok_UGKK!$S$11:$AH$11</c:f>
              <c:numCache>
                <c:formatCode>General</c:formatCode>
                <c:ptCount val="16"/>
                <c:pt idx="0">
                  <c:v>-1711</c:v>
                </c:pt>
                <c:pt idx="1">
                  <c:v>-1978</c:v>
                </c:pt>
                <c:pt idx="2">
                  <c:v>-1850</c:v>
                </c:pt>
                <c:pt idx="3">
                  <c:v>-1805</c:v>
                </c:pt>
                <c:pt idx="4">
                  <c:v>-2000</c:v>
                </c:pt>
                <c:pt idx="5">
                  <c:v>-2374</c:v>
                </c:pt>
                <c:pt idx="6">
                  <c:v>-2193</c:v>
                </c:pt>
                <c:pt idx="7">
                  <c:v>-2574</c:v>
                </c:pt>
                <c:pt idx="8">
                  <c:v>-2372</c:v>
                </c:pt>
                <c:pt idx="9">
                  <c:v>-5524</c:v>
                </c:pt>
                <c:pt idx="10">
                  <c:v>-5834</c:v>
                </c:pt>
                <c:pt idx="11">
                  <c:v>-4202</c:v>
                </c:pt>
                <c:pt idx="12">
                  <c:v>-3857</c:v>
                </c:pt>
                <c:pt idx="13">
                  <c:v>-4956</c:v>
                </c:pt>
                <c:pt idx="14">
                  <c:v>-3833</c:v>
                </c:pt>
                <c:pt idx="15">
                  <c:v>-4321</c:v>
                </c:pt>
              </c:numCache>
            </c:numRef>
          </c:val>
          <c:smooth val="0"/>
          <c:extLst>
            <c:ext xmlns:c16="http://schemas.microsoft.com/office/drawing/2014/chart" uri="{C3380CC4-5D6E-409C-BE32-E72D297353CC}">
              <c16:uniqueId val="{00000000-476E-419E-BAEA-ACEF55237119}"/>
            </c:ext>
          </c:extLst>
        </c:ser>
        <c:ser>
          <c:idx val="1"/>
          <c:order val="1"/>
          <c:tx>
            <c:strRef>
              <c:f>PrirastokUbytok_UGKK!$A$13</c:f>
              <c:strCache>
                <c:ptCount val="1"/>
                <c:pt idx="0">
                  <c:v>prírastok</c:v>
                </c:pt>
              </c:strCache>
            </c:strRef>
          </c:tx>
          <c:marker>
            <c:symbol val="none"/>
          </c:marker>
          <c:cat>
            <c:numRef>
              <c:f>PrirastokUbytok_UGKK!$S$2:$AH$2</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PrirastokUbytok_UGKK!$B$22:$Q$22</c:f>
              <c:numCache>
                <c:formatCode>General</c:formatCode>
                <c:ptCount val="16"/>
                <c:pt idx="0">
                  <c:v>512</c:v>
                </c:pt>
                <c:pt idx="1">
                  <c:v>372</c:v>
                </c:pt>
                <c:pt idx="2">
                  <c:v>695</c:v>
                </c:pt>
                <c:pt idx="3">
                  <c:v>575</c:v>
                </c:pt>
                <c:pt idx="4">
                  <c:v>507</c:v>
                </c:pt>
                <c:pt idx="5">
                  <c:v>319</c:v>
                </c:pt>
                <c:pt idx="6">
                  <c:v>458</c:v>
                </c:pt>
                <c:pt idx="7">
                  <c:v>325</c:v>
                </c:pt>
                <c:pt idx="8">
                  <c:v>487</c:v>
                </c:pt>
                <c:pt idx="9">
                  <c:v>368</c:v>
                </c:pt>
                <c:pt idx="10">
                  <c:v>476</c:v>
                </c:pt>
                <c:pt idx="11">
                  <c:v>1352</c:v>
                </c:pt>
                <c:pt idx="12">
                  <c:v>175</c:v>
                </c:pt>
                <c:pt idx="13">
                  <c:v>223</c:v>
                </c:pt>
                <c:pt idx="14">
                  <c:v>90</c:v>
                </c:pt>
                <c:pt idx="15">
                  <c:v>172</c:v>
                </c:pt>
              </c:numCache>
            </c:numRef>
          </c:val>
          <c:smooth val="0"/>
          <c:extLst>
            <c:ext xmlns:c16="http://schemas.microsoft.com/office/drawing/2014/chart" uri="{C3380CC4-5D6E-409C-BE32-E72D297353CC}">
              <c16:uniqueId val="{00000001-476E-419E-BAEA-ACEF55237119}"/>
            </c:ext>
          </c:extLst>
        </c:ser>
        <c:dLbls>
          <c:showLegendKey val="0"/>
          <c:showVal val="0"/>
          <c:showCatName val="0"/>
          <c:showSerName val="0"/>
          <c:showPercent val="0"/>
          <c:showBubbleSize val="0"/>
        </c:dLbls>
        <c:smooth val="0"/>
        <c:axId val="121318400"/>
        <c:axId val="121320192"/>
      </c:lineChart>
      <c:catAx>
        <c:axId val="121318400"/>
        <c:scaling>
          <c:orientation val="minMax"/>
        </c:scaling>
        <c:delete val="0"/>
        <c:axPos val="b"/>
        <c:numFmt formatCode="General" sourceLinked="1"/>
        <c:majorTickMark val="none"/>
        <c:minorTickMark val="none"/>
        <c:tickLblPos val="nextTo"/>
        <c:txPr>
          <a:bodyPr rot="-5400000" vert="horz"/>
          <a:lstStyle/>
          <a:p>
            <a:pPr>
              <a:defRPr/>
            </a:pPr>
            <a:endParaRPr lang="sk-SK"/>
          </a:p>
        </c:txPr>
        <c:crossAx val="121320192"/>
        <c:crosses val="autoZero"/>
        <c:auto val="1"/>
        <c:lblAlgn val="ctr"/>
        <c:lblOffset val="100"/>
        <c:noMultiLvlLbl val="0"/>
      </c:catAx>
      <c:valAx>
        <c:axId val="121320192"/>
        <c:scaling>
          <c:orientation val="minMax"/>
        </c:scaling>
        <c:delete val="0"/>
        <c:axPos val="l"/>
        <c:majorGridlines/>
        <c:numFmt formatCode="General" sourceLinked="1"/>
        <c:majorTickMark val="none"/>
        <c:minorTickMark val="none"/>
        <c:tickLblPos val="nextTo"/>
        <c:crossAx val="121318400"/>
        <c:crosses val="autoZero"/>
        <c:crossBetween val="between"/>
      </c:valAx>
    </c:plotArea>
    <c:legend>
      <c:legendPos val="r"/>
      <c:layout>
        <c:manualLayout>
          <c:xMode val="edge"/>
          <c:yMode val="edge"/>
          <c:x val="6.954932429879658E-2"/>
          <c:y val="0.83267891359121959"/>
          <c:w val="0.26416668256463832"/>
          <c:h val="9.3556820161271523E-2"/>
        </c:manualLayout>
      </c:layout>
      <c:overlay val="0"/>
      <c:spPr>
        <a:solidFill>
          <a:schemeClr val="bg1">
            <a:lumMod val="95000"/>
            <a:alpha val="50000"/>
          </a:schemeClr>
        </a:solidFill>
      </c:spPr>
    </c:legend>
    <c:plotVisOnly val="1"/>
    <c:dispBlanksAs val="gap"/>
    <c:showDLblsOverMax val="0"/>
  </c:chart>
  <c:spPr>
    <a:solidFill>
      <a:schemeClr val="bg1">
        <a:alpha val="70000"/>
      </a:schemeClr>
    </a:solidFill>
  </c:spPr>
  <c:txPr>
    <a:bodyPr/>
    <a:lstStyle/>
    <a:p>
      <a:pPr>
        <a:defRPr sz="1400" b="1"/>
      </a:pPr>
      <a:endParaRPr lang="sk-SK"/>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221F434-115B-4455-9CF8-B9B992FE3AD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sk-SK" altLang="sk-SK"/>
          </a:p>
        </p:txBody>
      </p:sp>
      <p:sp>
        <p:nvSpPr>
          <p:cNvPr id="18435" name="Rectangle 3">
            <a:extLst>
              <a:ext uri="{FF2B5EF4-FFF2-40B4-BE49-F238E27FC236}">
                <a16:creationId xmlns:a16="http://schemas.microsoft.com/office/drawing/2014/main" id="{4553FAD5-4760-4B9F-8882-4AC5E794CEC3}"/>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sk-SK" altLang="sk-SK"/>
          </a:p>
        </p:txBody>
      </p:sp>
      <p:sp>
        <p:nvSpPr>
          <p:cNvPr id="18436" name="Rectangle 4">
            <a:extLst>
              <a:ext uri="{FF2B5EF4-FFF2-40B4-BE49-F238E27FC236}">
                <a16:creationId xmlns:a16="http://schemas.microsoft.com/office/drawing/2014/main" id="{698E2497-09F3-46CF-98FE-B8F1E4D64530}"/>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sk-SK" altLang="sk-SK"/>
          </a:p>
        </p:txBody>
      </p:sp>
      <p:sp>
        <p:nvSpPr>
          <p:cNvPr id="18437" name="Rectangle 5">
            <a:extLst>
              <a:ext uri="{FF2B5EF4-FFF2-40B4-BE49-F238E27FC236}">
                <a16:creationId xmlns:a16="http://schemas.microsoft.com/office/drawing/2014/main" id="{8338D65A-C530-4BFC-A759-D8042BA0464A}"/>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D5E3B12-0E61-4959-A62D-0A1E5EFA783C}" type="slidenum">
              <a:rPr lang="sk-SK" altLang="sk-SK"/>
              <a:pPr>
                <a:defRPr/>
              </a:pPr>
              <a:t>‹#›</a:t>
            </a:fld>
            <a:endParaRPr lang="sk-SK" altLang="sk-S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34A8EB8-19D1-4615-B17A-A7915AA042B9}"/>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sk-SK" altLang="sk-SK"/>
          </a:p>
        </p:txBody>
      </p:sp>
      <p:sp>
        <p:nvSpPr>
          <p:cNvPr id="12291" name="Rectangle 3">
            <a:extLst>
              <a:ext uri="{FF2B5EF4-FFF2-40B4-BE49-F238E27FC236}">
                <a16:creationId xmlns:a16="http://schemas.microsoft.com/office/drawing/2014/main" id="{E5D3703E-6044-4844-A92A-38471B93EDF3}"/>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sk-SK" altLang="sk-SK"/>
          </a:p>
        </p:txBody>
      </p:sp>
      <p:sp>
        <p:nvSpPr>
          <p:cNvPr id="3076" name="Rectangle 4">
            <a:extLst>
              <a:ext uri="{FF2B5EF4-FFF2-40B4-BE49-F238E27FC236}">
                <a16:creationId xmlns:a16="http://schemas.microsoft.com/office/drawing/2014/main" id="{80AE65C3-2F6A-451E-8063-F20A487F4EA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855A9102-F763-4210-928D-60E4B010414E}"/>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sk-SK" altLang="sk-SK" noProof="0"/>
              <a:t>Kliknite sem a upravte štýly predlohy textu.</a:t>
            </a:r>
          </a:p>
          <a:p>
            <a:pPr lvl="1"/>
            <a:r>
              <a:rPr lang="sk-SK" altLang="sk-SK" noProof="0"/>
              <a:t>Druhá úroveň</a:t>
            </a:r>
          </a:p>
          <a:p>
            <a:pPr lvl="2"/>
            <a:r>
              <a:rPr lang="sk-SK" altLang="sk-SK" noProof="0"/>
              <a:t>Tretia úroveň</a:t>
            </a:r>
          </a:p>
          <a:p>
            <a:pPr lvl="3"/>
            <a:r>
              <a:rPr lang="sk-SK" altLang="sk-SK" noProof="0"/>
              <a:t>Štvrtá úroveň</a:t>
            </a:r>
          </a:p>
          <a:p>
            <a:pPr lvl="4"/>
            <a:r>
              <a:rPr lang="sk-SK" altLang="sk-SK" noProof="0"/>
              <a:t>Piata úroveň</a:t>
            </a:r>
          </a:p>
        </p:txBody>
      </p:sp>
      <p:sp>
        <p:nvSpPr>
          <p:cNvPr id="12294" name="Rectangle 6">
            <a:extLst>
              <a:ext uri="{FF2B5EF4-FFF2-40B4-BE49-F238E27FC236}">
                <a16:creationId xmlns:a16="http://schemas.microsoft.com/office/drawing/2014/main" id="{47D9F3F1-DB1B-4CF1-BE03-50569B9317B1}"/>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sk-SK" altLang="sk-SK"/>
          </a:p>
        </p:txBody>
      </p:sp>
      <p:sp>
        <p:nvSpPr>
          <p:cNvPr id="12295" name="Rectangle 7">
            <a:extLst>
              <a:ext uri="{FF2B5EF4-FFF2-40B4-BE49-F238E27FC236}">
                <a16:creationId xmlns:a16="http://schemas.microsoft.com/office/drawing/2014/main" id="{E2C1133A-F572-4BDF-B308-1B194365074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229A31B-0F00-4C9B-A45D-A37E61B61142}" type="slidenum">
              <a:rPr lang="sk-SK" altLang="sk-SK"/>
              <a:pPr>
                <a:defRPr/>
              </a:pPr>
              <a:t>‹#›</a:t>
            </a:fld>
            <a:endParaRPr lang="sk-SK" alt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z="1200" dirty="0">
                <a:effectLst/>
                <a:latin typeface="Lucida Grande"/>
                <a:ea typeface="Lucida Grande"/>
                <a:cs typeface="Lucida Grande"/>
                <a:sym typeface="Lucida Grande"/>
              </a:rPr>
              <a:t>Základným kameňom bolo založenie</a:t>
            </a:r>
            <a:r>
              <a:rPr lang="sk-SK" sz="1200" b="1" dirty="0">
                <a:effectLst/>
                <a:latin typeface="Lucida Grande"/>
                <a:ea typeface="Lucida Grande"/>
                <a:cs typeface="Lucida Grande"/>
                <a:sym typeface="Lucida Grande"/>
              </a:rPr>
              <a:t> Laboratória pôdoznalectva </a:t>
            </a:r>
            <a:r>
              <a:rPr lang="sk-SK" sz="1200" dirty="0">
                <a:effectLst/>
                <a:latin typeface="Lucida Grande"/>
                <a:ea typeface="Lucida Grande"/>
                <a:cs typeface="Lucida Grande"/>
                <a:sym typeface="Lucida Grande"/>
              </a:rPr>
              <a:t>v Bratislave, ktoré svoju činnosť zahájilo 1.7.1960 s počtom 12 zamestnancov delimitovaných z </a:t>
            </a:r>
            <a:r>
              <a:rPr lang="sk-SK" sz="1200" dirty="0" err="1">
                <a:effectLst/>
                <a:latin typeface="Lucida Grande"/>
                <a:ea typeface="Lucida Grande"/>
                <a:cs typeface="Lucida Grande"/>
                <a:sym typeface="Lucida Grande"/>
              </a:rPr>
              <a:t>ÚKSÚPu</a:t>
            </a:r>
            <a:r>
              <a:rPr lang="sk-SK" sz="1200" dirty="0">
                <a:effectLst/>
                <a:latin typeface="Lucida Grande"/>
                <a:ea typeface="Lucida Grande"/>
                <a:cs typeface="Lucida Grande"/>
                <a:sym typeface="Lucida Grande"/>
              </a:rPr>
              <a:t>. Názov Laboratórium bolo v tom čase všeobecne zaužívaný pre samostatné vedecké pracoviská s malým počtom zamestnancov.</a:t>
            </a:r>
          </a:p>
          <a:p>
            <a:pPr marL="0" marR="0" lvl="0" indent="0" defTabSz="457200" eaLnBrk="1" fontAlgn="auto" latinLnBrk="0" hangingPunct="1">
              <a:lnSpc>
                <a:spcPct val="100000"/>
              </a:lnSpc>
              <a:spcBef>
                <a:spcPts val="0"/>
              </a:spcBef>
              <a:spcAft>
                <a:spcPts val="0"/>
              </a:spcAft>
              <a:buClrTx/>
              <a:buSzTx/>
              <a:buFontTx/>
              <a:buNone/>
              <a:tabLst/>
              <a:defRPr/>
            </a:pPr>
            <a:r>
              <a:rPr lang="sk-SK" sz="1200" dirty="0">
                <a:effectLst/>
                <a:latin typeface="Lucida Grande"/>
                <a:ea typeface="Lucida Grande"/>
                <a:cs typeface="Lucida Grande"/>
                <a:sym typeface="Lucida Grande"/>
              </a:rPr>
              <a:t>Úlohou regionálnych pracovísk bolo zabezpečovať tvorbu poznatkov a komplexné služby v rámci ochrany a využívania poľnohospodárskej pôdy v príslušných regiónoch Slovenska. </a:t>
            </a:r>
            <a:endParaRPr lang="en-US" sz="1200" dirty="0">
              <a:effectLst/>
              <a:latin typeface="Lucida Grande"/>
              <a:ea typeface="Lucida Grande"/>
              <a:cs typeface="Lucida Grande"/>
              <a:sym typeface="Lucida Grande"/>
            </a:endParaRPr>
          </a:p>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2</a:t>
            </a:fld>
            <a:endParaRPr lang="sk-SK" altLang="sk-SK"/>
          </a:p>
        </p:txBody>
      </p:sp>
    </p:spTree>
    <p:extLst>
      <p:ext uri="{BB962C8B-B14F-4D97-AF65-F5344CB8AC3E}">
        <p14:creationId xmlns:p14="http://schemas.microsoft.com/office/powerpoint/2010/main" val="89065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z="1200" dirty="0">
                <a:effectLst/>
                <a:latin typeface="Lucida Grande"/>
                <a:ea typeface="Lucida Grande"/>
                <a:cs typeface="Lucida Grande"/>
                <a:sym typeface="Lucida Grande"/>
              </a:rPr>
              <a:t>Na základe potreby výkonu monitorovania pôd v krajinách EÚ sa od roku 1993  začalo s monitorovaním poľnohospodárskych pôd prostredníctvom pravidelných odberov pôdnych vzoriek a ich analýz v päťročných cykloch. Monitorovacia sieť Slovenska zahŕňa 318 lokalít na poľnohospodárskych pôdach a pôdach nad hornou hranicou lesa. Zahrnuté sú aj druhy pozemkov v nadväznosti na ich využívanie (orná pôda, trvalé trávne porasty, vinice, ako aj pásma ochrany vodných zdrojov. V súčasnosti sa monitoring pôd zameriava na aktuálny stav degradačných procesov, predovšetkým kontaminácia, </a:t>
            </a:r>
            <a:r>
              <a:rPr lang="sk-SK" sz="1200" dirty="0" err="1">
                <a:effectLst/>
                <a:latin typeface="Lucida Grande"/>
                <a:ea typeface="Lucida Grande"/>
                <a:cs typeface="Lucida Grande"/>
                <a:sym typeface="Lucida Grande"/>
              </a:rPr>
              <a:t>acidifikácia</a:t>
            </a:r>
            <a:r>
              <a:rPr lang="sk-SK" sz="1200" dirty="0">
                <a:effectLst/>
                <a:latin typeface="Lucida Grande"/>
                <a:ea typeface="Lucida Grande"/>
                <a:cs typeface="Lucida Grande"/>
                <a:sym typeface="Lucida Grande"/>
              </a:rPr>
              <a:t>, </a:t>
            </a:r>
            <a:r>
              <a:rPr lang="sk-SK" sz="1200" dirty="0" err="1">
                <a:effectLst/>
                <a:latin typeface="Lucida Grande"/>
                <a:ea typeface="Lucida Grande"/>
                <a:cs typeface="Lucida Grande"/>
                <a:sym typeface="Lucida Grande"/>
              </a:rPr>
              <a:t>salinizácia</a:t>
            </a:r>
            <a:r>
              <a:rPr lang="sk-SK" sz="1200" dirty="0">
                <a:effectLst/>
                <a:latin typeface="Lucida Grande"/>
                <a:ea typeface="Lucida Grande"/>
                <a:cs typeface="Lucida Grande"/>
                <a:sym typeface="Lucida Grande"/>
              </a:rPr>
              <a:t> a </a:t>
            </a:r>
            <a:r>
              <a:rPr lang="sk-SK" sz="1200" dirty="0" err="1">
                <a:effectLst/>
                <a:latin typeface="Lucida Grande"/>
                <a:ea typeface="Lucida Grande"/>
                <a:cs typeface="Lucida Grande"/>
                <a:sym typeface="Lucida Grande"/>
              </a:rPr>
              <a:t>sodifikácia</a:t>
            </a:r>
            <a:r>
              <a:rPr lang="sk-SK" sz="1200" dirty="0">
                <a:effectLst/>
                <a:latin typeface="Lucida Grande"/>
                <a:ea typeface="Lucida Grande"/>
                <a:cs typeface="Lucida Grande"/>
                <a:sym typeface="Lucida Grande"/>
              </a:rPr>
              <a:t>, úbytok pôdnej organickej hmoty a prístupných živín. Sleduje sa aj erózia pôdy, spustnuté pôdy a pôdy vhodné na pestovanie energetických plodín.</a:t>
            </a:r>
            <a:endParaRPr lang="en-US" sz="1200" dirty="0">
              <a:effectLst/>
              <a:latin typeface="Lucida Grande"/>
              <a:ea typeface="Lucida Grande"/>
              <a:cs typeface="Lucida Grande"/>
              <a:sym typeface="Lucida Grande"/>
            </a:endParaRPr>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11</a:t>
            </a:fld>
            <a:endParaRPr lang="sk-SK" altLang="sk-SK"/>
          </a:p>
        </p:txBody>
      </p:sp>
    </p:spTree>
    <p:extLst>
      <p:ext uri="{BB962C8B-B14F-4D97-AF65-F5344CB8AC3E}">
        <p14:creationId xmlns:p14="http://schemas.microsoft.com/office/powerpoint/2010/main" val="153096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12</a:t>
            </a:fld>
            <a:endParaRPr lang="sk-SK" altLang="sk-SK"/>
          </a:p>
        </p:txBody>
      </p:sp>
    </p:spTree>
    <p:extLst>
      <p:ext uri="{BB962C8B-B14F-4D97-AF65-F5344CB8AC3E}">
        <p14:creationId xmlns:p14="http://schemas.microsoft.com/office/powerpoint/2010/main" val="1268759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sk-SK" sz="1200" dirty="0">
                <a:effectLst/>
                <a:latin typeface="Lucida Grande"/>
                <a:ea typeface="Lucida Grande"/>
                <a:cs typeface="Lucida Grande"/>
                <a:sym typeface="Lucida Grande"/>
              </a:rPr>
              <a:t>Vypracovaním a vydaním </a:t>
            </a:r>
            <a:r>
              <a:rPr lang="sk-SK" sz="1200" dirty="0" err="1">
                <a:effectLst/>
                <a:latin typeface="Lucida Grande"/>
                <a:ea typeface="Lucida Grande"/>
                <a:cs typeface="Lucida Grande"/>
                <a:sym typeface="Lucida Grande"/>
              </a:rPr>
              <a:t>Morfogenetického</a:t>
            </a:r>
            <a:r>
              <a:rPr lang="sk-SK" sz="1200" dirty="0">
                <a:effectLst/>
                <a:latin typeface="Lucida Grande"/>
                <a:ea typeface="Lucida Grande"/>
                <a:cs typeface="Lucida Grande"/>
                <a:sym typeface="Lucida Grande"/>
              </a:rPr>
              <a:t> klasifikačného systému pôd ČSFR (knižne vydaný v r. 1999) sa pôdoznalecká veda a zároveň Slovenská republika zaradila medzi vyspelé krajiny schopné vypracovať a užívať vlastné národné klasifikačné systémy kompatibilné s medzinárodnými klasifikáciami, najmä klasifikáciou s FAO.</a:t>
            </a:r>
            <a:endParaRPr lang="en-US" sz="1200" dirty="0">
              <a:effectLst/>
              <a:latin typeface="Lucida Grande"/>
              <a:ea typeface="Lucida Grande"/>
              <a:cs typeface="Lucida Grande"/>
              <a:sym typeface="Lucida Grande"/>
            </a:endParaRPr>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13</a:t>
            </a:fld>
            <a:endParaRPr lang="sk-SK" altLang="sk-SK"/>
          </a:p>
        </p:txBody>
      </p:sp>
    </p:spTree>
    <p:extLst>
      <p:ext uri="{BB962C8B-B14F-4D97-AF65-F5344CB8AC3E}">
        <p14:creationId xmlns:p14="http://schemas.microsoft.com/office/powerpoint/2010/main" val="764006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14</a:t>
            </a:fld>
            <a:endParaRPr lang="sk-SK" altLang="sk-SK"/>
          </a:p>
        </p:txBody>
      </p:sp>
    </p:spTree>
    <p:extLst>
      <p:ext uri="{BB962C8B-B14F-4D97-AF65-F5344CB8AC3E}">
        <p14:creationId xmlns:p14="http://schemas.microsoft.com/office/powerpoint/2010/main" val="1375539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lang="en-US" sz="1200" dirty="0">
              <a:effectLst/>
              <a:latin typeface="Lucida Grande"/>
              <a:ea typeface="Lucida Grande"/>
              <a:cs typeface="Lucida Grande"/>
              <a:sym typeface="Lucida Grande"/>
            </a:endParaRPr>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15</a:t>
            </a:fld>
            <a:endParaRPr lang="sk-SK" altLang="sk-SK"/>
          </a:p>
        </p:txBody>
      </p:sp>
    </p:spTree>
    <p:extLst>
      <p:ext uri="{BB962C8B-B14F-4D97-AF65-F5344CB8AC3E}">
        <p14:creationId xmlns:p14="http://schemas.microsoft.com/office/powerpoint/2010/main" val="3458102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16</a:t>
            </a:fld>
            <a:endParaRPr lang="sk-SK" altLang="sk-SK"/>
          </a:p>
        </p:txBody>
      </p:sp>
    </p:spTree>
    <p:extLst>
      <p:ext uri="{BB962C8B-B14F-4D97-AF65-F5344CB8AC3E}">
        <p14:creationId xmlns:p14="http://schemas.microsoft.com/office/powerpoint/2010/main" val="3245455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lang="en-US" sz="1200" dirty="0">
              <a:effectLst/>
              <a:latin typeface="Lucida Grande"/>
              <a:ea typeface="Lucida Grande"/>
              <a:cs typeface="Lucida Grande"/>
              <a:sym typeface="Lucida Grande"/>
            </a:endParaRPr>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17</a:t>
            </a:fld>
            <a:endParaRPr lang="sk-SK" altLang="sk-SK"/>
          </a:p>
        </p:txBody>
      </p:sp>
    </p:spTree>
    <p:extLst>
      <p:ext uri="{BB962C8B-B14F-4D97-AF65-F5344CB8AC3E}">
        <p14:creationId xmlns:p14="http://schemas.microsoft.com/office/powerpoint/2010/main" val="3358136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18</a:t>
            </a:fld>
            <a:endParaRPr lang="sk-SK" altLang="sk-SK"/>
          </a:p>
        </p:txBody>
      </p:sp>
    </p:spTree>
    <p:extLst>
      <p:ext uri="{BB962C8B-B14F-4D97-AF65-F5344CB8AC3E}">
        <p14:creationId xmlns:p14="http://schemas.microsoft.com/office/powerpoint/2010/main" val="992361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lang="en-US" sz="1200" dirty="0">
              <a:effectLst/>
              <a:latin typeface="Lucida Grande"/>
              <a:ea typeface="Lucida Grande"/>
              <a:cs typeface="Lucida Grande"/>
              <a:sym typeface="Lucida Grande"/>
            </a:endParaRPr>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19</a:t>
            </a:fld>
            <a:endParaRPr lang="sk-SK" altLang="sk-SK"/>
          </a:p>
        </p:txBody>
      </p:sp>
    </p:spTree>
    <p:extLst>
      <p:ext uri="{BB962C8B-B14F-4D97-AF65-F5344CB8AC3E}">
        <p14:creationId xmlns:p14="http://schemas.microsoft.com/office/powerpoint/2010/main" val="1970621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lang="en-US" sz="1200" dirty="0">
              <a:effectLst/>
              <a:latin typeface="Lucida Grande"/>
              <a:ea typeface="Lucida Grande"/>
              <a:cs typeface="Lucida Grande"/>
              <a:sym typeface="Lucida Grande"/>
            </a:endParaRPr>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20</a:t>
            </a:fld>
            <a:endParaRPr lang="sk-SK" altLang="sk-SK"/>
          </a:p>
        </p:txBody>
      </p:sp>
    </p:spTree>
    <p:extLst>
      <p:ext uri="{BB962C8B-B14F-4D97-AF65-F5344CB8AC3E}">
        <p14:creationId xmlns:p14="http://schemas.microsoft.com/office/powerpoint/2010/main" val="173690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3</a:t>
            </a:fld>
            <a:endParaRPr lang="sk-SK" altLang="sk-SK"/>
          </a:p>
        </p:txBody>
      </p:sp>
    </p:spTree>
    <p:extLst>
      <p:ext uri="{BB962C8B-B14F-4D97-AF65-F5344CB8AC3E}">
        <p14:creationId xmlns:p14="http://schemas.microsoft.com/office/powerpoint/2010/main" val="2093575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k-SK" dirty="0"/>
              <a:t>Dostávame</a:t>
            </a:r>
            <a:r>
              <a:rPr lang="sk-SK" baseline="0" dirty="0"/>
              <a:t> 1,1% z celkového balíka podpôr a generujeme 0,5% produkcie</a:t>
            </a:r>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21</a:t>
            </a:fld>
            <a:endParaRPr lang="sk-SK" altLang="sk-SK"/>
          </a:p>
        </p:txBody>
      </p:sp>
    </p:spTree>
    <p:extLst>
      <p:ext uri="{BB962C8B-B14F-4D97-AF65-F5344CB8AC3E}">
        <p14:creationId xmlns:p14="http://schemas.microsoft.com/office/powerpoint/2010/main" val="720041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k-SK" dirty="0"/>
              <a:t>Dostávame</a:t>
            </a:r>
            <a:r>
              <a:rPr lang="sk-SK" baseline="0" dirty="0"/>
              <a:t> 1,1% z celkového balíka podpôr a generujeme 0,5% produkcie</a:t>
            </a:r>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22</a:t>
            </a:fld>
            <a:endParaRPr lang="sk-SK" altLang="sk-SK"/>
          </a:p>
        </p:txBody>
      </p:sp>
    </p:spTree>
    <p:extLst>
      <p:ext uri="{BB962C8B-B14F-4D97-AF65-F5344CB8AC3E}">
        <p14:creationId xmlns:p14="http://schemas.microsoft.com/office/powerpoint/2010/main" val="3983065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Bioplynové stanice, </a:t>
            </a:r>
            <a:r>
              <a:rPr lang="sk-SK" dirty="0" err="1"/>
              <a:t>bioplasty</a:t>
            </a:r>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23</a:t>
            </a:fld>
            <a:endParaRPr lang="sk-SK" altLang="sk-SK"/>
          </a:p>
        </p:txBody>
      </p:sp>
    </p:spTree>
    <p:extLst>
      <p:ext uri="{BB962C8B-B14F-4D97-AF65-F5344CB8AC3E}">
        <p14:creationId xmlns:p14="http://schemas.microsoft.com/office/powerpoint/2010/main" val="2926651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Málo organických</a:t>
            </a:r>
            <a:r>
              <a:rPr lang="sk-SK" baseline="0" dirty="0"/>
              <a:t> hnojív, z ktorých časť končí v bioplynových staniciach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sk-SK" baseline="0" dirty="0"/>
              <a:t>Výsledok – zlý štruktúrny stav pôd – potreba zavedenia </a:t>
            </a:r>
            <a:r>
              <a:rPr lang="sk-SK" baseline="0" dirty="0" err="1"/>
              <a:t>pôdoochranných</a:t>
            </a:r>
            <a:r>
              <a:rPr lang="sk-SK" baseline="0" dirty="0"/>
              <a:t> technológií – problém efekt nie je okamžitý, až v dlhšom časovom horizonte.</a:t>
            </a:r>
            <a:endParaRPr lang="sk-SK" dirty="0"/>
          </a:p>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24</a:t>
            </a:fld>
            <a:endParaRPr lang="sk-SK" altLang="sk-SK"/>
          </a:p>
        </p:txBody>
      </p:sp>
    </p:spTree>
    <p:extLst>
      <p:ext uri="{BB962C8B-B14F-4D97-AF65-F5344CB8AC3E}">
        <p14:creationId xmlns:p14="http://schemas.microsoft.com/office/powerpoint/2010/main" val="1635962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err="1"/>
              <a:t>Pozemkove</a:t>
            </a:r>
            <a:r>
              <a:rPr lang="sk-SK" dirty="0"/>
              <a:t> </a:t>
            </a:r>
            <a:r>
              <a:rPr lang="sk-SK" dirty="0" err="1"/>
              <a:t>upravy</a:t>
            </a:r>
            <a:r>
              <a:rPr lang="sk-SK" dirty="0"/>
              <a:t> – nejasne </a:t>
            </a:r>
            <a:r>
              <a:rPr lang="sk-SK" dirty="0" err="1"/>
              <a:t>urcenie</a:t>
            </a:r>
            <a:r>
              <a:rPr lang="sk-SK" dirty="0"/>
              <a:t> druhu pozemku v KU</a:t>
            </a:r>
          </a:p>
          <a:p>
            <a:r>
              <a:rPr lang="sk-SK" dirty="0"/>
              <a:t>Pestovanie RRD – extenzívne </a:t>
            </a:r>
            <a:r>
              <a:rPr lang="sk-SK" dirty="0" err="1"/>
              <a:t>vs</a:t>
            </a:r>
            <a:r>
              <a:rPr lang="sk-SK" dirty="0"/>
              <a:t>. intenzívne</a:t>
            </a:r>
          </a:p>
          <a:p>
            <a:r>
              <a:rPr lang="sk-SK" dirty="0" err="1"/>
              <a:t>Riesenie</a:t>
            </a:r>
            <a:r>
              <a:rPr lang="sk-SK" dirty="0"/>
              <a:t> Agroforestry ?</a:t>
            </a:r>
          </a:p>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25</a:t>
            </a:fld>
            <a:endParaRPr lang="sk-SK" altLang="sk-SK"/>
          </a:p>
        </p:txBody>
      </p:sp>
    </p:spTree>
    <p:extLst>
      <p:ext uri="{BB962C8B-B14F-4D97-AF65-F5344CB8AC3E}">
        <p14:creationId xmlns:p14="http://schemas.microsoft.com/office/powerpoint/2010/main" val="2375468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26</a:t>
            </a:fld>
            <a:endParaRPr lang="sk-SK" altLang="sk-SK"/>
          </a:p>
        </p:txBody>
      </p:sp>
    </p:spTree>
    <p:extLst>
      <p:ext uri="{BB962C8B-B14F-4D97-AF65-F5344CB8AC3E}">
        <p14:creationId xmlns:p14="http://schemas.microsoft.com/office/powerpoint/2010/main" val="1927067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27</a:t>
            </a:fld>
            <a:endParaRPr lang="sk-SK" altLang="sk-SK"/>
          </a:p>
        </p:txBody>
      </p:sp>
    </p:spTree>
    <p:extLst>
      <p:ext uri="{BB962C8B-B14F-4D97-AF65-F5344CB8AC3E}">
        <p14:creationId xmlns:p14="http://schemas.microsoft.com/office/powerpoint/2010/main" val="1559099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k-SK" dirty="0"/>
              <a:t>Využívanie</a:t>
            </a:r>
            <a:r>
              <a:rPr lang="sk-SK" baseline="0" dirty="0"/>
              <a:t> legislatívy o ochrane poľnohospodárskej pôdy na riešenie susedských sporov</a:t>
            </a:r>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28</a:t>
            </a:fld>
            <a:endParaRPr lang="sk-SK" altLang="sk-SK"/>
          </a:p>
        </p:txBody>
      </p:sp>
    </p:spTree>
    <p:extLst>
      <p:ext uri="{BB962C8B-B14F-4D97-AF65-F5344CB8AC3E}">
        <p14:creationId xmlns:p14="http://schemas.microsoft.com/office/powerpoint/2010/main" val="2024231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29</a:t>
            </a:fld>
            <a:endParaRPr lang="sk-SK" altLang="sk-SK"/>
          </a:p>
        </p:txBody>
      </p:sp>
    </p:spTree>
    <p:extLst>
      <p:ext uri="{BB962C8B-B14F-4D97-AF65-F5344CB8AC3E}">
        <p14:creationId xmlns:p14="http://schemas.microsoft.com/office/powerpoint/2010/main" val="2355770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30</a:t>
            </a:fld>
            <a:endParaRPr lang="sk-SK" altLang="sk-SK"/>
          </a:p>
        </p:txBody>
      </p:sp>
    </p:spTree>
    <p:extLst>
      <p:ext uri="{BB962C8B-B14F-4D97-AF65-F5344CB8AC3E}">
        <p14:creationId xmlns:p14="http://schemas.microsoft.com/office/powerpoint/2010/main" val="256777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z="1200" dirty="0">
                <a:effectLst/>
                <a:latin typeface="Lucida Grande"/>
                <a:ea typeface="Lucida Grande"/>
                <a:cs typeface="Lucida Grande"/>
                <a:sym typeface="Lucida Grande"/>
              </a:rPr>
              <a:t>Hlavnou myšlienkou činnosti novovzniknutej organizácie bolo vykonať na území bývalej Československej republiky Komplexný prieskum poľnohospodárskych pôd (KPP), ktorý bol nevyhnutný pre naštartovanie intenzívnejšieho hospodárenia. Podmienka bola naplnená mladým kolektívom odborníkov pod vedením Ing. Juraja </a:t>
            </a:r>
            <a:r>
              <a:rPr lang="sk-SK" sz="1200" dirty="0" err="1">
                <a:effectLst/>
                <a:latin typeface="Lucida Grande"/>
                <a:ea typeface="Lucida Grande"/>
                <a:cs typeface="Lucida Grande"/>
                <a:sym typeface="Lucida Grande"/>
              </a:rPr>
              <a:t>Hraška</a:t>
            </a:r>
            <a:r>
              <a:rPr lang="sk-SK" sz="1200" dirty="0">
                <a:effectLst/>
                <a:latin typeface="Lucida Grande"/>
                <a:ea typeface="Lucida Grande"/>
                <a:cs typeface="Lucida Grande"/>
                <a:sym typeface="Lucida Grande"/>
              </a:rPr>
              <a:t>, CSc. a Ing. Zoltána </a:t>
            </a:r>
            <a:r>
              <a:rPr lang="sk-SK" sz="1200" dirty="0" err="1">
                <a:effectLst/>
                <a:latin typeface="Lucida Grande"/>
                <a:ea typeface="Lucida Grande"/>
                <a:cs typeface="Lucida Grande"/>
                <a:sym typeface="Lucida Grande"/>
              </a:rPr>
              <a:t>Bedrnu</a:t>
            </a:r>
            <a:r>
              <a:rPr lang="sk-SK" sz="1200" dirty="0">
                <a:effectLst/>
                <a:latin typeface="Lucida Grande"/>
                <a:ea typeface="Lucida Grande"/>
                <a:cs typeface="Lucida Grande"/>
                <a:sym typeface="Lucida Grande"/>
              </a:rPr>
              <a:t>, CSc. </a:t>
            </a:r>
          </a:p>
          <a:p>
            <a:r>
              <a:rPr lang="sk-SK" sz="1200" dirty="0">
                <a:effectLst/>
                <a:latin typeface="Lucida Grande"/>
                <a:ea typeface="Lucida Grande"/>
                <a:cs typeface="Lucida Grande"/>
                <a:sym typeface="Lucida Grande"/>
              </a:rPr>
              <a:t>Spracované výsledky boli poskytované nielen zriaďovateľovi, ale predovšetkým jednotlivým  poľnohospodárskym subjektom (družstvám a štátnym majetkom) obhospodarujúcich  poľnohospodársku pôdu. </a:t>
            </a:r>
          </a:p>
          <a:p>
            <a:pPr marL="0" marR="0" lvl="0" indent="0" defTabSz="457200" eaLnBrk="1" fontAlgn="auto" latinLnBrk="0" hangingPunct="1">
              <a:lnSpc>
                <a:spcPct val="100000"/>
              </a:lnSpc>
              <a:spcBef>
                <a:spcPts val="0"/>
              </a:spcBef>
              <a:spcAft>
                <a:spcPts val="0"/>
              </a:spcAft>
              <a:buClrTx/>
              <a:buSzTx/>
              <a:buFontTx/>
              <a:buNone/>
              <a:tabLst/>
              <a:defRPr/>
            </a:pPr>
            <a:r>
              <a:rPr lang="sk-SK" sz="1200" dirty="0">
                <a:effectLst/>
                <a:latin typeface="Lucida Grande"/>
                <a:ea typeface="Lucida Grande"/>
                <a:cs typeface="Lucida Grande"/>
                <a:sym typeface="Lucida Grande"/>
              </a:rPr>
              <a:t>KPP predstavoval v 60. rokoch 20. storočia počiatok moderného výskumu pôd na Slovensku (inicioval rozvoj vedného odboru pôdoznalectva), za ktoré dostalo výskumné pracovisko štátne vyznamenanie „</a:t>
            </a:r>
            <a:r>
              <a:rPr lang="sk-SK" sz="1200" i="1" dirty="0">
                <a:effectLst/>
                <a:latin typeface="Lucida Grande"/>
                <a:ea typeface="Lucida Grande"/>
                <a:cs typeface="Lucida Grande"/>
                <a:sym typeface="Lucida Grande"/>
              </a:rPr>
              <a:t>Za zásluhy o výstavbu“. </a:t>
            </a:r>
            <a:endParaRPr lang="en-US" sz="1200" dirty="0">
              <a:effectLst/>
              <a:latin typeface="Lucida Grande"/>
              <a:ea typeface="Lucida Grande"/>
              <a:cs typeface="Lucida Grande"/>
              <a:sym typeface="Lucida Grande"/>
            </a:endParaRPr>
          </a:p>
          <a:p>
            <a:pPr marL="0" marR="0" lvl="0" indent="0" defTabSz="457200" eaLnBrk="1" fontAlgn="auto" latinLnBrk="0" hangingPunct="1">
              <a:lnSpc>
                <a:spcPct val="100000"/>
              </a:lnSpc>
              <a:spcBef>
                <a:spcPts val="0"/>
              </a:spcBef>
              <a:spcAft>
                <a:spcPts val="0"/>
              </a:spcAft>
              <a:buClrTx/>
              <a:buSzTx/>
              <a:buFontTx/>
              <a:buNone/>
              <a:tabLst/>
              <a:defRPr/>
            </a:pPr>
            <a:r>
              <a:rPr lang="sk-SK" sz="1200" dirty="0">
                <a:effectLst/>
                <a:latin typeface="Lucida Grande"/>
                <a:ea typeface="Lucida Grande"/>
                <a:cs typeface="Lucida Grande"/>
                <a:sym typeface="Lucida Grande"/>
              </a:rPr>
              <a:t>Dnes predstavujú výstupy KPP súčasť kultúrneho dedičstva Slovenska, ktorého zachovanie by malo byť pre ďalšie generácie samozrejmosťou, či už vo forme jedinečného pôdneho archívu na Slovensku alebo vo forme moderne spracovaných pôdnych databáz. </a:t>
            </a:r>
            <a:endParaRPr lang="en-US" sz="1200" dirty="0">
              <a:effectLst/>
              <a:latin typeface="Lucida Grande"/>
              <a:ea typeface="Lucida Grande"/>
              <a:cs typeface="Lucida Grande"/>
              <a:sym typeface="Lucida Grande"/>
            </a:endParaRPr>
          </a:p>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4</a:t>
            </a:fld>
            <a:endParaRPr lang="sk-SK" altLang="sk-SK"/>
          </a:p>
        </p:txBody>
      </p:sp>
    </p:spTree>
    <p:extLst>
      <p:ext uri="{BB962C8B-B14F-4D97-AF65-F5344CB8AC3E}">
        <p14:creationId xmlns:p14="http://schemas.microsoft.com/office/powerpoint/2010/main" val="1666102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Nový</a:t>
            </a:r>
            <a:r>
              <a:rPr lang="sk-SK" baseline="0" dirty="0"/>
              <a:t> klimatický región</a:t>
            </a:r>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31</a:t>
            </a:fld>
            <a:endParaRPr lang="sk-SK" altLang="sk-SK"/>
          </a:p>
        </p:txBody>
      </p:sp>
    </p:spTree>
    <p:extLst>
      <p:ext uri="{BB962C8B-B14F-4D97-AF65-F5344CB8AC3E}">
        <p14:creationId xmlns:p14="http://schemas.microsoft.com/office/powerpoint/2010/main" val="2393606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32</a:t>
            </a:fld>
            <a:endParaRPr lang="sk-SK" altLang="sk-SK"/>
          </a:p>
        </p:txBody>
      </p:sp>
    </p:spTree>
    <p:extLst>
      <p:ext uri="{BB962C8B-B14F-4D97-AF65-F5344CB8AC3E}">
        <p14:creationId xmlns:p14="http://schemas.microsoft.com/office/powerpoint/2010/main" val="1918650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33</a:t>
            </a:fld>
            <a:endParaRPr lang="sk-SK" altLang="sk-SK"/>
          </a:p>
        </p:txBody>
      </p:sp>
    </p:spTree>
    <p:extLst>
      <p:ext uri="{BB962C8B-B14F-4D97-AF65-F5344CB8AC3E}">
        <p14:creationId xmlns:p14="http://schemas.microsoft.com/office/powerpoint/2010/main" val="4133082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34</a:t>
            </a:fld>
            <a:endParaRPr lang="sk-SK" altLang="sk-SK"/>
          </a:p>
        </p:txBody>
      </p:sp>
    </p:spTree>
    <p:extLst>
      <p:ext uri="{BB962C8B-B14F-4D97-AF65-F5344CB8AC3E}">
        <p14:creationId xmlns:p14="http://schemas.microsoft.com/office/powerpoint/2010/main" val="4106464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35</a:t>
            </a:fld>
            <a:endParaRPr lang="sk-SK" altLang="sk-SK"/>
          </a:p>
        </p:txBody>
      </p:sp>
    </p:spTree>
    <p:extLst>
      <p:ext uri="{BB962C8B-B14F-4D97-AF65-F5344CB8AC3E}">
        <p14:creationId xmlns:p14="http://schemas.microsoft.com/office/powerpoint/2010/main" val="3945565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36</a:t>
            </a:fld>
            <a:endParaRPr lang="sk-SK" altLang="sk-SK"/>
          </a:p>
        </p:txBody>
      </p:sp>
    </p:spTree>
    <p:extLst>
      <p:ext uri="{BB962C8B-B14F-4D97-AF65-F5344CB8AC3E}">
        <p14:creationId xmlns:p14="http://schemas.microsoft.com/office/powerpoint/2010/main" val="4043487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37</a:t>
            </a:fld>
            <a:endParaRPr lang="sk-SK" altLang="sk-SK"/>
          </a:p>
        </p:txBody>
      </p:sp>
    </p:spTree>
    <p:extLst>
      <p:ext uri="{BB962C8B-B14F-4D97-AF65-F5344CB8AC3E}">
        <p14:creationId xmlns:p14="http://schemas.microsoft.com/office/powerpoint/2010/main" val="4262704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38</a:t>
            </a:fld>
            <a:endParaRPr lang="sk-SK" altLang="sk-SK"/>
          </a:p>
        </p:txBody>
      </p:sp>
    </p:spTree>
    <p:extLst>
      <p:ext uri="{BB962C8B-B14F-4D97-AF65-F5344CB8AC3E}">
        <p14:creationId xmlns:p14="http://schemas.microsoft.com/office/powerpoint/2010/main" val="570003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39</a:t>
            </a:fld>
            <a:endParaRPr lang="sk-SK" altLang="sk-SK"/>
          </a:p>
        </p:txBody>
      </p:sp>
    </p:spTree>
    <p:extLst>
      <p:ext uri="{BB962C8B-B14F-4D97-AF65-F5344CB8AC3E}">
        <p14:creationId xmlns:p14="http://schemas.microsoft.com/office/powerpoint/2010/main" val="2330839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40</a:t>
            </a:fld>
            <a:endParaRPr lang="sk-SK" altLang="sk-SK"/>
          </a:p>
        </p:txBody>
      </p:sp>
    </p:spTree>
    <p:extLst>
      <p:ext uri="{BB962C8B-B14F-4D97-AF65-F5344CB8AC3E}">
        <p14:creationId xmlns:p14="http://schemas.microsoft.com/office/powerpoint/2010/main" val="52363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5</a:t>
            </a:fld>
            <a:endParaRPr lang="sk-SK" altLang="sk-SK"/>
          </a:p>
        </p:txBody>
      </p:sp>
    </p:spTree>
    <p:extLst>
      <p:ext uri="{BB962C8B-B14F-4D97-AF65-F5344CB8AC3E}">
        <p14:creationId xmlns:p14="http://schemas.microsoft.com/office/powerpoint/2010/main" val="982139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41</a:t>
            </a:fld>
            <a:endParaRPr lang="sk-SK" altLang="sk-SK"/>
          </a:p>
        </p:txBody>
      </p:sp>
    </p:spTree>
    <p:extLst>
      <p:ext uri="{BB962C8B-B14F-4D97-AF65-F5344CB8AC3E}">
        <p14:creationId xmlns:p14="http://schemas.microsoft.com/office/powerpoint/2010/main" val="2790228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42</a:t>
            </a:fld>
            <a:endParaRPr lang="sk-SK" altLang="sk-SK"/>
          </a:p>
        </p:txBody>
      </p:sp>
    </p:spTree>
    <p:extLst>
      <p:ext uri="{BB962C8B-B14F-4D97-AF65-F5344CB8AC3E}">
        <p14:creationId xmlns:p14="http://schemas.microsoft.com/office/powerpoint/2010/main" val="2220242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43</a:t>
            </a:fld>
            <a:endParaRPr lang="sk-SK" altLang="sk-SK"/>
          </a:p>
        </p:txBody>
      </p:sp>
    </p:spTree>
    <p:extLst>
      <p:ext uri="{BB962C8B-B14F-4D97-AF65-F5344CB8AC3E}">
        <p14:creationId xmlns:p14="http://schemas.microsoft.com/office/powerpoint/2010/main" val="2166367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44</a:t>
            </a:fld>
            <a:endParaRPr lang="sk-SK" altLang="sk-SK"/>
          </a:p>
        </p:txBody>
      </p:sp>
    </p:spTree>
    <p:extLst>
      <p:ext uri="{BB962C8B-B14F-4D97-AF65-F5344CB8AC3E}">
        <p14:creationId xmlns:p14="http://schemas.microsoft.com/office/powerpoint/2010/main" val="3794782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45</a:t>
            </a:fld>
            <a:endParaRPr lang="sk-SK" altLang="sk-SK"/>
          </a:p>
        </p:txBody>
      </p:sp>
    </p:spTree>
    <p:extLst>
      <p:ext uri="{BB962C8B-B14F-4D97-AF65-F5344CB8AC3E}">
        <p14:creationId xmlns:p14="http://schemas.microsoft.com/office/powerpoint/2010/main" val="13074919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46</a:t>
            </a:fld>
            <a:endParaRPr lang="sk-SK" altLang="sk-SK"/>
          </a:p>
        </p:txBody>
      </p:sp>
    </p:spTree>
    <p:extLst>
      <p:ext uri="{BB962C8B-B14F-4D97-AF65-F5344CB8AC3E}">
        <p14:creationId xmlns:p14="http://schemas.microsoft.com/office/powerpoint/2010/main" val="141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6</a:t>
            </a:fld>
            <a:endParaRPr lang="sk-SK" altLang="sk-SK"/>
          </a:p>
        </p:txBody>
      </p:sp>
    </p:spTree>
    <p:extLst>
      <p:ext uri="{BB962C8B-B14F-4D97-AF65-F5344CB8AC3E}">
        <p14:creationId xmlns:p14="http://schemas.microsoft.com/office/powerpoint/2010/main" val="129867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sk-SK" sz="1200" dirty="0">
                <a:effectLst/>
                <a:latin typeface="Lucida Grande"/>
                <a:ea typeface="Lucida Grande"/>
                <a:cs typeface="Lucida Grande"/>
                <a:sym typeface="Lucida Grande"/>
              </a:rPr>
              <a:t>Vláda SSR uznesením č. 91 zo dňa 12.06. 1972 odsúhlasila vykonávanie bonitácie poľnohospodárskeho pôdneho fondu (PPF), na základe ktorého bol výskumný ústav poverený výkonom bonitácie poľnohospodárskych pôd na Slovensku, pričom základným podkladom k jej realizácii sa stal Komplexný prieskum poľnohospodárskych pôd uskutočnený v rokoch 1960 – 1970. </a:t>
            </a:r>
            <a:endParaRPr lang="en-US" sz="1200" dirty="0">
              <a:effectLst/>
              <a:latin typeface="Lucida Grande"/>
              <a:ea typeface="Lucida Grande"/>
              <a:cs typeface="Lucida Grande"/>
              <a:sym typeface="Lucida Grande"/>
            </a:endParaRPr>
          </a:p>
          <a:p>
            <a:r>
              <a:rPr lang="sk-SK" sz="1200" dirty="0">
                <a:effectLst/>
                <a:latin typeface="Lucida Grande"/>
                <a:ea typeface="Lucida Grande"/>
                <a:cs typeface="Lucida Grande"/>
                <a:sym typeface="Lucida Grande"/>
              </a:rPr>
              <a:t>Cieľom pôdoznaleckej časti bonitácie bolo zatriediť všetky poľnohospodárske pôdy do sústavy BPEJ a na mapách a dokumentačných materiáloch vyjadriť ich plošné rozšírenie a  vlastnosti, ktoré predstavujú základný legislatívny nástroj na podporu rozhodovania v oblasti využívania a ochrany poľnohospodárskych pôd aj v súčasnosti. </a:t>
            </a:r>
          </a:p>
          <a:p>
            <a:pPr marL="0" marR="0" lvl="0" indent="0" defTabSz="457200" eaLnBrk="1" fontAlgn="auto" latinLnBrk="0" hangingPunct="1">
              <a:lnSpc>
                <a:spcPct val="100000"/>
              </a:lnSpc>
              <a:spcBef>
                <a:spcPts val="0"/>
              </a:spcBef>
              <a:spcAft>
                <a:spcPts val="0"/>
              </a:spcAft>
              <a:buClrTx/>
              <a:buSzTx/>
              <a:buFontTx/>
              <a:buNone/>
              <a:tabLst/>
              <a:defRPr/>
            </a:pPr>
            <a:r>
              <a:rPr lang="sk-SK" sz="1200" dirty="0">
                <a:effectLst/>
                <a:latin typeface="Lucida Grande"/>
                <a:ea typeface="Lucida Grande"/>
                <a:cs typeface="Lucida Grande"/>
                <a:sym typeface="Lucida Grande"/>
              </a:rPr>
              <a:t>Súčasný systém hodnotenia poľnohospodárskych pôd SR v systéme BPEJ, ktorý sa na Slovensku v rôznych mutáciách využíva už viac ako 40 rokov, nie je postačujúci z pohľadu súčasných požiadaviek praxe, ale ani z hľadiska nových poznatkov v klasifikácii pôd. Za posledných 20 rokov došlo k  zmenám v parametroch najmä poľnohospodárskych pôd, zmenilo sa klasifikačné zatriedenie niektorých pôd a čoraz výraznejšie sa prejavujú dopady z prebiehajúcich klimatických zmien. Je preto naliehavá potreba inovovať existujúcu sústavu bonitovaných pôdnoekologických jednotiek tak, aby zohľadňovala najmä zmenenú </a:t>
            </a:r>
            <a:r>
              <a:rPr lang="sk-SK" sz="1200" dirty="0" err="1">
                <a:effectLst/>
                <a:latin typeface="Lucida Grande"/>
                <a:ea typeface="Lucida Grande"/>
                <a:cs typeface="Lucida Grande"/>
                <a:sym typeface="Lucida Grande"/>
              </a:rPr>
              <a:t>agroklimatickú</a:t>
            </a:r>
            <a:r>
              <a:rPr lang="sk-SK" sz="1200" dirty="0">
                <a:effectLst/>
                <a:latin typeface="Lucida Grande"/>
                <a:ea typeface="Lucida Grande"/>
                <a:cs typeface="Lucida Grande"/>
                <a:sym typeface="Lucida Grande"/>
              </a:rPr>
              <a:t> </a:t>
            </a:r>
            <a:r>
              <a:rPr lang="sk-SK" sz="1200" dirty="0" err="1">
                <a:effectLst/>
                <a:latin typeface="Lucida Grande"/>
                <a:ea typeface="Lucida Grande"/>
                <a:cs typeface="Lucida Grande"/>
                <a:sym typeface="Lucida Grande"/>
              </a:rPr>
              <a:t>regionalizáciu</a:t>
            </a:r>
            <a:r>
              <a:rPr lang="sk-SK" sz="1200" dirty="0">
                <a:effectLst/>
                <a:latin typeface="Lucida Grande"/>
                <a:ea typeface="Lucida Grande"/>
                <a:cs typeface="Lucida Grande"/>
                <a:sym typeface="Lucida Grande"/>
              </a:rPr>
              <a:t>, rozšírila systém napríklad o </a:t>
            </a:r>
            <a:r>
              <a:rPr lang="sk-SK" sz="1200" dirty="0" err="1">
                <a:effectLst/>
                <a:latin typeface="Lucida Grande"/>
                <a:ea typeface="Lucida Grande"/>
                <a:cs typeface="Lucida Grande"/>
                <a:sym typeface="Lucida Grande"/>
              </a:rPr>
              <a:t>antropogénne</a:t>
            </a:r>
            <a:r>
              <a:rPr lang="sk-SK" sz="1200" dirty="0">
                <a:effectLst/>
                <a:latin typeface="Lucida Grande"/>
                <a:ea typeface="Lucida Grande"/>
                <a:cs typeface="Lucida Grande"/>
                <a:sym typeface="Lucida Grande"/>
              </a:rPr>
              <a:t> pôdy a v neposlednom rade aj zjednodušila jeho aplikáciu.</a:t>
            </a:r>
            <a:endParaRPr lang="en-US" sz="1200" dirty="0">
              <a:effectLst/>
              <a:latin typeface="Lucida Grande"/>
              <a:ea typeface="Lucida Grande"/>
              <a:cs typeface="Lucida Grande"/>
              <a:sym typeface="Lucida Grande"/>
            </a:endParaRPr>
          </a:p>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7</a:t>
            </a:fld>
            <a:endParaRPr lang="sk-SK" altLang="sk-SK"/>
          </a:p>
        </p:txBody>
      </p:sp>
    </p:spTree>
    <p:extLst>
      <p:ext uri="{BB962C8B-B14F-4D97-AF65-F5344CB8AC3E}">
        <p14:creationId xmlns:p14="http://schemas.microsoft.com/office/powerpoint/2010/main" val="239381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8</a:t>
            </a:fld>
            <a:endParaRPr lang="sk-SK" altLang="sk-SK"/>
          </a:p>
        </p:txBody>
      </p:sp>
    </p:spTree>
    <p:extLst>
      <p:ext uri="{BB962C8B-B14F-4D97-AF65-F5344CB8AC3E}">
        <p14:creationId xmlns:p14="http://schemas.microsoft.com/office/powerpoint/2010/main" val="352666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z="1200" dirty="0">
                <a:effectLst/>
                <a:latin typeface="Lucida Grande"/>
                <a:ea typeface="Lucida Grande"/>
                <a:cs typeface="Lucida Grande"/>
                <a:sym typeface="Lucida Grande"/>
              </a:rPr>
              <a:t>Začali sa riešiť problémy agrochémie pôdy vo vzťahu k výžive rastlín a akumulácie cudzorodých látok z hnojív. V 80-tych rokoch bolo významným výstupom pre poľnohospodársku prax rozpracovanie princípov živinových režimov pôd a princípov premien dusíka v pôde vo vzťahu k výžive rastlín a ochrane k  životného prostredia, najmä vodných zdrojov.</a:t>
            </a:r>
          </a:p>
          <a:p>
            <a:pPr marL="0" marR="0" lvl="0" indent="0" algn="l" defTabSz="457200" eaLnBrk="1" fontAlgn="auto" latinLnBrk="0" hangingPunct="1">
              <a:lnSpc>
                <a:spcPct val="100000"/>
              </a:lnSpc>
              <a:spcBef>
                <a:spcPts val="0"/>
              </a:spcBef>
              <a:spcAft>
                <a:spcPts val="0"/>
              </a:spcAft>
              <a:buClrTx/>
              <a:buSzTx/>
              <a:buFontTx/>
              <a:buNone/>
              <a:tabLst/>
              <a:defRPr/>
            </a:pPr>
            <a:r>
              <a:rPr lang="sk-SK" altLang="sk-SK" sz="1200" b="0" dirty="0">
                <a:solidFill>
                  <a:srgbClr val="186537"/>
                </a:solidFill>
              </a:rPr>
              <a:t>V roku 1980 zamestnaných 151 zamestnancov</a:t>
            </a:r>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9</a:t>
            </a:fld>
            <a:endParaRPr lang="sk-SK" altLang="sk-SK"/>
          </a:p>
        </p:txBody>
      </p:sp>
    </p:spTree>
    <p:extLst>
      <p:ext uri="{BB962C8B-B14F-4D97-AF65-F5344CB8AC3E}">
        <p14:creationId xmlns:p14="http://schemas.microsoft.com/office/powerpoint/2010/main" val="3766386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a:defRPr/>
            </a:pPr>
            <a:fld id="{C229A31B-0F00-4C9B-A45D-A37E61B61142}" type="slidenum">
              <a:rPr lang="sk-SK" altLang="sk-SK" smtClean="0"/>
              <a:pPr>
                <a:defRPr/>
              </a:pPr>
              <a:t>10</a:t>
            </a:fld>
            <a:endParaRPr lang="sk-SK" altLang="sk-SK"/>
          </a:p>
        </p:txBody>
      </p:sp>
    </p:spTree>
    <p:extLst>
      <p:ext uri="{BB962C8B-B14F-4D97-AF65-F5344CB8AC3E}">
        <p14:creationId xmlns:p14="http://schemas.microsoft.com/office/powerpoint/2010/main" val="171706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sk-SK"/>
              <a:t>Upravte štýly predlohy textu</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Upravte štýl predlohy podnadpisov</a:t>
            </a:r>
          </a:p>
        </p:txBody>
      </p:sp>
      <p:sp>
        <p:nvSpPr>
          <p:cNvPr id="4" name="Rectangle 4">
            <a:extLst>
              <a:ext uri="{FF2B5EF4-FFF2-40B4-BE49-F238E27FC236}">
                <a16:creationId xmlns:a16="http://schemas.microsoft.com/office/drawing/2014/main" id="{E1DFCFE2-E8DC-4ACC-B504-B846FE245C69}"/>
              </a:ext>
            </a:extLst>
          </p:cNvPr>
          <p:cNvSpPr>
            <a:spLocks noGrp="1" noChangeArrowheads="1"/>
          </p:cNvSpPr>
          <p:nvPr>
            <p:ph type="dt" sz="half" idx="10"/>
          </p:nvPr>
        </p:nvSpPr>
        <p:spPr>
          <a:ln/>
        </p:spPr>
        <p:txBody>
          <a:bodyPr/>
          <a:lstStyle>
            <a:lvl1pPr>
              <a:defRPr/>
            </a:lvl1pPr>
          </a:lstStyle>
          <a:p>
            <a:pPr>
              <a:defRPr/>
            </a:pPr>
            <a:endParaRPr lang="sk-SK" altLang="sk-SK"/>
          </a:p>
        </p:txBody>
      </p:sp>
      <p:sp>
        <p:nvSpPr>
          <p:cNvPr id="5" name="Rectangle 5">
            <a:extLst>
              <a:ext uri="{FF2B5EF4-FFF2-40B4-BE49-F238E27FC236}">
                <a16:creationId xmlns:a16="http://schemas.microsoft.com/office/drawing/2014/main" id="{1B6CF874-9B9E-4594-87E2-D5692263032C}"/>
              </a:ext>
            </a:extLst>
          </p:cNvPr>
          <p:cNvSpPr>
            <a:spLocks noGrp="1" noChangeArrowheads="1"/>
          </p:cNvSpPr>
          <p:nvPr>
            <p:ph type="ftr" sz="quarter" idx="11"/>
          </p:nvPr>
        </p:nvSpPr>
        <p:spPr>
          <a:ln/>
        </p:spPr>
        <p:txBody>
          <a:bodyPr/>
          <a:lstStyle>
            <a:lvl1pPr>
              <a:defRPr/>
            </a:lvl1pPr>
          </a:lstStyle>
          <a:p>
            <a:pPr>
              <a:defRPr/>
            </a:pPr>
            <a:endParaRPr lang="sk-SK" altLang="sk-SK"/>
          </a:p>
        </p:txBody>
      </p:sp>
      <p:sp>
        <p:nvSpPr>
          <p:cNvPr id="6" name="Rectangle 6">
            <a:extLst>
              <a:ext uri="{FF2B5EF4-FFF2-40B4-BE49-F238E27FC236}">
                <a16:creationId xmlns:a16="http://schemas.microsoft.com/office/drawing/2014/main" id="{288A16C1-63BA-430B-9B87-2F5510AC2762}"/>
              </a:ext>
            </a:extLst>
          </p:cNvPr>
          <p:cNvSpPr>
            <a:spLocks noGrp="1" noChangeArrowheads="1"/>
          </p:cNvSpPr>
          <p:nvPr>
            <p:ph type="sldNum" sz="quarter" idx="12"/>
          </p:nvPr>
        </p:nvSpPr>
        <p:spPr>
          <a:ln/>
        </p:spPr>
        <p:txBody>
          <a:bodyPr/>
          <a:lstStyle>
            <a:lvl1pPr>
              <a:defRPr/>
            </a:lvl1pPr>
          </a:lstStyle>
          <a:p>
            <a:pPr>
              <a:defRPr/>
            </a:pPr>
            <a:fld id="{9FACBE5E-2957-4F5E-A1EC-DD5E1D80A38E}" type="slidenum">
              <a:rPr lang="sk-SK" altLang="sk-SK"/>
              <a:pPr>
                <a:defRPr/>
              </a:pPr>
              <a:t>‹#›</a:t>
            </a:fld>
            <a:endParaRPr lang="sk-SK" altLang="sk-SK"/>
          </a:p>
        </p:txBody>
      </p:sp>
    </p:spTree>
    <p:extLst>
      <p:ext uri="{BB962C8B-B14F-4D97-AF65-F5344CB8AC3E}">
        <p14:creationId xmlns:p14="http://schemas.microsoft.com/office/powerpoint/2010/main" val="152258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zvislého textu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Rectangle 4">
            <a:extLst>
              <a:ext uri="{FF2B5EF4-FFF2-40B4-BE49-F238E27FC236}">
                <a16:creationId xmlns:a16="http://schemas.microsoft.com/office/drawing/2014/main" id="{CFD801C0-A4BF-4D20-99BF-DE26C6667BA2}"/>
              </a:ext>
            </a:extLst>
          </p:cNvPr>
          <p:cNvSpPr>
            <a:spLocks noGrp="1" noChangeArrowheads="1"/>
          </p:cNvSpPr>
          <p:nvPr>
            <p:ph type="dt" sz="half" idx="10"/>
          </p:nvPr>
        </p:nvSpPr>
        <p:spPr>
          <a:ln/>
        </p:spPr>
        <p:txBody>
          <a:bodyPr/>
          <a:lstStyle>
            <a:lvl1pPr>
              <a:defRPr/>
            </a:lvl1pPr>
          </a:lstStyle>
          <a:p>
            <a:pPr>
              <a:defRPr/>
            </a:pPr>
            <a:endParaRPr lang="sk-SK" altLang="sk-SK"/>
          </a:p>
        </p:txBody>
      </p:sp>
      <p:sp>
        <p:nvSpPr>
          <p:cNvPr id="5" name="Rectangle 5">
            <a:extLst>
              <a:ext uri="{FF2B5EF4-FFF2-40B4-BE49-F238E27FC236}">
                <a16:creationId xmlns:a16="http://schemas.microsoft.com/office/drawing/2014/main" id="{14672284-15A5-4497-9AF0-E9CCB4C5AD12}"/>
              </a:ext>
            </a:extLst>
          </p:cNvPr>
          <p:cNvSpPr>
            <a:spLocks noGrp="1" noChangeArrowheads="1"/>
          </p:cNvSpPr>
          <p:nvPr>
            <p:ph type="ftr" sz="quarter" idx="11"/>
          </p:nvPr>
        </p:nvSpPr>
        <p:spPr>
          <a:ln/>
        </p:spPr>
        <p:txBody>
          <a:bodyPr/>
          <a:lstStyle>
            <a:lvl1pPr>
              <a:defRPr/>
            </a:lvl1pPr>
          </a:lstStyle>
          <a:p>
            <a:pPr>
              <a:defRPr/>
            </a:pPr>
            <a:endParaRPr lang="sk-SK" altLang="sk-SK"/>
          </a:p>
        </p:txBody>
      </p:sp>
      <p:sp>
        <p:nvSpPr>
          <p:cNvPr id="6" name="Rectangle 6">
            <a:extLst>
              <a:ext uri="{FF2B5EF4-FFF2-40B4-BE49-F238E27FC236}">
                <a16:creationId xmlns:a16="http://schemas.microsoft.com/office/drawing/2014/main" id="{52158F1F-C8C4-4E8E-BD34-A8D667AD6206}"/>
              </a:ext>
            </a:extLst>
          </p:cNvPr>
          <p:cNvSpPr>
            <a:spLocks noGrp="1" noChangeArrowheads="1"/>
          </p:cNvSpPr>
          <p:nvPr>
            <p:ph type="sldNum" sz="quarter" idx="12"/>
          </p:nvPr>
        </p:nvSpPr>
        <p:spPr>
          <a:ln/>
        </p:spPr>
        <p:txBody>
          <a:bodyPr/>
          <a:lstStyle>
            <a:lvl1pPr>
              <a:defRPr/>
            </a:lvl1pPr>
          </a:lstStyle>
          <a:p>
            <a:pPr>
              <a:defRPr/>
            </a:pPr>
            <a:fld id="{3F578EA8-A26B-4CBA-B489-B8549869B4BE}" type="slidenum">
              <a:rPr lang="sk-SK" altLang="sk-SK"/>
              <a:pPr>
                <a:defRPr/>
              </a:pPr>
              <a:t>‹#›</a:t>
            </a:fld>
            <a:endParaRPr lang="sk-SK" altLang="sk-SK"/>
          </a:p>
        </p:txBody>
      </p:sp>
    </p:spTree>
    <p:extLst>
      <p:ext uri="{BB962C8B-B14F-4D97-AF65-F5344CB8AC3E}">
        <p14:creationId xmlns:p14="http://schemas.microsoft.com/office/powerpoint/2010/main" val="86396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a:t>Upravte štýly predlohy textu</a:t>
            </a:r>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Rectangle 4">
            <a:extLst>
              <a:ext uri="{FF2B5EF4-FFF2-40B4-BE49-F238E27FC236}">
                <a16:creationId xmlns:a16="http://schemas.microsoft.com/office/drawing/2014/main" id="{B2E4B9E2-8CE0-43B8-8E03-F51CFEA6AF84}"/>
              </a:ext>
            </a:extLst>
          </p:cNvPr>
          <p:cNvSpPr>
            <a:spLocks noGrp="1" noChangeArrowheads="1"/>
          </p:cNvSpPr>
          <p:nvPr>
            <p:ph type="dt" sz="half" idx="10"/>
          </p:nvPr>
        </p:nvSpPr>
        <p:spPr>
          <a:ln/>
        </p:spPr>
        <p:txBody>
          <a:bodyPr/>
          <a:lstStyle>
            <a:lvl1pPr>
              <a:defRPr/>
            </a:lvl1pPr>
          </a:lstStyle>
          <a:p>
            <a:pPr>
              <a:defRPr/>
            </a:pPr>
            <a:endParaRPr lang="sk-SK" altLang="sk-SK"/>
          </a:p>
        </p:txBody>
      </p:sp>
      <p:sp>
        <p:nvSpPr>
          <p:cNvPr id="5" name="Rectangle 5">
            <a:extLst>
              <a:ext uri="{FF2B5EF4-FFF2-40B4-BE49-F238E27FC236}">
                <a16:creationId xmlns:a16="http://schemas.microsoft.com/office/drawing/2014/main" id="{34C49F1D-681E-45F3-953C-D6227B840E94}"/>
              </a:ext>
            </a:extLst>
          </p:cNvPr>
          <p:cNvSpPr>
            <a:spLocks noGrp="1" noChangeArrowheads="1"/>
          </p:cNvSpPr>
          <p:nvPr>
            <p:ph type="ftr" sz="quarter" idx="11"/>
          </p:nvPr>
        </p:nvSpPr>
        <p:spPr>
          <a:ln/>
        </p:spPr>
        <p:txBody>
          <a:bodyPr/>
          <a:lstStyle>
            <a:lvl1pPr>
              <a:defRPr/>
            </a:lvl1pPr>
          </a:lstStyle>
          <a:p>
            <a:pPr>
              <a:defRPr/>
            </a:pPr>
            <a:endParaRPr lang="sk-SK" altLang="sk-SK"/>
          </a:p>
        </p:txBody>
      </p:sp>
      <p:sp>
        <p:nvSpPr>
          <p:cNvPr id="6" name="Rectangle 6">
            <a:extLst>
              <a:ext uri="{FF2B5EF4-FFF2-40B4-BE49-F238E27FC236}">
                <a16:creationId xmlns:a16="http://schemas.microsoft.com/office/drawing/2014/main" id="{5FEA7E3E-CBD0-4D48-B738-5D574527775B}"/>
              </a:ext>
            </a:extLst>
          </p:cNvPr>
          <p:cNvSpPr>
            <a:spLocks noGrp="1" noChangeArrowheads="1"/>
          </p:cNvSpPr>
          <p:nvPr>
            <p:ph type="sldNum" sz="quarter" idx="12"/>
          </p:nvPr>
        </p:nvSpPr>
        <p:spPr>
          <a:ln/>
        </p:spPr>
        <p:txBody>
          <a:bodyPr/>
          <a:lstStyle>
            <a:lvl1pPr>
              <a:defRPr/>
            </a:lvl1pPr>
          </a:lstStyle>
          <a:p>
            <a:pPr>
              <a:defRPr/>
            </a:pPr>
            <a:fld id="{802A7D2D-2391-455D-BA0D-9CE1B1C18D1F}" type="slidenum">
              <a:rPr lang="sk-SK" altLang="sk-SK"/>
              <a:pPr>
                <a:defRPr/>
              </a:pPr>
              <a:t>‹#›</a:t>
            </a:fld>
            <a:endParaRPr lang="sk-SK" altLang="sk-SK"/>
          </a:p>
        </p:txBody>
      </p:sp>
    </p:spTree>
    <p:extLst>
      <p:ext uri="{BB962C8B-B14F-4D97-AF65-F5344CB8AC3E}">
        <p14:creationId xmlns:p14="http://schemas.microsoft.com/office/powerpoint/2010/main" val="74669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Nadpis a podnadpis">
    <p:spTree>
      <p:nvGrpSpPr>
        <p:cNvPr id="1" name=""/>
        <p:cNvGrpSpPr/>
        <p:nvPr/>
      </p:nvGrpSpPr>
      <p:grpSpPr>
        <a:xfrm>
          <a:off x="0" y="0"/>
          <a:ext cx="0" cy="0"/>
          <a:chOff x="0" y="0"/>
          <a:chExt cx="0" cy="0"/>
        </a:xfrm>
      </p:grpSpPr>
      <p:pic>
        <p:nvPicPr>
          <p:cNvPr id="5" name="NPPC_VUPOP.png"/>
          <p:cNvPicPr/>
          <p:nvPr/>
        </p:nvPicPr>
        <p:blipFill>
          <a:blip r:embed="rId2" cstate="email">
            <a:extLst>
              <a:ext uri="{28A0092B-C50C-407E-A947-70E740481C1C}">
                <a14:useLocalDpi xmlns:a14="http://schemas.microsoft.com/office/drawing/2010/main"/>
              </a:ext>
            </a:extLst>
          </a:blip>
          <a:stretch>
            <a:fillRect/>
          </a:stretch>
        </p:blipFill>
        <p:spPr>
          <a:xfrm>
            <a:off x="0" y="0"/>
            <a:ext cx="9144000" cy="2566988"/>
          </a:xfrm>
          <a:prstGeom prst="rect">
            <a:avLst/>
          </a:prstGeom>
          <a:ln w="12700">
            <a:miter lim="400000"/>
          </a:ln>
        </p:spPr>
      </p:pic>
      <p:sp>
        <p:nvSpPr>
          <p:cNvPr id="6" name="Shape 6"/>
          <p:cNvSpPr/>
          <p:nvPr/>
        </p:nvSpPr>
        <p:spPr>
          <a:xfrm>
            <a:off x="0" y="5965031"/>
            <a:ext cx="9144000" cy="892969"/>
          </a:xfrm>
          <a:prstGeom prst="rect">
            <a:avLst/>
          </a:prstGeom>
          <a:solidFill>
            <a:srgbClr val="197647"/>
          </a:solidFill>
          <a:ln w="12700">
            <a:miter lim="400000"/>
          </a:ln>
        </p:spPr>
        <p:txBody>
          <a:bodyPr lIns="0" tIns="0" rIns="0" bIns="0" anchor="ctr"/>
          <a:lstStyle/>
          <a:p>
            <a:pPr lvl="0">
              <a:defRPr sz="2400">
                <a:solidFill>
                  <a:srgbClr val="FFFFFF"/>
                </a:solidFill>
              </a:defRPr>
            </a:pPr>
            <a:endParaRPr sz="1687"/>
          </a:p>
        </p:txBody>
      </p:sp>
    </p:spTree>
    <p:extLst>
      <p:ext uri="{BB962C8B-B14F-4D97-AF65-F5344CB8AC3E}">
        <p14:creationId xmlns:p14="http://schemas.microsoft.com/office/powerpoint/2010/main" val="2141104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obsahu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Rectangle 4">
            <a:extLst>
              <a:ext uri="{FF2B5EF4-FFF2-40B4-BE49-F238E27FC236}">
                <a16:creationId xmlns:a16="http://schemas.microsoft.com/office/drawing/2014/main" id="{1735FF57-9CF9-4CF5-91CE-D0586DA732F2}"/>
              </a:ext>
            </a:extLst>
          </p:cNvPr>
          <p:cNvSpPr>
            <a:spLocks noGrp="1" noChangeArrowheads="1"/>
          </p:cNvSpPr>
          <p:nvPr>
            <p:ph type="dt" sz="half" idx="10"/>
          </p:nvPr>
        </p:nvSpPr>
        <p:spPr>
          <a:ln/>
        </p:spPr>
        <p:txBody>
          <a:bodyPr/>
          <a:lstStyle>
            <a:lvl1pPr>
              <a:defRPr/>
            </a:lvl1pPr>
          </a:lstStyle>
          <a:p>
            <a:pPr>
              <a:defRPr/>
            </a:pPr>
            <a:endParaRPr lang="sk-SK" altLang="sk-SK"/>
          </a:p>
        </p:txBody>
      </p:sp>
      <p:sp>
        <p:nvSpPr>
          <p:cNvPr id="5" name="Rectangle 5">
            <a:extLst>
              <a:ext uri="{FF2B5EF4-FFF2-40B4-BE49-F238E27FC236}">
                <a16:creationId xmlns:a16="http://schemas.microsoft.com/office/drawing/2014/main" id="{13419792-9957-4B6F-9840-E4BF37058F4F}"/>
              </a:ext>
            </a:extLst>
          </p:cNvPr>
          <p:cNvSpPr>
            <a:spLocks noGrp="1" noChangeArrowheads="1"/>
          </p:cNvSpPr>
          <p:nvPr>
            <p:ph type="ftr" sz="quarter" idx="11"/>
          </p:nvPr>
        </p:nvSpPr>
        <p:spPr>
          <a:ln/>
        </p:spPr>
        <p:txBody>
          <a:bodyPr/>
          <a:lstStyle>
            <a:lvl1pPr>
              <a:defRPr/>
            </a:lvl1pPr>
          </a:lstStyle>
          <a:p>
            <a:pPr>
              <a:defRPr/>
            </a:pPr>
            <a:endParaRPr lang="sk-SK" altLang="sk-SK"/>
          </a:p>
        </p:txBody>
      </p:sp>
      <p:sp>
        <p:nvSpPr>
          <p:cNvPr id="6" name="Rectangle 6">
            <a:extLst>
              <a:ext uri="{FF2B5EF4-FFF2-40B4-BE49-F238E27FC236}">
                <a16:creationId xmlns:a16="http://schemas.microsoft.com/office/drawing/2014/main" id="{D9A1D054-7113-44EB-B3E5-A14E738E2AB7}"/>
              </a:ext>
            </a:extLst>
          </p:cNvPr>
          <p:cNvSpPr>
            <a:spLocks noGrp="1" noChangeArrowheads="1"/>
          </p:cNvSpPr>
          <p:nvPr>
            <p:ph type="sldNum" sz="quarter" idx="12"/>
          </p:nvPr>
        </p:nvSpPr>
        <p:spPr>
          <a:ln/>
        </p:spPr>
        <p:txBody>
          <a:bodyPr/>
          <a:lstStyle>
            <a:lvl1pPr>
              <a:defRPr/>
            </a:lvl1pPr>
          </a:lstStyle>
          <a:p>
            <a:pPr>
              <a:defRPr/>
            </a:pPr>
            <a:fld id="{79140EAA-4300-478D-839C-CC2DCA8FE854}" type="slidenum">
              <a:rPr lang="sk-SK" altLang="sk-SK"/>
              <a:pPr>
                <a:defRPr/>
              </a:pPr>
              <a:t>‹#›</a:t>
            </a:fld>
            <a:endParaRPr lang="sk-SK" altLang="sk-SK"/>
          </a:p>
        </p:txBody>
      </p:sp>
    </p:spTree>
    <p:extLst>
      <p:ext uri="{BB962C8B-B14F-4D97-AF65-F5344CB8AC3E}">
        <p14:creationId xmlns:p14="http://schemas.microsoft.com/office/powerpoint/2010/main" val="395698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sk-SK"/>
              <a:t>Upravte štýly predlohy textu</a:t>
            </a:r>
          </a:p>
        </p:txBody>
      </p:sp>
      <p:sp>
        <p:nvSpPr>
          <p:cNvPr id="3" name="Zástupný symbol text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k-SK"/>
              <a:t>Upravte štýl predlohy textu.</a:t>
            </a:r>
          </a:p>
        </p:txBody>
      </p:sp>
      <p:sp>
        <p:nvSpPr>
          <p:cNvPr id="4" name="Rectangle 4">
            <a:extLst>
              <a:ext uri="{FF2B5EF4-FFF2-40B4-BE49-F238E27FC236}">
                <a16:creationId xmlns:a16="http://schemas.microsoft.com/office/drawing/2014/main" id="{7DAD679B-0A73-4AC1-807B-5B8F12E59386}"/>
              </a:ext>
            </a:extLst>
          </p:cNvPr>
          <p:cNvSpPr>
            <a:spLocks noGrp="1" noChangeArrowheads="1"/>
          </p:cNvSpPr>
          <p:nvPr>
            <p:ph type="dt" sz="half" idx="10"/>
          </p:nvPr>
        </p:nvSpPr>
        <p:spPr>
          <a:ln/>
        </p:spPr>
        <p:txBody>
          <a:bodyPr/>
          <a:lstStyle>
            <a:lvl1pPr>
              <a:defRPr/>
            </a:lvl1pPr>
          </a:lstStyle>
          <a:p>
            <a:pPr>
              <a:defRPr/>
            </a:pPr>
            <a:endParaRPr lang="sk-SK" altLang="sk-SK"/>
          </a:p>
        </p:txBody>
      </p:sp>
      <p:sp>
        <p:nvSpPr>
          <p:cNvPr id="5" name="Rectangle 5">
            <a:extLst>
              <a:ext uri="{FF2B5EF4-FFF2-40B4-BE49-F238E27FC236}">
                <a16:creationId xmlns:a16="http://schemas.microsoft.com/office/drawing/2014/main" id="{2A83D39F-39F8-438D-BBDD-77BC234778BA}"/>
              </a:ext>
            </a:extLst>
          </p:cNvPr>
          <p:cNvSpPr>
            <a:spLocks noGrp="1" noChangeArrowheads="1"/>
          </p:cNvSpPr>
          <p:nvPr>
            <p:ph type="ftr" sz="quarter" idx="11"/>
          </p:nvPr>
        </p:nvSpPr>
        <p:spPr>
          <a:ln/>
        </p:spPr>
        <p:txBody>
          <a:bodyPr/>
          <a:lstStyle>
            <a:lvl1pPr>
              <a:defRPr/>
            </a:lvl1pPr>
          </a:lstStyle>
          <a:p>
            <a:pPr>
              <a:defRPr/>
            </a:pPr>
            <a:endParaRPr lang="sk-SK" altLang="sk-SK"/>
          </a:p>
        </p:txBody>
      </p:sp>
      <p:sp>
        <p:nvSpPr>
          <p:cNvPr id="6" name="Rectangle 6">
            <a:extLst>
              <a:ext uri="{FF2B5EF4-FFF2-40B4-BE49-F238E27FC236}">
                <a16:creationId xmlns:a16="http://schemas.microsoft.com/office/drawing/2014/main" id="{B8161750-78A6-4A3E-A0D3-38729737BA35}"/>
              </a:ext>
            </a:extLst>
          </p:cNvPr>
          <p:cNvSpPr>
            <a:spLocks noGrp="1" noChangeArrowheads="1"/>
          </p:cNvSpPr>
          <p:nvPr>
            <p:ph type="sldNum" sz="quarter" idx="12"/>
          </p:nvPr>
        </p:nvSpPr>
        <p:spPr>
          <a:ln/>
        </p:spPr>
        <p:txBody>
          <a:bodyPr/>
          <a:lstStyle>
            <a:lvl1pPr>
              <a:defRPr/>
            </a:lvl1pPr>
          </a:lstStyle>
          <a:p>
            <a:pPr>
              <a:defRPr/>
            </a:pPr>
            <a:fld id="{9B1CDB15-43D4-474C-8273-DC76DD86F29B}" type="slidenum">
              <a:rPr lang="sk-SK" altLang="sk-SK"/>
              <a:pPr>
                <a:defRPr/>
              </a:pPr>
              <a:t>‹#›</a:t>
            </a:fld>
            <a:endParaRPr lang="sk-SK" altLang="sk-SK"/>
          </a:p>
        </p:txBody>
      </p:sp>
    </p:spTree>
    <p:extLst>
      <p:ext uri="{BB962C8B-B14F-4D97-AF65-F5344CB8AC3E}">
        <p14:creationId xmlns:p14="http://schemas.microsoft.com/office/powerpoint/2010/main" val="107219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obsahu 2"/>
          <p:cNvSpPr>
            <a:spLocks noGrp="1"/>
          </p:cNvSpPr>
          <p:nvPr>
            <p:ph sz="half" idx="1"/>
          </p:nvPr>
        </p:nvSpPr>
        <p:spPr>
          <a:xfrm>
            <a:off x="457200" y="1600200"/>
            <a:ext cx="4038600" cy="4525963"/>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600200"/>
            <a:ext cx="4038600" cy="4525963"/>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Rectangle 4">
            <a:extLst>
              <a:ext uri="{FF2B5EF4-FFF2-40B4-BE49-F238E27FC236}">
                <a16:creationId xmlns:a16="http://schemas.microsoft.com/office/drawing/2014/main" id="{F60642B1-1547-4BDB-9F4B-DE2355A85AFF}"/>
              </a:ext>
            </a:extLst>
          </p:cNvPr>
          <p:cNvSpPr>
            <a:spLocks noGrp="1" noChangeArrowheads="1"/>
          </p:cNvSpPr>
          <p:nvPr>
            <p:ph type="dt" sz="half" idx="10"/>
          </p:nvPr>
        </p:nvSpPr>
        <p:spPr>
          <a:ln/>
        </p:spPr>
        <p:txBody>
          <a:bodyPr/>
          <a:lstStyle>
            <a:lvl1pPr>
              <a:defRPr/>
            </a:lvl1pPr>
          </a:lstStyle>
          <a:p>
            <a:pPr>
              <a:defRPr/>
            </a:pPr>
            <a:endParaRPr lang="sk-SK" altLang="sk-SK"/>
          </a:p>
        </p:txBody>
      </p:sp>
      <p:sp>
        <p:nvSpPr>
          <p:cNvPr id="6" name="Rectangle 5">
            <a:extLst>
              <a:ext uri="{FF2B5EF4-FFF2-40B4-BE49-F238E27FC236}">
                <a16:creationId xmlns:a16="http://schemas.microsoft.com/office/drawing/2014/main" id="{EB250B44-4F1F-4C7B-AC19-EAE89E9781E8}"/>
              </a:ext>
            </a:extLst>
          </p:cNvPr>
          <p:cNvSpPr>
            <a:spLocks noGrp="1" noChangeArrowheads="1"/>
          </p:cNvSpPr>
          <p:nvPr>
            <p:ph type="ftr" sz="quarter" idx="11"/>
          </p:nvPr>
        </p:nvSpPr>
        <p:spPr>
          <a:ln/>
        </p:spPr>
        <p:txBody>
          <a:bodyPr/>
          <a:lstStyle>
            <a:lvl1pPr>
              <a:defRPr/>
            </a:lvl1pPr>
          </a:lstStyle>
          <a:p>
            <a:pPr>
              <a:defRPr/>
            </a:pPr>
            <a:endParaRPr lang="sk-SK" altLang="sk-SK"/>
          </a:p>
        </p:txBody>
      </p:sp>
      <p:sp>
        <p:nvSpPr>
          <p:cNvPr id="7" name="Rectangle 6">
            <a:extLst>
              <a:ext uri="{FF2B5EF4-FFF2-40B4-BE49-F238E27FC236}">
                <a16:creationId xmlns:a16="http://schemas.microsoft.com/office/drawing/2014/main" id="{D98ECE4E-F64E-4D1B-84B2-4253EC98D991}"/>
              </a:ext>
            </a:extLst>
          </p:cNvPr>
          <p:cNvSpPr>
            <a:spLocks noGrp="1" noChangeArrowheads="1"/>
          </p:cNvSpPr>
          <p:nvPr>
            <p:ph type="sldNum" sz="quarter" idx="12"/>
          </p:nvPr>
        </p:nvSpPr>
        <p:spPr>
          <a:ln/>
        </p:spPr>
        <p:txBody>
          <a:bodyPr/>
          <a:lstStyle>
            <a:lvl1pPr>
              <a:defRPr/>
            </a:lvl1pPr>
          </a:lstStyle>
          <a:p>
            <a:pPr>
              <a:defRPr/>
            </a:pPr>
            <a:fld id="{7501FB84-926C-453F-97AC-E9A93B381748}" type="slidenum">
              <a:rPr lang="sk-SK" altLang="sk-SK"/>
              <a:pPr>
                <a:defRPr/>
              </a:pPr>
              <a:t>‹#›</a:t>
            </a:fld>
            <a:endParaRPr lang="sk-SK" altLang="sk-SK"/>
          </a:p>
        </p:txBody>
      </p:sp>
    </p:spTree>
    <p:extLst>
      <p:ext uri="{BB962C8B-B14F-4D97-AF65-F5344CB8AC3E}">
        <p14:creationId xmlns:p14="http://schemas.microsoft.com/office/powerpoint/2010/main" val="318463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sk-SK"/>
              <a:t>Upravte štýly predlohy textu</a:t>
            </a:r>
          </a:p>
        </p:txBody>
      </p:sp>
      <p:sp>
        <p:nvSpPr>
          <p:cNvPr id="3" name="Zástupný symbol tex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4" name="Zástupný symbol obsahu 3"/>
          <p:cNvSpPr>
            <a:spLocks noGrp="1"/>
          </p:cNvSpPr>
          <p:nvPr>
            <p:ph sz="half" idx="2"/>
          </p:nvPr>
        </p:nvSpPr>
        <p:spPr>
          <a:xfrm>
            <a:off x="630238" y="2505075"/>
            <a:ext cx="3868737"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6" name="Zástupný symbol obsahu 5"/>
          <p:cNvSpPr>
            <a:spLocks noGrp="1"/>
          </p:cNvSpPr>
          <p:nvPr>
            <p:ph sz="quarter" idx="4"/>
          </p:nvPr>
        </p:nvSpPr>
        <p:spPr>
          <a:xfrm>
            <a:off x="4629150" y="2505075"/>
            <a:ext cx="3887788"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Rectangle 4">
            <a:extLst>
              <a:ext uri="{FF2B5EF4-FFF2-40B4-BE49-F238E27FC236}">
                <a16:creationId xmlns:a16="http://schemas.microsoft.com/office/drawing/2014/main" id="{9B5E4FB7-0678-41C5-A9EA-597DA8CA8E37}"/>
              </a:ext>
            </a:extLst>
          </p:cNvPr>
          <p:cNvSpPr>
            <a:spLocks noGrp="1" noChangeArrowheads="1"/>
          </p:cNvSpPr>
          <p:nvPr>
            <p:ph type="dt" sz="half" idx="10"/>
          </p:nvPr>
        </p:nvSpPr>
        <p:spPr>
          <a:ln/>
        </p:spPr>
        <p:txBody>
          <a:bodyPr/>
          <a:lstStyle>
            <a:lvl1pPr>
              <a:defRPr/>
            </a:lvl1pPr>
          </a:lstStyle>
          <a:p>
            <a:pPr>
              <a:defRPr/>
            </a:pPr>
            <a:endParaRPr lang="sk-SK" altLang="sk-SK"/>
          </a:p>
        </p:txBody>
      </p:sp>
      <p:sp>
        <p:nvSpPr>
          <p:cNvPr id="8" name="Rectangle 5">
            <a:extLst>
              <a:ext uri="{FF2B5EF4-FFF2-40B4-BE49-F238E27FC236}">
                <a16:creationId xmlns:a16="http://schemas.microsoft.com/office/drawing/2014/main" id="{698E8FE9-5451-4AAC-9553-F28F82893F18}"/>
              </a:ext>
            </a:extLst>
          </p:cNvPr>
          <p:cNvSpPr>
            <a:spLocks noGrp="1" noChangeArrowheads="1"/>
          </p:cNvSpPr>
          <p:nvPr>
            <p:ph type="ftr" sz="quarter" idx="11"/>
          </p:nvPr>
        </p:nvSpPr>
        <p:spPr>
          <a:ln/>
        </p:spPr>
        <p:txBody>
          <a:bodyPr/>
          <a:lstStyle>
            <a:lvl1pPr>
              <a:defRPr/>
            </a:lvl1pPr>
          </a:lstStyle>
          <a:p>
            <a:pPr>
              <a:defRPr/>
            </a:pPr>
            <a:endParaRPr lang="sk-SK" altLang="sk-SK"/>
          </a:p>
        </p:txBody>
      </p:sp>
      <p:sp>
        <p:nvSpPr>
          <p:cNvPr id="9" name="Rectangle 6">
            <a:extLst>
              <a:ext uri="{FF2B5EF4-FFF2-40B4-BE49-F238E27FC236}">
                <a16:creationId xmlns:a16="http://schemas.microsoft.com/office/drawing/2014/main" id="{0138E4E3-8F74-4B42-955A-B4104B922BC3}"/>
              </a:ext>
            </a:extLst>
          </p:cNvPr>
          <p:cNvSpPr>
            <a:spLocks noGrp="1" noChangeArrowheads="1"/>
          </p:cNvSpPr>
          <p:nvPr>
            <p:ph type="sldNum" sz="quarter" idx="12"/>
          </p:nvPr>
        </p:nvSpPr>
        <p:spPr>
          <a:ln/>
        </p:spPr>
        <p:txBody>
          <a:bodyPr/>
          <a:lstStyle>
            <a:lvl1pPr>
              <a:defRPr/>
            </a:lvl1pPr>
          </a:lstStyle>
          <a:p>
            <a:pPr>
              <a:defRPr/>
            </a:pPr>
            <a:fld id="{8810401B-4EC9-4A4E-A30B-1FE1929BE925}" type="slidenum">
              <a:rPr lang="sk-SK" altLang="sk-SK"/>
              <a:pPr>
                <a:defRPr/>
              </a:pPr>
              <a:t>‹#›</a:t>
            </a:fld>
            <a:endParaRPr lang="sk-SK" altLang="sk-SK"/>
          </a:p>
        </p:txBody>
      </p:sp>
    </p:spTree>
    <p:extLst>
      <p:ext uri="{BB962C8B-B14F-4D97-AF65-F5344CB8AC3E}">
        <p14:creationId xmlns:p14="http://schemas.microsoft.com/office/powerpoint/2010/main" val="326303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Rectangle 4">
            <a:extLst>
              <a:ext uri="{FF2B5EF4-FFF2-40B4-BE49-F238E27FC236}">
                <a16:creationId xmlns:a16="http://schemas.microsoft.com/office/drawing/2014/main" id="{038F7CF6-F9F7-427E-B906-78933C15CA54}"/>
              </a:ext>
            </a:extLst>
          </p:cNvPr>
          <p:cNvSpPr>
            <a:spLocks noGrp="1" noChangeArrowheads="1"/>
          </p:cNvSpPr>
          <p:nvPr>
            <p:ph type="dt" sz="half" idx="10"/>
          </p:nvPr>
        </p:nvSpPr>
        <p:spPr>
          <a:ln/>
        </p:spPr>
        <p:txBody>
          <a:bodyPr/>
          <a:lstStyle>
            <a:lvl1pPr>
              <a:defRPr/>
            </a:lvl1pPr>
          </a:lstStyle>
          <a:p>
            <a:pPr>
              <a:defRPr/>
            </a:pPr>
            <a:endParaRPr lang="sk-SK" altLang="sk-SK"/>
          </a:p>
        </p:txBody>
      </p:sp>
      <p:sp>
        <p:nvSpPr>
          <p:cNvPr id="4" name="Rectangle 5">
            <a:extLst>
              <a:ext uri="{FF2B5EF4-FFF2-40B4-BE49-F238E27FC236}">
                <a16:creationId xmlns:a16="http://schemas.microsoft.com/office/drawing/2014/main" id="{D8DCC261-E0C0-410F-A953-5930B177588A}"/>
              </a:ext>
            </a:extLst>
          </p:cNvPr>
          <p:cNvSpPr>
            <a:spLocks noGrp="1" noChangeArrowheads="1"/>
          </p:cNvSpPr>
          <p:nvPr>
            <p:ph type="ftr" sz="quarter" idx="11"/>
          </p:nvPr>
        </p:nvSpPr>
        <p:spPr>
          <a:ln/>
        </p:spPr>
        <p:txBody>
          <a:bodyPr/>
          <a:lstStyle>
            <a:lvl1pPr>
              <a:defRPr/>
            </a:lvl1pPr>
          </a:lstStyle>
          <a:p>
            <a:pPr>
              <a:defRPr/>
            </a:pPr>
            <a:endParaRPr lang="sk-SK" altLang="sk-SK"/>
          </a:p>
        </p:txBody>
      </p:sp>
      <p:sp>
        <p:nvSpPr>
          <p:cNvPr id="5" name="Rectangle 6">
            <a:extLst>
              <a:ext uri="{FF2B5EF4-FFF2-40B4-BE49-F238E27FC236}">
                <a16:creationId xmlns:a16="http://schemas.microsoft.com/office/drawing/2014/main" id="{3E05CBCA-E3E0-42A3-BF22-A067357469EA}"/>
              </a:ext>
            </a:extLst>
          </p:cNvPr>
          <p:cNvSpPr>
            <a:spLocks noGrp="1" noChangeArrowheads="1"/>
          </p:cNvSpPr>
          <p:nvPr>
            <p:ph type="sldNum" sz="quarter" idx="12"/>
          </p:nvPr>
        </p:nvSpPr>
        <p:spPr>
          <a:ln/>
        </p:spPr>
        <p:txBody>
          <a:bodyPr/>
          <a:lstStyle>
            <a:lvl1pPr>
              <a:defRPr/>
            </a:lvl1pPr>
          </a:lstStyle>
          <a:p>
            <a:pPr>
              <a:defRPr/>
            </a:pPr>
            <a:fld id="{2B6E170F-740A-4C43-AE37-A44BDC5F7306}" type="slidenum">
              <a:rPr lang="sk-SK" altLang="sk-SK"/>
              <a:pPr>
                <a:defRPr/>
              </a:pPr>
              <a:t>‹#›</a:t>
            </a:fld>
            <a:endParaRPr lang="sk-SK" altLang="sk-SK"/>
          </a:p>
        </p:txBody>
      </p:sp>
    </p:spTree>
    <p:extLst>
      <p:ext uri="{BB962C8B-B14F-4D97-AF65-F5344CB8AC3E}">
        <p14:creationId xmlns:p14="http://schemas.microsoft.com/office/powerpoint/2010/main" val="418357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6217DA8-507A-48F5-A56B-F64BD360FD4B}"/>
              </a:ext>
            </a:extLst>
          </p:cNvPr>
          <p:cNvSpPr>
            <a:spLocks noGrp="1" noChangeArrowheads="1"/>
          </p:cNvSpPr>
          <p:nvPr>
            <p:ph type="dt" sz="half" idx="10"/>
          </p:nvPr>
        </p:nvSpPr>
        <p:spPr>
          <a:ln/>
        </p:spPr>
        <p:txBody>
          <a:bodyPr/>
          <a:lstStyle>
            <a:lvl1pPr>
              <a:defRPr/>
            </a:lvl1pPr>
          </a:lstStyle>
          <a:p>
            <a:pPr>
              <a:defRPr/>
            </a:pPr>
            <a:endParaRPr lang="sk-SK" altLang="sk-SK"/>
          </a:p>
        </p:txBody>
      </p:sp>
      <p:sp>
        <p:nvSpPr>
          <p:cNvPr id="3" name="Rectangle 5">
            <a:extLst>
              <a:ext uri="{FF2B5EF4-FFF2-40B4-BE49-F238E27FC236}">
                <a16:creationId xmlns:a16="http://schemas.microsoft.com/office/drawing/2014/main" id="{70425395-3C11-4688-93BF-82D9CD449FCB}"/>
              </a:ext>
            </a:extLst>
          </p:cNvPr>
          <p:cNvSpPr>
            <a:spLocks noGrp="1" noChangeArrowheads="1"/>
          </p:cNvSpPr>
          <p:nvPr>
            <p:ph type="ftr" sz="quarter" idx="11"/>
          </p:nvPr>
        </p:nvSpPr>
        <p:spPr>
          <a:ln/>
        </p:spPr>
        <p:txBody>
          <a:bodyPr/>
          <a:lstStyle>
            <a:lvl1pPr>
              <a:defRPr/>
            </a:lvl1pPr>
          </a:lstStyle>
          <a:p>
            <a:pPr>
              <a:defRPr/>
            </a:pPr>
            <a:endParaRPr lang="sk-SK" altLang="sk-SK"/>
          </a:p>
        </p:txBody>
      </p:sp>
      <p:sp>
        <p:nvSpPr>
          <p:cNvPr id="4" name="Rectangle 6">
            <a:extLst>
              <a:ext uri="{FF2B5EF4-FFF2-40B4-BE49-F238E27FC236}">
                <a16:creationId xmlns:a16="http://schemas.microsoft.com/office/drawing/2014/main" id="{A0C58017-178A-4D72-8B02-7E91AC004BFE}"/>
              </a:ext>
            </a:extLst>
          </p:cNvPr>
          <p:cNvSpPr>
            <a:spLocks noGrp="1" noChangeArrowheads="1"/>
          </p:cNvSpPr>
          <p:nvPr>
            <p:ph type="sldNum" sz="quarter" idx="12"/>
          </p:nvPr>
        </p:nvSpPr>
        <p:spPr>
          <a:ln/>
        </p:spPr>
        <p:txBody>
          <a:bodyPr/>
          <a:lstStyle>
            <a:lvl1pPr>
              <a:defRPr/>
            </a:lvl1pPr>
          </a:lstStyle>
          <a:p>
            <a:pPr>
              <a:defRPr/>
            </a:pPr>
            <a:fld id="{1D64B143-DA50-44BB-BFF9-05D4BF37365F}" type="slidenum">
              <a:rPr lang="sk-SK" altLang="sk-SK"/>
              <a:pPr>
                <a:defRPr/>
              </a:pPr>
              <a:t>‹#›</a:t>
            </a:fld>
            <a:endParaRPr lang="sk-SK" altLang="sk-SK"/>
          </a:p>
        </p:txBody>
      </p:sp>
    </p:spTree>
    <p:extLst>
      <p:ext uri="{BB962C8B-B14F-4D97-AF65-F5344CB8AC3E}">
        <p14:creationId xmlns:p14="http://schemas.microsoft.com/office/powerpoint/2010/main" val="324704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sk-SK"/>
              <a:t>Upravte štýly predlohy textu</a:t>
            </a:r>
          </a:p>
        </p:txBody>
      </p:sp>
      <p:sp>
        <p:nvSpPr>
          <p:cNvPr id="3" name="Zástupný symbol obsah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Rectangle 4">
            <a:extLst>
              <a:ext uri="{FF2B5EF4-FFF2-40B4-BE49-F238E27FC236}">
                <a16:creationId xmlns:a16="http://schemas.microsoft.com/office/drawing/2014/main" id="{1EAFF456-84FD-4583-A5B5-2340354F00E7}"/>
              </a:ext>
            </a:extLst>
          </p:cNvPr>
          <p:cNvSpPr>
            <a:spLocks noGrp="1" noChangeArrowheads="1"/>
          </p:cNvSpPr>
          <p:nvPr>
            <p:ph type="dt" sz="half" idx="10"/>
          </p:nvPr>
        </p:nvSpPr>
        <p:spPr>
          <a:ln/>
        </p:spPr>
        <p:txBody>
          <a:bodyPr/>
          <a:lstStyle>
            <a:lvl1pPr>
              <a:defRPr/>
            </a:lvl1pPr>
          </a:lstStyle>
          <a:p>
            <a:pPr>
              <a:defRPr/>
            </a:pPr>
            <a:endParaRPr lang="sk-SK" altLang="sk-SK"/>
          </a:p>
        </p:txBody>
      </p:sp>
      <p:sp>
        <p:nvSpPr>
          <p:cNvPr id="6" name="Rectangle 5">
            <a:extLst>
              <a:ext uri="{FF2B5EF4-FFF2-40B4-BE49-F238E27FC236}">
                <a16:creationId xmlns:a16="http://schemas.microsoft.com/office/drawing/2014/main" id="{C9E8D38B-3B67-447F-9103-43BBD8B172C2}"/>
              </a:ext>
            </a:extLst>
          </p:cNvPr>
          <p:cNvSpPr>
            <a:spLocks noGrp="1" noChangeArrowheads="1"/>
          </p:cNvSpPr>
          <p:nvPr>
            <p:ph type="ftr" sz="quarter" idx="11"/>
          </p:nvPr>
        </p:nvSpPr>
        <p:spPr>
          <a:ln/>
        </p:spPr>
        <p:txBody>
          <a:bodyPr/>
          <a:lstStyle>
            <a:lvl1pPr>
              <a:defRPr/>
            </a:lvl1pPr>
          </a:lstStyle>
          <a:p>
            <a:pPr>
              <a:defRPr/>
            </a:pPr>
            <a:endParaRPr lang="sk-SK" altLang="sk-SK"/>
          </a:p>
        </p:txBody>
      </p:sp>
      <p:sp>
        <p:nvSpPr>
          <p:cNvPr id="7" name="Rectangle 6">
            <a:extLst>
              <a:ext uri="{FF2B5EF4-FFF2-40B4-BE49-F238E27FC236}">
                <a16:creationId xmlns:a16="http://schemas.microsoft.com/office/drawing/2014/main" id="{DB3EB8C6-F891-47B2-A0FB-E65B045BC0EC}"/>
              </a:ext>
            </a:extLst>
          </p:cNvPr>
          <p:cNvSpPr>
            <a:spLocks noGrp="1" noChangeArrowheads="1"/>
          </p:cNvSpPr>
          <p:nvPr>
            <p:ph type="sldNum" sz="quarter" idx="12"/>
          </p:nvPr>
        </p:nvSpPr>
        <p:spPr>
          <a:ln/>
        </p:spPr>
        <p:txBody>
          <a:bodyPr/>
          <a:lstStyle>
            <a:lvl1pPr>
              <a:defRPr/>
            </a:lvl1pPr>
          </a:lstStyle>
          <a:p>
            <a:pPr>
              <a:defRPr/>
            </a:pPr>
            <a:fld id="{4422EAC2-8E3C-49AD-A017-A5A9A76D8AE8}" type="slidenum">
              <a:rPr lang="sk-SK" altLang="sk-SK"/>
              <a:pPr>
                <a:defRPr/>
              </a:pPr>
              <a:t>‹#›</a:t>
            </a:fld>
            <a:endParaRPr lang="sk-SK" altLang="sk-SK"/>
          </a:p>
        </p:txBody>
      </p:sp>
    </p:spTree>
    <p:extLst>
      <p:ext uri="{BB962C8B-B14F-4D97-AF65-F5344CB8AC3E}">
        <p14:creationId xmlns:p14="http://schemas.microsoft.com/office/powerpoint/2010/main" val="28746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sk-SK"/>
              <a:t>Upravte štýly predlohy textu</a:t>
            </a:r>
          </a:p>
        </p:txBody>
      </p:sp>
      <p:sp>
        <p:nvSpPr>
          <p:cNvPr id="3" name="Zástupný symbol obrázka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Zástupný symbol tex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Rectangle 4">
            <a:extLst>
              <a:ext uri="{FF2B5EF4-FFF2-40B4-BE49-F238E27FC236}">
                <a16:creationId xmlns:a16="http://schemas.microsoft.com/office/drawing/2014/main" id="{DBB15195-1F2C-4876-B0E6-746A61BBC464}"/>
              </a:ext>
            </a:extLst>
          </p:cNvPr>
          <p:cNvSpPr>
            <a:spLocks noGrp="1" noChangeArrowheads="1"/>
          </p:cNvSpPr>
          <p:nvPr>
            <p:ph type="dt" sz="half" idx="10"/>
          </p:nvPr>
        </p:nvSpPr>
        <p:spPr>
          <a:ln/>
        </p:spPr>
        <p:txBody>
          <a:bodyPr/>
          <a:lstStyle>
            <a:lvl1pPr>
              <a:defRPr/>
            </a:lvl1pPr>
          </a:lstStyle>
          <a:p>
            <a:pPr>
              <a:defRPr/>
            </a:pPr>
            <a:endParaRPr lang="sk-SK" altLang="sk-SK"/>
          </a:p>
        </p:txBody>
      </p:sp>
      <p:sp>
        <p:nvSpPr>
          <p:cNvPr id="6" name="Rectangle 5">
            <a:extLst>
              <a:ext uri="{FF2B5EF4-FFF2-40B4-BE49-F238E27FC236}">
                <a16:creationId xmlns:a16="http://schemas.microsoft.com/office/drawing/2014/main" id="{9558314D-D2EB-476D-B5E5-7F42AE65F607}"/>
              </a:ext>
            </a:extLst>
          </p:cNvPr>
          <p:cNvSpPr>
            <a:spLocks noGrp="1" noChangeArrowheads="1"/>
          </p:cNvSpPr>
          <p:nvPr>
            <p:ph type="ftr" sz="quarter" idx="11"/>
          </p:nvPr>
        </p:nvSpPr>
        <p:spPr>
          <a:ln/>
        </p:spPr>
        <p:txBody>
          <a:bodyPr/>
          <a:lstStyle>
            <a:lvl1pPr>
              <a:defRPr/>
            </a:lvl1pPr>
          </a:lstStyle>
          <a:p>
            <a:pPr>
              <a:defRPr/>
            </a:pPr>
            <a:endParaRPr lang="sk-SK" altLang="sk-SK"/>
          </a:p>
        </p:txBody>
      </p:sp>
      <p:sp>
        <p:nvSpPr>
          <p:cNvPr id="7" name="Rectangle 6">
            <a:extLst>
              <a:ext uri="{FF2B5EF4-FFF2-40B4-BE49-F238E27FC236}">
                <a16:creationId xmlns:a16="http://schemas.microsoft.com/office/drawing/2014/main" id="{829A1E12-E9A1-4E6D-B953-2AF0945AA6F2}"/>
              </a:ext>
            </a:extLst>
          </p:cNvPr>
          <p:cNvSpPr>
            <a:spLocks noGrp="1" noChangeArrowheads="1"/>
          </p:cNvSpPr>
          <p:nvPr>
            <p:ph type="sldNum" sz="quarter" idx="12"/>
          </p:nvPr>
        </p:nvSpPr>
        <p:spPr>
          <a:ln/>
        </p:spPr>
        <p:txBody>
          <a:bodyPr/>
          <a:lstStyle>
            <a:lvl1pPr>
              <a:defRPr/>
            </a:lvl1pPr>
          </a:lstStyle>
          <a:p>
            <a:pPr>
              <a:defRPr/>
            </a:pPr>
            <a:fld id="{0B7BC0A9-0ACC-49A1-A6F1-27C0EE1E1342}" type="slidenum">
              <a:rPr lang="sk-SK" altLang="sk-SK"/>
              <a:pPr>
                <a:defRPr/>
              </a:pPr>
              <a:t>‹#›</a:t>
            </a:fld>
            <a:endParaRPr lang="sk-SK" altLang="sk-SK"/>
          </a:p>
        </p:txBody>
      </p:sp>
    </p:spTree>
    <p:extLst>
      <p:ext uri="{BB962C8B-B14F-4D97-AF65-F5344CB8AC3E}">
        <p14:creationId xmlns:p14="http://schemas.microsoft.com/office/powerpoint/2010/main" val="231108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57799A-E098-421C-A27D-3861151BC63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k-SK" altLang="sk-SK"/>
              <a:t>Kliknite sem a upravte štýl predlohy nadpisov.</a:t>
            </a:r>
          </a:p>
        </p:txBody>
      </p:sp>
      <p:sp>
        <p:nvSpPr>
          <p:cNvPr id="1027" name="Rectangle 3">
            <a:extLst>
              <a:ext uri="{FF2B5EF4-FFF2-40B4-BE49-F238E27FC236}">
                <a16:creationId xmlns:a16="http://schemas.microsoft.com/office/drawing/2014/main" id="{A5188ADD-1813-41B1-9459-6133637536B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k-SK" altLang="sk-SK"/>
              <a:t>Kliknite sem a upravte štýly predlohy textu.</a:t>
            </a:r>
          </a:p>
          <a:p>
            <a:pPr lvl="1"/>
            <a:r>
              <a:rPr lang="sk-SK" altLang="sk-SK"/>
              <a:t>Druhá úroveň</a:t>
            </a:r>
          </a:p>
          <a:p>
            <a:pPr lvl="2"/>
            <a:r>
              <a:rPr lang="sk-SK" altLang="sk-SK"/>
              <a:t>Tretia úroveň</a:t>
            </a:r>
          </a:p>
          <a:p>
            <a:pPr lvl="3"/>
            <a:r>
              <a:rPr lang="sk-SK" altLang="sk-SK"/>
              <a:t>Štvrtá úroveň</a:t>
            </a:r>
          </a:p>
          <a:p>
            <a:pPr lvl="4"/>
            <a:r>
              <a:rPr lang="sk-SK" altLang="sk-SK"/>
              <a:t>Piata úroveň</a:t>
            </a:r>
          </a:p>
        </p:txBody>
      </p:sp>
      <p:sp>
        <p:nvSpPr>
          <p:cNvPr id="1028" name="Rectangle 4">
            <a:extLst>
              <a:ext uri="{FF2B5EF4-FFF2-40B4-BE49-F238E27FC236}">
                <a16:creationId xmlns:a16="http://schemas.microsoft.com/office/drawing/2014/main" id="{84C37BDF-1D4D-4EC4-9F77-4288E9DD321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defRPr>
            </a:lvl1pPr>
          </a:lstStyle>
          <a:p>
            <a:pPr>
              <a:defRPr/>
            </a:pPr>
            <a:endParaRPr lang="sk-SK" altLang="sk-SK"/>
          </a:p>
        </p:txBody>
      </p:sp>
      <p:sp>
        <p:nvSpPr>
          <p:cNvPr id="1029" name="Rectangle 5">
            <a:extLst>
              <a:ext uri="{FF2B5EF4-FFF2-40B4-BE49-F238E27FC236}">
                <a16:creationId xmlns:a16="http://schemas.microsoft.com/office/drawing/2014/main" id="{E30151B0-D750-47AC-9CE0-48C5BEBCF5C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sk-SK" altLang="sk-SK"/>
          </a:p>
        </p:txBody>
      </p:sp>
      <p:sp>
        <p:nvSpPr>
          <p:cNvPr id="1030" name="Rectangle 6">
            <a:extLst>
              <a:ext uri="{FF2B5EF4-FFF2-40B4-BE49-F238E27FC236}">
                <a16:creationId xmlns:a16="http://schemas.microsoft.com/office/drawing/2014/main" id="{CEEEBAAA-0A59-49F8-B870-D2FA1D7739C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DC82FD2-59A9-4454-9DB7-58EF14ADAC5E}" type="slidenum">
              <a:rPr lang="sk-SK" altLang="sk-SK"/>
              <a:pPr>
                <a:defRPr/>
              </a:pPr>
              <a:t>‹#›</a:t>
            </a:fld>
            <a:endParaRPr lang="sk-SK" altLang="sk-SK"/>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google.sk/url?sa=i&amp;rct=j&amp;q=&amp;esrc=s&amp;source=images&amp;cd=&amp;cad=rja&amp;uact=8&amp;ved=0ahUKEwj55cy56trRAhWKsxQKHTRMA34QjRwIBw&amp;url=http://www.stuba.sk/new/generate_page.php?page_id=10300&amp;bvm=bv.144686652,d.bGg&amp;psig=AFQjCNGgFg0BDXp4UouaOrvPyTsg81paxQ&amp;ust=1485348979019451" TargetMode="External"/><Relationship Id="rId7" Type="http://schemas.openxmlformats.org/officeDocument/2006/relationships/hyperlink" Target="http://www.google.sk/url?sa=i&amp;rct=j&amp;q=&amp;esrc=s&amp;source=images&amp;cd=&amp;cad=rja&amp;uact=8&amp;ved=0ahUKEwiS-vK86drRAhXF0xQKHeheD_wQjRwIBw&amp;url=http://home.zcu.cz/~vlangova/neumann.html&amp;psig=AFQjCNEN5VVUV2VBxOODNVZNb9ohtiN73w&amp;ust=1485348694134256"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symbolrepairparts.com/index.php"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3.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44.xml"/><Relationship Id="rId16"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6.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450753" y="2513707"/>
            <a:ext cx="8242495" cy="276999"/>
          </a:xfrm>
          <a:prstGeom prst="rect">
            <a:avLst/>
          </a:prstGeom>
          <a:ln w="12700">
            <a:miter lim="400000"/>
          </a:ln>
        </p:spPr>
        <p:txBody>
          <a:bodyPr lIns="0" tIns="0" rIns="0" bIns="0">
            <a:spAutoFit/>
          </a:bodyPr>
          <a:lstStyle/>
          <a:p>
            <a:pPr lvl="0"/>
            <a:endParaRPr dirty="0"/>
          </a:p>
        </p:txBody>
      </p:sp>
      <p:sp>
        <p:nvSpPr>
          <p:cNvPr id="2" name="Obdĺžnik 1"/>
          <p:cNvSpPr/>
          <p:nvPr/>
        </p:nvSpPr>
        <p:spPr>
          <a:xfrm>
            <a:off x="464116" y="3277109"/>
            <a:ext cx="8349652" cy="1754326"/>
          </a:xfrm>
          <a:prstGeom prst="rect">
            <a:avLst/>
          </a:prstGeom>
        </p:spPr>
        <p:txBody>
          <a:bodyPr wrap="square">
            <a:spAutoFit/>
          </a:bodyPr>
          <a:lstStyle/>
          <a:p>
            <a:pPr lvl="0" algn="ctr"/>
            <a:r>
              <a:rPr lang="sk-SK" sz="3600" b="1" dirty="0">
                <a:solidFill>
                  <a:srgbClr val="186537"/>
                </a:solidFill>
              </a:rPr>
              <a:t>60 výročie založenia</a:t>
            </a:r>
          </a:p>
          <a:p>
            <a:pPr lvl="0" algn="ctr"/>
            <a:r>
              <a:rPr lang="sk-SK" sz="3600" b="1" dirty="0">
                <a:solidFill>
                  <a:srgbClr val="186537"/>
                </a:solidFill>
              </a:rPr>
              <a:t>Výskumný ústav pôdoznalectva a ochrany pôdy</a:t>
            </a:r>
            <a:endParaRPr lang="sk-SK" sz="3600" dirty="0">
              <a:solidFill>
                <a:srgbClr val="186537"/>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830" y="2070256"/>
            <a:ext cx="1506885" cy="1506885"/>
          </a:xfrm>
          <a:prstGeom prst="rect">
            <a:avLst/>
          </a:prstGeom>
        </p:spPr>
      </p:pic>
      <p:sp>
        <p:nvSpPr>
          <p:cNvPr id="3" name="Rectangle 2"/>
          <p:cNvSpPr/>
          <p:nvPr/>
        </p:nvSpPr>
        <p:spPr>
          <a:xfrm>
            <a:off x="-237910" y="6014019"/>
            <a:ext cx="10176756" cy="871201"/>
          </a:xfrm>
          <a:prstGeom prst="rect">
            <a:avLst/>
          </a:prstGeom>
        </p:spPr>
        <p:txBody>
          <a:bodyPr wrap="square">
            <a:spAutoFit/>
          </a:bodyPr>
          <a:lstStyle/>
          <a:p>
            <a:pPr algn="ctr">
              <a:spcBef>
                <a:spcPct val="0"/>
              </a:spcBef>
            </a:pPr>
            <a:r>
              <a:rPr lang="sk-SK" altLang="en-US" sz="1687" b="1" dirty="0">
                <a:solidFill>
                  <a:schemeClr val="bg1"/>
                </a:solidFill>
                <a:cs typeface="Arial" panose="020B0604020202020204" pitchFamily="34" charset="0"/>
              </a:rPr>
              <a:t>Odborné sympózium „Úspešný príbeh vedy, výskumu a inovácií </a:t>
            </a:r>
          </a:p>
          <a:p>
            <a:pPr algn="ctr">
              <a:spcBef>
                <a:spcPct val="0"/>
              </a:spcBef>
            </a:pPr>
            <a:r>
              <a:rPr lang="sk-SK" altLang="en-US" sz="1687" b="1" dirty="0">
                <a:solidFill>
                  <a:schemeClr val="bg1"/>
                </a:solidFill>
                <a:cs typeface="Arial" panose="020B0604020202020204" pitchFamily="34" charset="0"/>
              </a:rPr>
              <a:t>v oblasti poľnohospodárstva“</a:t>
            </a:r>
          </a:p>
          <a:p>
            <a:pPr algn="ctr">
              <a:spcBef>
                <a:spcPct val="0"/>
              </a:spcBef>
            </a:pPr>
            <a:endParaRPr lang="sk-SK" altLang="en-US" sz="1687" b="1" dirty="0">
              <a:solidFill>
                <a:schemeClr val="bg1"/>
              </a:solidFill>
              <a:cs typeface="Arial" panose="020B0604020202020204" pitchFamily="34" charset="0"/>
            </a:endParaRPr>
          </a:p>
        </p:txBody>
      </p:sp>
    </p:spTree>
    <p:extLst>
      <p:ext uri="{BB962C8B-B14F-4D97-AF65-F5344CB8AC3E}">
        <p14:creationId xmlns:p14="http://schemas.microsoft.com/office/powerpoint/2010/main" val="3116770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sp>
        <p:nvSpPr>
          <p:cNvPr id="158" name="TextBox 7"/>
          <p:cNvSpPr txBox="1">
            <a:spLocks noChangeArrowheads="1"/>
          </p:cNvSpPr>
          <p:nvPr/>
        </p:nvSpPr>
        <p:spPr bwMode="auto">
          <a:xfrm>
            <a:off x="7514501"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153</a:t>
            </a:r>
            <a:endParaRPr lang="ko-KR" altLang="en-US" sz="1600" dirty="0">
              <a:solidFill>
                <a:schemeClr val="bg1"/>
              </a:solidFill>
              <a:latin typeface="Arial" panose="020B0604020202020204" pitchFamily="34" charset="0"/>
            </a:endParaRPr>
          </a:p>
        </p:txBody>
      </p:sp>
      <p:sp>
        <p:nvSpPr>
          <p:cNvPr id="160" name="TextBox 9"/>
          <p:cNvSpPr txBox="1">
            <a:spLocks noChangeArrowheads="1"/>
          </p:cNvSpPr>
          <p:nvPr/>
        </p:nvSpPr>
        <p:spPr bwMode="auto">
          <a:xfrm>
            <a:off x="6535950"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1952</a:t>
            </a:r>
            <a:endParaRPr lang="ko-KR" altLang="en-US" sz="1600">
              <a:solidFill>
                <a:schemeClr val="bg1"/>
              </a:solidFill>
              <a:latin typeface="Arial" panose="020B0604020202020204" pitchFamily="34" charset="0"/>
            </a:endParaRPr>
          </a:p>
        </p:txBody>
      </p:sp>
      <p:sp>
        <p:nvSpPr>
          <p:cNvPr id="164" name="TextBox 13"/>
          <p:cNvSpPr txBox="1">
            <a:spLocks noChangeArrowheads="1"/>
          </p:cNvSpPr>
          <p:nvPr/>
        </p:nvSpPr>
        <p:spPr bwMode="auto">
          <a:xfrm>
            <a:off x="4578851"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1950</a:t>
            </a:r>
            <a:endParaRPr lang="ko-KR" altLang="en-US" sz="1600">
              <a:solidFill>
                <a:schemeClr val="bg1"/>
              </a:solidFill>
              <a:latin typeface="Arial" panose="020B0604020202020204" pitchFamily="34" charset="0"/>
            </a:endParaRPr>
          </a:p>
        </p:txBody>
      </p:sp>
      <p:grpSp>
        <p:nvGrpSpPr>
          <p:cNvPr id="235" name="Group 234"/>
          <p:cNvGrpSpPr/>
          <p:nvPr/>
        </p:nvGrpSpPr>
        <p:grpSpPr>
          <a:xfrm>
            <a:off x="-22854540" y="1917462"/>
            <a:ext cx="62286065" cy="4070743"/>
            <a:chOff x="13012872" y="1852611"/>
            <a:chExt cx="62286065" cy="4070743"/>
          </a:xfrm>
        </p:grpSpPr>
        <p:sp>
          <p:nvSpPr>
            <p:cNvPr id="174" name="TextBox 31"/>
            <p:cNvSpPr txBox="1"/>
            <p:nvPr/>
          </p:nvSpPr>
          <p:spPr bwMode="auto">
            <a:xfrm>
              <a:off x="15788015" y="1852611"/>
              <a:ext cx="11464183" cy="1015663"/>
            </a:xfrm>
            <a:prstGeom prst="rect">
              <a:avLst/>
            </a:prstGeom>
            <a:noFill/>
          </p:spPr>
          <p:txBody>
            <a:bodyPr>
              <a:spAutoFit/>
            </a:bodyPr>
            <a:lstStyle/>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3" name="오각형 4"/>
            <p:cNvSpPr/>
            <p:nvPr/>
          </p:nvSpPr>
          <p:spPr bwMode="auto">
            <a:xfrm>
              <a:off x="74104438" y="3552813"/>
              <a:ext cx="1194499" cy="661735"/>
            </a:xfrm>
            <a:prstGeom prst="homePlate">
              <a:avLst/>
            </a:prstGeom>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 name="TextBox 5"/>
            <p:cNvSpPr txBox="1">
              <a:spLocks noChangeArrowheads="1"/>
            </p:cNvSpPr>
            <p:nvPr/>
          </p:nvSpPr>
          <p:spPr bwMode="auto">
            <a:xfrm>
              <a:off x="7418503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21</a:t>
              </a:r>
              <a:endParaRPr lang="ko-KR" altLang="en-US" sz="1600" dirty="0">
                <a:solidFill>
                  <a:schemeClr val="bg1"/>
                </a:solidFill>
                <a:latin typeface="Arial" panose="020B0604020202020204" pitchFamily="34" charset="0"/>
              </a:endParaRPr>
            </a:p>
          </p:txBody>
        </p:sp>
        <p:sp>
          <p:nvSpPr>
            <p:cNvPr id="15" name="직사각형 6"/>
            <p:cNvSpPr/>
            <p:nvPr/>
          </p:nvSpPr>
          <p:spPr bwMode="auto">
            <a:xfrm>
              <a:off x="6719390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6" name="TextBox 7"/>
            <p:cNvSpPr txBox="1">
              <a:spLocks noChangeArrowheads="1"/>
            </p:cNvSpPr>
            <p:nvPr/>
          </p:nvSpPr>
          <p:spPr bwMode="auto">
            <a:xfrm>
              <a:off x="6727449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2014</a:t>
              </a:r>
              <a:endParaRPr lang="ko-KR" altLang="en-US" sz="1600" dirty="0">
                <a:solidFill>
                  <a:schemeClr val="bg1"/>
                </a:solidFill>
                <a:latin typeface="Arial" panose="020B0604020202020204" pitchFamily="34" charset="0"/>
              </a:endParaRPr>
            </a:p>
          </p:txBody>
        </p:sp>
        <p:sp>
          <p:nvSpPr>
            <p:cNvPr id="17" name="직사각형 8"/>
            <p:cNvSpPr/>
            <p:nvPr/>
          </p:nvSpPr>
          <p:spPr bwMode="auto">
            <a:xfrm>
              <a:off x="6621535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8" name="TextBox 9"/>
            <p:cNvSpPr txBox="1">
              <a:spLocks noChangeArrowheads="1"/>
            </p:cNvSpPr>
            <p:nvPr/>
          </p:nvSpPr>
          <p:spPr bwMode="auto">
            <a:xfrm>
              <a:off x="6629594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2013</a:t>
              </a:r>
              <a:endParaRPr lang="ko-KR" altLang="en-US" sz="1600">
                <a:solidFill>
                  <a:schemeClr val="bg1"/>
                </a:solidFill>
                <a:latin typeface="Arial" panose="020B0604020202020204" pitchFamily="34" charset="0"/>
              </a:endParaRPr>
            </a:p>
          </p:txBody>
        </p:sp>
        <p:sp>
          <p:nvSpPr>
            <p:cNvPr id="19" name="직사각형 10"/>
            <p:cNvSpPr/>
            <p:nvPr/>
          </p:nvSpPr>
          <p:spPr bwMode="auto">
            <a:xfrm>
              <a:off x="6523680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0" name="TextBox 11"/>
            <p:cNvSpPr txBox="1">
              <a:spLocks noChangeArrowheads="1"/>
            </p:cNvSpPr>
            <p:nvPr/>
          </p:nvSpPr>
          <p:spPr bwMode="auto">
            <a:xfrm>
              <a:off x="6531739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2012</a:t>
              </a:r>
              <a:endParaRPr lang="ko-KR" altLang="en-US" sz="1600">
                <a:solidFill>
                  <a:schemeClr val="bg1"/>
                </a:solidFill>
                <a:latin typeface="Arial" panose="020B0604020202020204" pitchFamily="34" charset="0"/>
              </a:endParaRPr>
            </a:p>
          </p:txBody>
        </p:sp>
        <p:sp>
          <p:nvSpPr>
            <p:cNvPr id="21" name="직사각형 12"/>
            <p:cNvSpPr/>
            <p:nvPr/>
          </p:nvSpPr>
          <p:spPr bwMode="auto">
            <a:xfrm>
              <a:off x="642582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 name="TextBox 13"/>
            <p:cNvSpPr txBox="1">
              <a:spLocks noChangeArrowheads="1"/>
            </p:cNvSpPr>
            <p:nvPr/>
          </p:nvSpPr>
          <p:spPr bwMode="auto">
            <a:xfrm>
              <a:off x="643388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2011</a:t>
              </a:r>
              <a:endParaRPr lang="ko-KR" altLang="en-US" sz="1600">
                <a:solidFill>
                  <a:schemeClr val="bg1"/>
                </a:solidFill>
                <a:latin typeface="Arial" panose="020B0604020202020204" pitchFamily="34" charset="0"/>
              </a:endParaRPr>
            </a:p>
          </p:txBody>
        </p:sp>
        <p:sp>
          <p:nvSpPr>
            <p:cNvPr id="23" name="직사각형 14"/>
            <p:cNvSpPr/>
            <p:nvPr/>
          </p:nvSpPr>
          <p:spPr bwMode="auto">
            <a:xfrm>
              <a:off x="6327970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4" name="TextBox 15"/>
            <p:cNvSpPr txBox="1">
              <a:spLocks noChangeArrowheads="1"/>
            </p:cNvSpPr>
            <p:nvPr/>
          </p:nvSpPr>
          <p:spPr bwMode="auto">
            <a:xfrm>
              <a:off x="6336029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2010</a:t>
              </a:r>
              <a:endParaRPr lang="ko-KR" altLang="en-US" sz="1600">
                <a:solidFill>
                  <a:schemeClr val="bg1"/>
                </a:solidFill>
                <a:latin typeface="Arial" panose="020B0604020202020204" pitchFamily="34" charset="0"/>
              </a:endParaRPr>
            </a:p>
          </p:txBody>
        </p:sp>
        <p:sp>
          <p:nvSpPr>
            <p:cNvPr id="25" name="직사각형 16"/>
            <p:cNvSpPr/>
            <p:nvPr/>
          </p:nvSpPr>
          <p:spPr bwMode="auto">
            <a:xfrm>
              <a:off x="61322602"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6" name="TextBox 17"/>
            <p:cNvSpPr txBox="1">
              <a:spLocks noChangeArrowheads="1"/>
            </p:cNvSpPr>
            <p:nvPr/>
          </p:nvSpPr>
          <p:spPr bwMode="auto">
            <a:xfrm>
              <a:off x="6140319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2008</a:t>
              </a:r>
              <a:endParaRPr lang="ko-KR" altLang="en-US" sz="1600">
                <a:solidFill>
                  <a:schemeClr val="bg1"/>
                </a:solidFill>
                <a:latin typeface="Arial" panose="020B0604020202020204" pitchFamily="34" charset="0"/>
              </a:endParaRPr>
            </a:p>
          </p:txBody>
        </p:sp>
        <p:sp>
          <p:nvSpPr>
            <p:cNvPr id="27" name="직사각형 18"/>
            <p:cNvSpPr/>
            <p:nvPr/>
          </p:nvSpPr>
          <p:spPr bwMode="auto">
            <a:xfrm>
              <a:off x="623011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8" name="TextBox 19"/>
            <p:cNvSpPr txBox="1">
              <a:spLocks noChangeArrowheads="1"/>
            </p:cNvSpPr>
            <p:nvPr/>
          </p:nvSpPr>
          <p:spPr bwMode="auto">
            <a:xfrm>
              <a:off x="623817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2009</a:t>
              </a:r>
              <a:endParaRPr lang="ko-KR" altLang="en-US" sz="1600">
                <a:solidFill>
                  <a:schemeClr val="bg1"/>
                </a:solidFill>
                <a:latin typeface="Arial" panose="020B0604020202020204" pitchFamily="34" charset="0"/>
              </a:endParaRPr>
            </a:p>
          </p:txBody>
        </p:sp>
        <p:sp>
          <p:nvSpPr>
            <p:cNvPr id="186" name="TextBox 22"/>
            <p:cNvSpPr txBox="1"/>
            <p:nvPr/>
          </p:nvSpPr>
          <p:spPr bwMode="auto">
            <a:xfrm>
              <a:off x="65909577" y="2422070"/>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Vznik NPPC</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82" name="TextBox 42"/>
            <p:cNvSpPr txBox="1"/>
            <p:nvPr/>
          </p:nvSpPr>
          <p:spPr bwMode="auto">
            <a:xfrm>
              <a:off x="68470161" y="4851887"/>
              <a:ext cx="2309356" cy="400110"/>
            </a:xfrm>
            <a:prstGeom prst="rect">
              <a:avLst/>
            </a:prstGeom>
            <a:noFill/>
          </p:spPr>
          <p:txBody>
            <a:bodyPr wrap="square">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GSAA</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33" name="이등변 삼각형 47"/>
            <p:cNvSpPr/>
            <p:nvPr/>
          </p:nvSpPr>
          <p:spPr bwMode="auto">
            <a:xfrm rot="10800000">
              <a:off x="7417424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4" name="이등변 삼각형 50"/>
            <p:cNvSpPr/>
            <p:nvPr/>
          </p:nvSpPr>
          <p:spPr bwMode="auto">
            <a:xfrm rot="10800000">
              <a:off x="67412069"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5" name="이등변 삼각형 54"/>
            <p:cNvSpPr/>
            <p:nvPr/>
          </p:nvSpPr>
          <p:spPr bwMode="auto">
            <a:xfrm>
              <a:off x="69431704" y="4397736"/>
              <a:ext cx="38627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7" name="직사각형 6"/>
            <p:cNvSpPr/>
            <p:nvPr/>
          </p:nvSpPr>
          <p:spPr bwMode="auto">
            <a:xfrm>
              <a:off x="6033828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38" name="TextBox 7"/>
            <p:cNvSpPr txBox="1">
              <a:spLocks noChangeArrowheads="1"/>
            </p:cNvSpPr>
            <p:nvPr/>
          </p:nvSpPr>
          <p:spPr bwMode="auto">
            <a:xfrm>
              <a:off x="604188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2007</a:t>
              </a:r>
              <a:endParaRPr lang="ko-KR" altLang="en-US" sz="1600">
                <a:solidFill>
                  <a:schemeClr val="bg1"/>
                </a:solidFill>
                <a:latin typeface="Arial" panose="020B0604020202020204" pitchFamily="34" charset="0"/>
              </a:endParaRPr>
            </a:p>
          </p:txBody>
        </p:sp>
        <p:sp>
          <p:nvSpPr>
            <p:cNvPr id="39" name="직사각형 8"/>
            <p:cNvSpPr/>
            <p:nvPr/>
          </p:nvSpPr>
          <p:spPr bwMode="auto">
            <a:xfrm>
              <a:off x="5935973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0" name="TextBox 9"/>
            <p:cNvSpPr txBox="1">
              <a:spLocks noChangeArrowheads="1"/>
            </p:cNvSpPr>
            <p:nvPr/>
          </p:nvSpPr>
          <p:spPr bwMode="auto">
            <a:xfrm>
              <a:off x="59440330" y="3604206"/>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a:t>
              </a:r>
              <a:r>
                <a:rPr lang="en-US" altLang="ko-KR" sz="1600">
                  <a:solidFill>
                    <a:schemeClr val="bg1"/>
                  </a:solidFill>
                  <a:latin typeface="Arial" panose="020B0604020202020204" pitchFamily="34" charset="0"/>
                </a:rPr>
                <a:t>0</a:t>
              </a:r>
              <a:r>
                <a:rPr lang="sk-SK" altLang="ko-KR" sz="1600">
                  <a:solidFill>
                    <a:schemeClr val="bg1"/>
                  </a:solidFill>
                  <a:latin typeface="Arial" panose="020B0604020202020204" pitchFamily="34" charset="0"/>
                </a:rPr>
                <a:t>06</a:t>
              </a:r>
              <a:endParaRPr lang="ko-KR" altLang="en-US" sz="1600">
                <a:solidFill>
                  <a:schemeClr val="bg1"/>
                </a:solidFill>
                <a:latin typeface="Arial" panose="020B0604020202020204" pitchFamily="34" charset="0"/>
              </a:endParaRPr>
            </a:p>
          </p:txBody>
        </p:sp>
        <p:sp>
          <p:nvSpPr>
            <p:cNvPr id="41" name="직사각형 10"/>
            <p:cNvSpPr/>
            <p:nvPr/>
          </p:nvSpPr>
          <p:spPr bwMode="auto">
            <a:xfrm>
              <a:off x="5838118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2" name="TextBox 11"/>
            <p:cNvSpPr txBox="1">
              <a:spLocks noChangeArrowheads="1"/>
            </p:cNvSpPr>
            <p:nvPr/>
          </p:nvSpPr>
          <p:spPr bwMode="auto">
            <a:xfrm>
              <a:off x="584617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2005</a:t>
              </a:r>
              <a:endParaRPr lang="ko-KR" altLang="en-US" sz="1600">
                <a:solidFill>
                  <a:schemeClr val="bg1"/>
                </a:solidFill>
                <a:latin typeface="Arial" panose="020B0604020202020204" pitchFamily="34" charset="0"/>
              </a:endParaRPr>
            </a:p>
          </p:txBody>
        </p:sp>
        <p:sp>
          <p:nvSpPr>
            <p:cNvPr id="43" name="직사각형 12"/>
            <p:cNvSpPr/>
            <p:nvPr/>
          </p:nvSpPr>
          <p:spPr bwMode="auto">
            <a:xfrm>
              <a:off x="574026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4" name="TextBox 13"/>
            <p:cNvSpPr txBox="1">
              <a:spLocks noChangeArrowheads="1"/>
            </p:cNvSpPr>
            <p:nvPr/>
          </p:nvSpPr>
          <p:spPr bwMode="auto">
            <a:xfrm>
              <a:off x="5748322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2004</a:t>
              </a:r>
              <a:endParaRPr lang="ko-KR" altLang="en-US" sz="1600">
                <a:solidFill>
                  <a:schemeClr val="bg1"/>
                </a:solidFill>
                <a:latin typeface="Arial" panose="020B0604020202020204" pitchFamily="34" charset="0"/>
              </a:endParaRPr>
            </a:p>
          </p:txBody>
        </p:sp>
        <p:sp>
          <p:nvSpPr>
            <p:cNvPr id="45" name="직사각형 14"/>
            <p:cNvSpPr/>
            <p:nvPr/>
          </p:nvSpPr>
          <p:spPr bwMode="auto">
            <a:xfrm>
              <a:off x="564240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6" name="TextBox 15"/>
            <p:cNvSpPr txBox="1">
              <a:spLocks noChangeArrowheads="1"/>
            </p:cNvSpPr>
            <p:nvPr/>
          </p:nvSpPr>
          <p:spPr bwMode="auto">
            <a:xfrm>
              <a:off x="565046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2003</a:t>
              </a:r>
              <a:endParaRPr lang="ko-KR" altLang="en-US" sz="1600">
                <a:solidFill>
                  <a:schemeClr val="bg1"/>
                </a:solidFill>
                <a:latin typeface="Arial" panose="020B0604020202020204" pitchFamily="34" charset="0"/>
              </a:endParaRPr>
            </a:p>
          </p:txBody>
        </p:sp>
        <p:sp>
          <p:nvSpPr>
            <p:cNvPr id="47" name="직사각형 16"/>
            <p:cNvSpPr/>
            <p:nvPr/>
          </p:nvSpPr>
          <p:spPr bwMode="auto">
            <a:xfrm>
              <a:off x="544669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8" name="TextBox 17"/>
            <p:cNvSpPr txBox="1">
              <a:spLocks noChangeArrowheads="1"/>
            </p:cNvSpPr>
            <p:nvPr/>
          </p:nvSpPr>
          <p:spPr bwMode="auto">
            <a:xfrm>
              <a:off x="545475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1</a:t>
              </a:r>
              <a:endParaRPr lang="ko-KR" altLang="en-US" sz="1600">
                <a:solidFill>
                  <a:schemeClr val="bg1"/>
                </a:solidFill>
                <a:latin typeface="Arial" panose="020B0604020202020204" pitchFamily="34" charset="0"/>
              </a:endParaRPr>
            </a:p>
          </p:txBody>
        </p:sp>
        <p:sp>
          <p:nvSpPr>
            <p:cNvPr id="49" name="직사각형 18"/>
            <p:cNvSpPr/>
            <p:nvPr/>
          </p:nvSpPr>
          <p:spPr bwMode="auto">
            <a:xfrm>
              <a:off x="554455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0" name="TextBox 19"/>
            <p:cNvSpPr txBox="1">
              <a:spLocks noChangeArrowheads="1"/>
            </p:cNvSpPr>
            <p:nvPr/>
          </p:nvSpPr>
          <p:spPr bwMode="auto">
            <a:xfrm>
              <a:off x="5552612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2</a:t>
              </a:r>
              <a:endParaRPr lang="ko-KR" altLang="en-US" sz="1600">
                <a:solidFill>
                  <a:schemeClr val="bg1"/>
                </a:solidFill>
                <a:latin typeface="Arial" panose="020B0604020202020204" pitchFamily="34" charset="0"/>
              </a:endParaRPr>
            </a:p>
          </p:txBody>
        </p:sp>
        <p:sp>
          <p:nvSpPr>
            <p:cNvPr id="180" name="TextBox 28"/>
            <p:cNvSpPr txBox="1"/>
            <p:nvPr/>
          </p:nvSpPr>
          <p:spPr bwMode="auto">
            <a:xfrm>
              <a:off x="54733139" y="2216387"/>
              <a:ext cx="4126596" cy="400110"/>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LPIS</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78" name="TextBox 37"/>
            <p:cNvSpPr txBox="1"/>
            <p:nvPr/>
          </p:nvSpPr>
          <p:spPr bwMode="auto">
            <a:xfrm>
              <a:off x="56380725" y="4973999"/>
              <a:ext cx="288412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Pôdna služba</a:t>
              </a: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53" name="이등변 삼각형 49"/>
            <p:cNvSpPr/>
            <p:nvPr/>
          </p:nvSpPr>
          <p:spPr bwMode="auto">
            <a:xfrm rot="10800000">
              <a:off x="56657647"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55" name="직사각형 6"/>
            <p:cNvSpPr/>
            <p:nvPr/>
          </p:nvSpPr>
          <p:spPr bwMode="auto">
            <a:xfrm>
              <a:off x="534752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6" name="TextBox 7"/>
            <p:cNvSpPr txBox="1">
              <a:spLocks noChangeArrowheads="1"/>
            </p:cNvSpPr>
            <p:nvPr/>
          </p:nvSpPr>
          <p:spPr bwMode="auto">
            <a:xfrm>
              <a:off x="535558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2000</a:t>
              </a:r>
              <a:endParaRPr lang="ko-KR" altLang="en-US" sz="1600">
                <a:solidFill>
                  <a:schemeClr val="bg1"/>
                </a:solidFill>
                <a:latin typeface="Arial" panose="020B0604020202020204" pitchFamily="34" charset="0"/>
              </a:endParaRPr>
            </a:p>
          </p:txBody>
        </p:sp>
        <p:sp>
          <p:nvSpPr>
            <p:cNvPr id="57" name="직사각형 8"/>
            <p:cNvSpPr/>
            <p:nvPr/>
          </p:nvSpPr>
          <p:spPr bwMode="auto">
            <a:xfrm>
              <a:off x="524967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8" name="TextBox 9"/>
            <p:cNvSpPr txBox="1">
              <a:spLocks noChangeArrowheads="1"/>
            </p:cNvSpPr>
            <p:nvPr/>
          </p:nvSpPr>
          <p:spPr bwMode="auto">
            <a:xfrm>
              <a:off x="525773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1999</a:t>
              </a:r>
              <a:endParaRPr lang="ko-KR" altLang="en-US" sz="1600">
                <a:solidFill>
                  <a:schemeClr val="bg1"/>
                </a:solidFill>
                <a:latin typeface="Arial" panose="020B0604020202020204" pitchFamily="34" charset="0"/>
              </a:endParaRPr>
            </a:p>
          </p:txBody>
        </p:sp>
        <p:sp>
          <p:nvSpPr>
            <p:cNvPr id="59" name="직사각형 10"/>
            <p:cNvSpPr/>
            <p:nvPr/>
          </p:nvSpPr>
          <p:spPr bwMode="auto">
            <a:xfrm>
              <a:off x="515181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0" name="TextBox 11"/>
            <p:cNvSpPr txBox="1">
              <a:spLocks noChangeArrowheads="1"/>
            </p:cNvSpPr>
            <p:nvPr/>
          </p:nvSpPr>
          <p:spPr bwMode="auto">
            <a:xfrm>
              <a:off x="515987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1998</a:t>
              </a:r>
              <a:endParaRPr lang="ko-KR" altLang="en-US" sz="1600">
                <a:solidFill>
                  <a:schemeClr val="bg1"/>
                </a:solidFill>
                <a:latin typeface="Arial" panose="020B0604020202020204" pitchFamily="34" charset="0"/>
              </a:endParaRPr>
            </a:p>
          </p:txBody>
        </p:sp>
        <p:sp>
          <p:nvSpPr>
            <p:cNvPr id="61" name="직사각형 12"/>
            <p:cNvSpPr/>
            <p:nvPr/>
          </p:nvSpPr>
          <p:spPr bwMode="auto">
            <a:xfrm>
              <a:off x="505396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2" name="TextBox 13"/>
            <p:cNvSpPr txBox="1">
              <a:spLocks noChangeArrowheads="1"/>
            </p:cNvSpPr>
            <p:nvPr/>
          </p:nvSpPr>
          <p:spPr bwMode="auto">
            <a:xfrm>
              <a:off x="506202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1997</a:t>
              </a:r>
              <a:endParaRPr lang="ko-KR" altLang="en-US" sz="1600">
                <a:solidFill>
                  <a:schemeClr val="bg1"/>
                </a:solidFill>
                <a:latin typeface="Arial" panose="020B0604020202020204" pitchFamily="34" charset="0"/>
              </a:endParaRPr>
            </a:p>
          </p:txBody>
        </p:sp>
        <p:sp>
          <p:nvSpPr>
            <p:cNvPr id="63" name="직사각형 14"/>
            <p:cNvSpPr/>
            <p:nvPr/>
          </p:nvSpPr>
          <p:spPr bwMode="auto">
            <a:xfrm>
              <a:off x="495610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4" name="TextBox 15"/>
            <p:cNvSpPr txBox="1">
              <a:spLocks noChangeArrowheads="1"/>
            </p:cNvSpPr>
            <p:nvPr/>
          </p:nvSpPr>
          <p:spPr bwMode="auto">
            <a:xfrm>
              <a:off x="496416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1996</a:t>
              </a:r>
              <a:endParaRPr lang="ko-KR" altLang="en-US" sz="1600">
                <a:solidFill>
                  <a:schemeClr val="bg1"/>
                </a:solidFill>
                <a:latin typeface="Arial" panose="020B0604020202020204" pitchFamily="34" charset="0"/>
              </a:endParaRPr>
            </a:p>
          </p:txBody>
        </p:sp>
        <p:sp>
          <p:nvSpPr>
            <p:cNvPr id="65" name="직사각형 16"/>
            <p:cNvSpPr/>
            <p:nvPr/>
          </p:nvSpPr>
          <p:spPr bwMode="auto">
            <a:xfrm>
              <a:off x="4760396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6" name="TextBox 17"/>
            <p:cNvSpPr txBox="1">
              <a:spLocks noChangeArrowheads="1"/>
            </p:cNvSpPr>
            <p:nvPr/>
          </p:nvSpPr>
          <p:spPr bwMode="auto">
            <a:xfrm>
              <a:off x="476845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1994</a:t>
              </a:r>
              <a:endParaRPr lang="ko-KR" altLang="en-US" sz="1600">
                <a:solidFill>
                  <a:schemeClr val="bg1"/>
                </a:solidFill>
                <a:latin typeface="Arial" panose="020B0604020202020204" pitchFamily="34" charset="0"/>
              </a:endParaRPr>
            </a:p>
          </p:txBody>
        </p:sp>
        <p:sp>
          <p:nvSpPr>
            <p:cNvPr id="67" name="직사각형 18"/>
            <p:cNvSpPr/>
            <p:nvPr/>
          </p:nvSpPr>
          <p:spPr bwMode="auto">
            <a:xfrm>
              <a:off x="4858251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8" name="TextBox 19"/>
            <p:cNvSpPr txBox="1">
              <a:spLocks noChangeArrowheads="1"/>
            </p:cNvSpPr>
            <p:nvPr/>
          </p:nvSpPr>
          <p:spPr bwMode="auto">
            <a:xfrm>
              <a:off x="486631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1995</a:t>
              </a:r>
              <a:endParaRPr lang="ko-KR" altLang="en-US" sz="1600">
                <a:solidFill>
                  <a:schemeClr val="bg1"/>
                </a:solidFill>
                <a:latin typeface="Arial" panose="020B0604020202020204" pitchFamily="34" charset="0"/>
              </a:endParaRPr>
            </a:p>
          </p:txBody>
        </p:sp>
        <p:sp>
          <p:nvSpPr>
            <p:cNvPr id="69" name="직사각형 6"/>
            <p:cNvSpPr/>
            <p:nvPr/>
          </p:nvSpPr>
          <p:spPr bwMode="auto">
            <a:xfrm>
              <a:off x="466196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0" name="TextBox 7"/>
            <p:cNvSpPr txBox="1">
              <a:spLocks noChangeArrowheads="1"/>
            </p:cNvSpPr>
            <p:nvPr/>
          </p:nvSpPr>
          <p:spPr bwMode="auto">
            <a:xfrm>
              <a:off x="4670023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1993</a:t>
              </a:r>
              <a:endParaRPr lang="ko-KR" altLang="en-US" sz="1600">
                <a:solidFill>
                  <a:schemeClr val="bg1"/>
                </a:solidFill>
                <a:latin typeface="Arial" panose="020B0604020202020204" pitchFamily="34" charset="0"/>
              </a:endParaRPr>
            </a:p>
          </p:txBody>
        </p:sp>
        <p:sp>
          <p:nvSpPr>
            <p:cNvPr id="71" name="직사각형 8"/>
            <p:cNvSpPr/>
            <p:nvPr/>
          </p:nvSpPr>
          <p:spPr bwMode="auto">
            <a:xfrm>
              <a:off x="4564109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2" name="TextBox 9"/>
            <p:cNvSpPr txBox="1">
              <a:spLocks noChangeArrowheads="1"/>
            </p:cNvSpPr>
            <p:nvPr/>
          </p:nvSpPr>
          <p:spPr bwMode="auto">
            <a:xfrm>
              <a:off x="4572168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1992</a:t>
              </a:r>
              <a:endParaRPr lang="ko-KR" altLang="en-US" sz="1600">
                <a:solidFill>
                  <a:schemeClr val="bg1"/>
                </a:solidFill>
                <a:latin typeface="Arial" panose="020B0604020202020204" pitchFamily="34" charset="0"/>
              </a:endParaRPr>
            </a:p>
          </p:txBody>
        </p:sp>
        <p:sp>
          <p:nvSpPr>
            <p:cNvPr id="73" name="직사각형 10"/>
            <p:cNvSpPr/>
            <p:nvPr/>
          </p:nvSpPr>
          <p:spPr bwMode="auto">
            <a:xfrm>
              <a:off x="446625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4" name="TextBox 11"/>
            <p:cNvSpPr txBox="1">
              <a:spLocks noChangeArrowheads="1"/>
            </p:cNvSpPr>
            <p:nvPr/>
          </p:nvSpPr>
          <p:spPr bwMode="auto">
            <a:xfrm>
              <a:off x="4474314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1991</a:t>
              </a:r>
              <a:endParaRPr lang="ko-KR" altLang="en-US" sz="1600">
                <a:solidFill>
                  <a:schemeClr val="bg1"/>
                </a:solidFill>
                <a:latin typeface="Arial" panose="020B0604020202020204" pitchFamily="34" charset="0"/>
              </a:endParaRPr>
            </a:p>
          </p:txBody>
        </p:sp>
        <p:sp>
          <p:nvSpPr>
            <p:cNvPr id="75" name="직사각형 12"/>
            <p:cNvSpPr/>
            <p:nvPr/>
          </p:nvSpPr>
          <p:spPr bwMode="auto">
            <a:xfrm>
              <a:off x="4368399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6" name="TextBox 13"/>
            <p:cNvSpPr txBox="1">
              <a:spLocks noChangeArrowheads="1"/>
            </p:cNvSpPr>
            <p:nvPr/>
          </p:nvSpPr>
          <p:spPr bwMode="auto">
            <a:xfrm>
              <a:off x="4376459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1990</a:t>
              </a:r>
              <a:endParaRPr lang="ko-KR" altLang="en-US" sz="1600">
                <a:solidFill>
                  <a:schemeClr val="bg1"/>
                </a:solidFill>
                <a:latin typeface="Arial" panose="020B0604020202020204" pitchFamily="34" charset="0"/>
              </a:endParaRPr>
            </a:p>
          </p:txBody>
        </p:sp>
        <p:sp>
          <p:nvSpPr>
            <p:cNvPr id="78" name="이등변 삼각형 50"/>
            <p:cNvSpPr/>
            <p:nvPr/>
          </p:nvSpPr>
          <p:spPr bwMode="auto">
            <a:xfrm rot="10800000">
              <a:off x="4001911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79" name="직사각형 16"/>
            <p:cNvSpPr/>
            <p:nvPr/>
          </p:nvSpPr>
          <p:spPr bwMode="auto">
            <a:xfrm>
              <a:off x="4173832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0" name="TextBox 17"/>
            <p:cNvSpPr txBox="1">
              <a:spLocks noChangeArrowheads="1"/>
            </p:cNvSpPr>
            <p:nvPr/>
          </p:nvSpPr>
          <p:spPr bwMode="auto">
            <a:xfrm>
              <a:off x="41818915"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1988</a:t>
              </a:r>
              <a:endParaRPr lang="ko-KR" altLang="en-US" sz="1600" dirty="0">
                <a:solidFill>
                  <a:schemeClr val="bg1"/>
                </a:solidFill>
                <a:latin typeface="Arial" panose="020B0604020202020204" pitchFamily="34" charset="0"/>
              </a:endParaRPr>
            </a:p>
          </p:txBody>
        </p:sp>
        <p:sp>
          <p:nvSpPr>
            <p:cNvPr id="81" name="직사각형 18"/>
            <p:cNvSpPr/>
            <p:nvPr/>
          </p:nvSpPr>
          <p:spPr bwMode="auto">
            <a:xfrm>
              <a:off x="4271687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2" name="TextBox 19"/>
            <p:cNvSpPr txBox="1">
              <a:spLocks noChangeArrowheads="1"/>
            </p:cNvSpPr>
            <p:nvPr/>
          </p:nvSpPr>
          <p:spPr bwMode="auto">
            <a:xfrm>
              <a:off x="42797466"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1989</a:t>
              </a:r>
              <a:endParaRPr lang="ko-KR" altLang="en-US" sz="1600">
                <a:solidFill>
                  <a:schemeClr val="bg1"/>
                </a:solidFill>
                <a:latin typeface="Arial" panose="020B0604020202020204" pitchFamily="34" charset="0"/>
              </a:endParaRPr>
            </a:p>
          </p:txBody>
        </p:sp>
        <p:sp>
          <p:nvSpPr>
            <p:cNvPr id="83" name="직사각형 6"/>
            <p:cNvSpPr/>
            <p:nvPr/>
          </p:nvSpPr>
          <p:spPr bwMode="auto">
            <a:xfrm>
              <a:off x="407540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4" name="TextBox 7"/>
            <p:cNvSpPr txBox="1">
              <a:spLocks noChangeArrowheads="1"/>
            </p:cNvSpPr>
            <p:nvPr/>
          </p:nvSpPr>
          <p:spPr bwMode="auto">
            <a:xfrm>
              <a:off x="408346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1987</a:t>
              </a:r>
              <a:endParaRPr lang="ko-KR" altLang="en-US" sz="1600">
                <a:solidFill>
                  <a:schemeClr val="bg1"/>
                </a:solidFill>
                <a:latin typeface="Arial" panose="020B0604020202020204" pitchFamily="34" charset="0"/>
              </a:endParaRPr>
            </a:p>
          </p:txBody>
        </p:sp>
        <p:sp>
          <p:nvSpPr>
            <p:cNvPr id="85" name="직사각형 8"/>
            <p:cNvSpPr/>
            <p:nvPr/>
          </p:nvSpPr>
          <p:spPr bwMode="auto">
            <a:xfrm>
              <a:off x="3977545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6" name="TextBox 9"/>
            <p:cNvSpPr txBox="1">
              <a:spLocks noChangeArrowheads="1"/>
            </p:cNvSpPr>
            <p:nvPr/>
          </p:nvSpPr>
          <p:spPr bwMode="auto">
            <a:xfrm>
              <a:off x="39856050" y="3604578"/>
              <a:ext cx="754140" cy="33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1986</a:t>
              </a:r>
              <a:endParaRPr lang="ko-KR" altLang="en-US" sz="1600">
                <a:solidFill>
                  <a:schemeClr val="bg1"/>
                </a:solidFill>
                <a:latin typeface="Arial" panose="020B0604020202020204" pitchFamily="34" charset="0"/>
              </a:endParaRPr>
            </a:p>
          </p:txBody>
        </p:sp>
        <p:sp>
          <p:nvSpPr>
            <p:cNvPr id="87" name="직사각형 10"/>
            <p:cNvSpPr/>
            <p:nvPr/>
          </p:nvSpPr>
          <p:spPr bwMode="auto">
            <a:xfrm>
              <a:off x="387969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8" name="TextBox 11"/>
            <p:cNvSpPr txBox="1">
              <a:spLocks noChangeArrowheads="1"/>
            </p:cNvSpPr>
            <p:nvPr/>
          </p:nvSpPr>
          <p:spPr bwMode="auto">
            <a:xfrm>
              <a:off x="388774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1985</a:t>
              </a:r>
              <a:endParaRPr lang="ko-KR" altLang="en-US" sz="1600">
                <a:solidFill>
                  <a:schemeClr val="bg1"/>
                </a:solidFill>
                <a:latin typeface="Arial" panose="020B0604020202020204" pitchFamily="34" charset="0"/>
              </a:endParaRPr>
            </a:p>
          </p:txBody>
        </p:sp>
        <p:sp>
          <p:nvSpPr>
            <p:cNvPr id="89" name="직사각형 12"/>
            <p:cNvSpPr/>
            <p:nvPr/>
          </p:nvSpPr>
          <p:spPr bwMode="auto">
            <a:xfrm>
              <a:off x="378183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0" name="TextBox 13"/>
            <p:cNvSpPr txBox="1">
              <a:spLocks noChangeArrowheads="1"/>
            </p:cNvSpPr>
            <p:nvPr/>
          </p:nvSpPr>
          <p:spPr bwMode="auto">
            <a:xfrm>
              <a:off x="3789894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1984</a:t>
              </a:r>
              <a:endParaRPr lang="ko-KR" altLang="en-US" sz="1600">
                <a:solidFill>
                  <a:schemeClr val="bg1"/>
                </a:solidFill>
                <a:latin typeface="Arial" panose="020B0604020202020204" pitchFamily="34" charset="0"/>
              </a:endParaRPr>
            </a:p>
          </p:txBody>
        </p:sp>
        <p:sp>
          <p:nvSpPr>
            <p:cNvPr id="91" name="직사각형 14"/>
            <p:cNvSpPr/>
            <p:nvPr/>
          </p:nvSpPr>
          <p:spPr bwMode="auto">
            <a:xfrm>
              <a:off x="3683980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2" name="TextBox 15"/>
            <p:cNvSpPr txBox="1">
              <a:spLocks noChangeArrowheads="1"/>
            </p:cNvSpPr>
            <p:nvPr/>
          </p:nvSpPr>
          <p:spPr bwMode="auto">
            <a:xfrm>
              <a:off x="369204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1983</a:t>
              </a:r>
              <a:endParaRPr lang="ko-KR" altLang="en-US" sz="1600">
                <a:solidFill>
                  <a:schemeClr val="bg1"/>
                </a:solidFill>
                <a:latin typeface="Arial" panose="020B0604020202020204" pitchFamily="34" charset="0"/>
              </a:endParaRPr>
            </a:p>
          </p:txBody>
        </p:sp>
        <p:sp>
          <p:nvSpPr>
            <p:cNvPr id="93" name="직사각형 16"/>
            <p:cNvSpPr/>
            <p:nvPr/>
          </p:nvSpPr>
          <p:spPr bwMode="auto">
            <a:xfrm>
              <a:off x="348827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4" name="TextBox 17"/>
            <p:cNvSpPr txBox="1">
              <a:spLocks noChangeArrowheads="1"/>
            </p:cNvSpPr>
            <p:nvPr/>
          </p:nvSpPr>
          <p:spPr bwMode="auto">
            <a:xfrm>
              <a:off x="349632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1981</a:t>
              </a:r>
              <a:endParaRPr lang="ko-KR" altLang="en-US" sz="1600">
                <a:solidFill>
                  <a:schemeClr val="bg1"/>
                </a:solidFill>
                <a:latin typeface="Arial" panose="020B0604020202020204" pitchFamily="34" charset="0"/>
              </a:endParaRPr>
            </a:p>
          </p:txBody>
        </p:sp>
        <p:sp>
          <p:nvSpPr>
            <p:cNvPr id="95" name="직사각형 18"/>
            <p:cNvSpPr/>
            <p:nvPr/>
          </p:nvSpPr>
          <p:spPr bwMode="auto">
            <a:xfrm>
              <a:off x="358612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6" name="TextBox 19"/>
            <p:cNvSpPr txBox="1">
              <a:spLocks noChangeArrowheads="1"/>
            </p:cNvSpPr>
            <p:nvPr/>
          </p:nvSpPr>
          <p:spPr bwMode="auto">
            <a:xfrm>
              <a:off x="3594185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1982</a:t>
              </a:r>
              <a:endParaRPr lang="ko-KR" altLang="en-US" sz="1600">
                <a:solidFill>
                  <a:schemeClr val="bg1"/>
                </a:solidFill>
                <a:latin typeface="Arial" panose="020B0604020202020204" pitchFamily="34" charset="0"/>
              </a:endParaRPr>
            </a:p>
          </p:txBody>
        </p:sp>
        <p:sp>
          <p:nvSpPr>
            <p:cNvPr id="97" name="직사각형 6"/>
            <p:cNvSpPr/>
            <p:nvPr/>
          </p:nvSpPr>
          <p:spPr bwMode="auto">
            <a:xfrm>
              <a:off x="338909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8" name="TextBox 7"/>
            <p:cNvSpPr txBox="1">
              <a:spLocks noChangeArrowheads="1"/>
            </p:cNvSpPr>
            <p:nvPr/>
          </p:nvSpPr>
          <p:spPr bwMode="auto">
            <a:xfrm>
              <a:off x="339715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1980</a:t>
              </a:r>
              <a:endParaRPr lang="ko-KR" altLang="en-US" sz="1600">
                <a:solidFill>
                  <a:schemeClr val="bg1"/>
                </a:solidFill>
                <a:latin typeface="Arial" panose="020B0604020202020204" pitchFamily="34" charset="0"/>
              </a:endParaRPr>
            </a:p>
          </p:txBody>
        </p:sp>
        <p:sp>
          <p:nvSpPr>
            <p:cNvPr id="99" name="직사각형 8"/>
            <p:cNvSpPr/>
            <p:nvPr/>
          </p:nvSpPr>
          <p:spPr bwMode="auto">
            <a:xfrm>
              <a:off x="3291243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0" name="TextBox 9"/>
            <p:cNvSpPr txBox="1">
              <a:spLocks noChangeArrowheads="1"/>
            </p:cNvSpPr>
            <p:nvPr/>
          </p:nvSpPr>
          <p:spPr bwMode="auto">
            <a:xfrm>
              <a:off x="329930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1979</a:t>
              </a:r>
              <a:endParaRPr lang="ko-KR" altLang="en-US" sz="1600">
                <a:solidFill>
                  <a:schemeClr val="bg1"/>
                </a:solidFill>
                <a:latin typeface="Arial" panose="020B0604020202020204" pitchFamily="34" charset="0"/>
              </a:endParaRPr>
            </a:p>
          </p:txBody>
        </p:sp>
        <p:sp>
          <p:nvSpPr>
            <p:cNvPr id="101" name="직사각형 10"/>
            <p:cNvSpPr/>
            <p:nvPr/>
          </p:nvSpPr>
          <p:spPr bwMode="auto">
            <a:xfrm>
              <a:off x="319338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2" name="TextBox 11"/>
            <p:cNvSpPr txBox="1">
              <a:spLocks noChangeArrowheads="1"/>
            </p:cNvSpPr>
            <p:nvPr/>
          </p:nvSpPr>
          <p:spPr bwMode="auto">
            <a:xfrm>
              <a:off x="320144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1978</a:t>
              </a:r>
              <a:endParaRPr lang="ko-KR" altLang="en-US" sz="1600">
                <a:solidFill>
                  <a:schemeClr val="bg1"/>
                </a:solidFill>
                <a:latin typeface="Arial" panose="020B0604020202020204" pitchFamily="34" charset="0"/>
              </a:endParaRPr>
            </a:p>
          </p:txBody>
        </p:sp>
        <p:sp>
          <p:nvSpPr>
            <p:cNvPr id="103" name="직사각형 12"/>
            <p:cNvSpPr/>
            <p:nvPr/>
          </p:nvSpPr>
          <p:spPr bwMode="auto">
            <a:xfrm>
              <a:off x="309553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4" name="TextBox 13"/>
            <p:cNvSpPr txBox="1">
              <a:spLocks noChangeArrowheads="1"/>
            </p:cNvSpPr>
            <p:nvPr/>
          </p:nvSpPr>
          <p:spPr bwMode="auto">
            <a:xfrm>
              <a:off x="310359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1977</a:t>
              </a:r>
              <a:endParaRPr lang="ko-KR" altLang="en-US" sz="1600">
                <a:solidFill>
                  <a:schemeClr val="bg1"/>
                </a:solidFill>
                <a:latin typeface="Arial" panose="020B0604020202020204" pitchFamily="34" charset="0"/>
              </a:endParaRPr>
            </a:p>
          </p:txBody>
        </p:sp>
        <p:sp>
          <p:nvSpPr>
            <p:cNvPr id="105" name="직사각형 14"/>
            <p:cNvSpPr/>
            <p:nvPr/>
          </p:nvSpPr>
          <p:spPr bwMode="auto">
            <a:xfrm>
              <a:off x="299767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6" name="TextBox 15"/>
            <p:cNvSpPr txBox="1">
              <a:spLocks noChangeArrowheads="1"/>
            </p:cNvSpPr>
            <p:nvPr/>
          </p:nvSpPr>
          <p:spPr bwMode="auto">
            <a:xfrm>
              <a:off x="3005737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1976</a:t>
              </a:r>
              <a:endParaRPr lang="ko-KR" altLang="en-US" sz="1600">
                <a:solidFill>
                  <a:schemeClr val="bg1"/>
                </a:solidFill>
                <a:latin typeface="Arial" panose="020B0604020202020204" pitchFamily="34" charset="0"/>
              </a:endParaRPr>
            </a:p>
          </p:txBody>
        </p:sp>
        <p:sp>
          <p:nvSpPr>
            <p:cNvPr id="107" name="직사각형 16"/>
            <p:cNvSpPr/>
            <p:nvPr/>
          </p:nvSpPr>
          <p:spPr bwMode="auto">
            <a:xfrm>
              <a:off x="280196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8" name="TextBox 17"/>
            <p:cNvSpPr txBox="1">
              <a:spLocks noChangeArrowheads="1"/>
            </p:cNvSpPr>
            <p:nvPr/>
          </p:nvSpPr>
          <p:spPr bwMode="auto">
            <a:xfrm>
              <a:off x="28100277"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1974</a:t>
              </a:r>
              <a:endParaRPr lang="ko-KR" altLang="en-US" sz="1600">
                <a:solidFill>
                  <a:schemeClr val="bg1"/>
                </a:solidFill>
                <a:latin typeface="Arial" panose="020B0604020202020204" pitchFamily="34" charset="0"/>
              </a:endParaRPr>
            </a:p>
          </p:txBody>
        </p:sp>
        <p:sp>
          <p:nvSpPr>
            <p:cNvPr id="109" name="직사각형 18"/>
            <p:cNvSpPr/>
            <p:nvPr/>
          </p:nvSpPr>
          <p:spPr bwMode="auto">
            <a:xfrm>
              <a:off x="289982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0" name="TextBox 19"/>
            <p:cNvSpPr txBox="1">
              <a:spLocks noChangeArrowheads="1"/>
            </p:cNvSpPr>
            <p:nvPr/>
          </p:nvSpPr>
          <p:spPr bwMode="auto">
            <a:xfrm>
              <a:off x="2907882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1975</a:t>
              </a:r>
              <a:endParaRPr lang="ko-KR" altLang="en-US" sz="1600">
                <a:solidFill>
                  <a:schemeClr val="bg1"/>
                </a:solidFill>
                <a:latin typeface="Arial" panose="020B0604020202020204" pitchFamily="34" charset="0"/>
              </a:endParaRPr>
            </a:p>
          </p:txBody>
        </p:sp>
        <p:sp>
          <p:nvSpPr>
            <p:cNvPr id="111" name="직사각형 6"/>
            <p:cNvSpPr/>
            <p:nvPr/>
          </p:nvSpPr>
          <p:spPr bwMode="auto">
            <a:xfrm>
              <a:off x="27035370"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2" name="TextBox 7"/>
            <p:cNvSpPr txBox="1">
              <a:spLocks noChangeArrowheads="1"/>
            </p:cNvSpPr>
            <p:nvPr/>
          </p:nvSpPr>
          <p:spPr bwMode="auto">
            <a:xfrm>
              <a:off x="27115962"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1973</a:t>
              </a:r>
              <a:endParaRPr lang="ko-KR" altLang="en-US" sz="1600">
                <a:solidFill>
                  <a:schemeClr val="bg1"/>
                </a:solidFill>
                <a:latin typeface="Arial" panose="020B0604020202020204" pitchFamily="34" charset="0"/>
              </a:endParaRPr>
            </a:p>
          </p:txBody>
        </p:sp>
        <p:sp>
          <p:nvSpPr>
            <p:cNvPr id="113" name="직사각형 8"/>
            <p:cNvSpPr/>
            <p:nvPr/>
          </p:nvSpPr>
          <p:spPr bwMode="auto">
            <a:xfrm>
              <a:off x="26056819"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4" name="TextBox 9"/>
            <p:cNvSpPr txBox="1">
              <a:spLocks noChangeArrowheads="1"/>
            </p:cNvSpPr>
            <p:nvPr/>
          </p:nvSpPr>
          <p:spPr bwMode="auto">
            <a:xfrm>
              <a:off x="26137411"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1972</a:t>
              </a:r>
              <a:endParaRPr lang="ko-KR" altLang="en-US" sz="1600" dirty="0">
                <a:solidFill>
                  <a:schemeClr val="bg1"/>
                </a:solidFill>
                <a:latin typeface="Arial" panose="020B0604020202020204" pitchFamily="34" charset="0"/>
              </a:endParaRPr>
            </a:p>
          </p:txBody>
        </p:sp>
        <p:sp>
          <p:nvSpPr>
            <p:cNvPr id="115" name="직사각형 10"/>
            <p:cNvSpPr/>
            <p:nvPr/>
          </p:nvSpPr>
          <p:spPr bwMode="auto">
            <a:xfrm>
              <a:off x="2507826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6" name="TextBox 11"/>
            <p:cNvSpPr txBox="1">
              <a:spLocks noChangeArrowheads="1"/>
            </p:cNvSpPr>
            <p:nvPr/>
          </p:nvSpPr>
          <p:spPr bwMode="auto">
            <a:xfrm>
              <a:off x="2515886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1971</a:t>
              </a:r>
              <a:endParaRPr lang="ko-KR" altLang="en-US" sz="1600">
                <a:solidFill>
                  <a:schemeClr val="bg1"/>
                </a:solidFill>
                <a:latin typeface="Arial" panose="020B0604020202020204" pitchFamily="34" charset="0"/>
              </a:endParaRPr>
            </a:p>
          </p:txBody>
        </p:sp>
        <p:sp>
          <p:nvSpPr>
            <p:cNvPr id="117" name="직사각형 12"/>
            <p:cNvSpPr/>
            <p:nvPr/>
          </p:nvSpPr>
          <p:spPr bwMode="auto">
            <a:xfrm>
              <a:off x="2409971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8" name="TextBox 13"/>
            <p:cNvSpPr txBox="1">
              <a:spLocks noChangeArrowheads="1"/>
            </p:cNvSpPr>
            <p:nvPr/>
          </p:nvSpPr>
          <p:spPr bwMode="auto">
            <a:xfrm>
              <a:off x="2418030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1970</a:t>
              </a:r>
              <a:endParaRPr lang="ko-KR" altLang="en-US" sz="1600">
                <a:solidFill>
                  <a:schemeClr val="bg1"/>
                </a:solidFill>
                <a:latin typeface="Arial" panose="020B0604020202020204" pitchFamily="34" charset="0"/>
              </a:endParaRPr>
            </a:p>
          </p:txBody>
        </p:sp>
        <p:sp>
          <p:nvSpPr>
            <p:cNvPr id="120" name="이등변 삼각형 50"/>
            <p:cNvSpPr/>
            <p:nvPr/>
          </p:nvSpPr>
          <p:spPr bwMode="auto">
            <a:xfrm rot="10800000">
              <a:off x="24302190"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21" name="직사각형 16"/>
            <p:cNvSpPr/>
            <p:nvPr/>
          </p:nvSpPr>
          <p:spPr bwMode="auto">
            <a:xfrm>
              <a:off x="2213687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2" name="TextBox 17"/>
            <p:cNvSpPr txBox="1">
              <a:spLocks noChangeArrowheads="1"/>
            </p:cNvSpPr>
            <p:nvPr/>
          </p:nvSpPr>
          <p:spPr bwMode="auto">
            <a:xfrm>
              <a:off x="2221746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1968</a:t>
              </a:r>
              <a:endParaRPr lang="ko-KR" altLang="en-US" sz="1600">
                <a:solidFill>
                  <a:schemeClr val="bg1"/>
                </a:solidFill>
                <a:latin typeface="Arial" panose="020B0604020202020204" pitchFamily="34" charset="0"/>
              </a:endParaRPr>
            </a:p>
          </p:txBody>
        </p:sp>
        <p:sp>
          <p:nvSpPr>
            <p:cNvPr id="123" name="직사각형 18"/>
            <p:cNvSpPr/>
            <p:nvPr/>
          </p:nvSpPr>
          <p:spPr bwMode="auto">
            <a:xfrm>
              <a:off x="2311542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4" name="TextBox 19"/>
            <p:cNvSpPr txBox="1">
              <a:spLocks noChangeArrowheads="1"/>
            </p:cNvSpPr>
            <p:nvPr/>
          </p:nvSpPr>
          <p:spPr bwMode="auto">
            <a:xfrm>
              <a:off x="2319601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1969</a:t>
              </a:r>
              <a:endParaRPr lang="ko-KR" altLang="en-US" sz="1600">
                <a:solidFill>
                  <a:schemeClr val="bg1"/>
                </a:solidFill>
                <a:latin typeface="Arial" panose="020B0604020202020204" pitchFamily="34" charset="0"/>
              </a:endParaRPr>
            </a:p>
          </p:txBody>
        </p:sp>
        <p:sp>
          <p:nvSpPr>
            <p:cNvPr id="125" name="직사각형 6"/>
            <p:cNvSpPr/>
            <p:nvPr/>
          </p:nvSpPr>
          <p:spPr bwMode="auto">
            <a:xfrm>
              <a:off x="21152557"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6" name="TextBox 7"/>
            <p:cNvSpPr txBox="1">
              <a:spLocks noChangeArrowheads="1"/>
            </p:cNvSpPr>
            <p:nvPr/>
          </p:nvSpPr>
          <p:spPr bwMode="auto">
            <a:xfrm>
              <a:off x="21233148"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1967</a:t>
              </a:r>
              <a:endParaRPr lang="ko-KR" altLang="en-US" sz="1600">
                <a:solidFill>
                  <a:schemeClr val="bg1"/>
                </a:solidFill>
                <a:latin typeface="Arial" panose="020B0604020202020204" pitchFamily="34" charset="0"/>
              </a:endParaRPr>
            </a:p>
          </p:txBody>
        </p:sp>
        <p:sp>
          <p:nvSpPr>
            <p:cNvPr id="127" name="직사각형 8"/>
            <p:cNvSpPr/>
            <p:nvPr/>
          </p:nvSpPr>
          <p:spPr bwMode="auto">
            <a:xfrm>
              <a:off x="2017400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8" name="TextBox 9"/>
            <p:cNvSpPr txBox="1">
              <a:spLocks noChangeArrowheads="1"/>
            </p:cNvSpPr>
            <p:nvPr/>
          </p:nvSpPr>
          <p:spPr bwMode="auto">
            <a:xfrm>
              <a:off x="20254598" y="3604205"/>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1966</a:t>
              </a:r>
              <a:endParaRPr lang="ko-KR" altLang="en-US" sz="1600" dirty="0">
                <a:solidFill>
                  <a:schemeClr val="bg1"/>
                </a:solidFill>
                <a:latin typeface="Arial" panose="020B0604020202020204" pitchFamily="34" charset="0"/>
              </a:endParaRPr>
            </a:p>
          </p:txBody>
        </p:sp>
        <p:sp>
          <p:nvSpPr>
            <p:cNvPr id="129" name="직사각형 10"/>
            <p:cNvSpPr/>
            <p:nvPr/>
          </p:nvSpPr>
          <p:spPr bwMode="auto">
            <a:xfrm>
              <a:off x="19195455"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0" name="TextBox 11"/>
            <p:cNvSpPr txBox="1">
              <a:spLocks noChangeArrowheads="1"/>
            </p:cNvSpPr>
            <p:nvPr/>
          </p:nvSpPr>
          <p:spPr bwMode="auto">
            <a:xfrm>
              <a:off x="19276047"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1965</a:t>
              </a:r>
              <a:endParaRPr lang="ko-KR" altLang="en-US" sz="1600">
                <a:solidFill>
                  <a:schemeClr val="bg1"/>
                </a:solidFill>
                <a:latin typeface="Arial" panose="020B0604020202020204" pitchFamily="34" charset="0"/>
              </a:endParaRPr>
            </a:p>
          </p:txBody>
        </p:sp>
        <p:sp>
          <p:nvSpPr>
            <p:cNvPr id="131" name="직사각형 12"/>
            <p:cNvSpPr/>
            <p:nvPr/>
          </p:nvSpPr>
          <p:spPr bwMode="auto">
            <a:xfrm>
              <a:off x="18216904"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2" name="TextBox 13"/>
            <p:cNvSpPr txBox="1">
              <a:spLocks noChangeArrowheads="1"/>
            </p:cNvSpPr>
            <p:nvPr/>
          </p:nvSpPr>
          <p:spPr bwMode="auto">
            <a:xfrm>
              <a:off x="1829749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1964</a:t>
              </a:r>
              <a:endParaRPr lang="ko-KR" altLang="en-US" sz="1600">
                <a:solidFill>
                  <a:schemeClr val="bg1"/>
                </a:solidFill>
                <a:latin typeface="Arial" panose="020B0604020202020204" pitchFamily="34" charset="0"/>
              </a:endParaRPr>
            </a:p>
          </p:txBody>
        </p:sp>
        <p:sp>
          <p:nvSpPr>
            <p:cNvPr id="133" name="직사각형 14"/>
            <p:cNvSpPr/>
            <p:nvPr/>
          </p:nvSpPr>
          <p:spPr bwMode="auto">
            <a:xfrm>
              <a:off x="1723835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4" name="TextBox 15"/>
            <p:cNvSpPr txBox="1">
              <a:spLocks noChangeArrowheads="1"/>
            </p:cNvSpPr>
            <p:nvPr/>
          </p:nvSpPr>
          <p:spPr bwMode="auto">
            <a:xfrm>
              <a:off x="1731894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1963</a:t>
              </a:r>
              <a:endParaRPr lang="ko-KR" altLang="en-US" sz="1600">
                <a:solidFill>
                  <a:schemeClr val="bg1"/>
                </a:solidFill>
                <a:latin typeface="Arial" panose="020B0604020202020204" pitchFamily="34" charset="0"/>
              </a:endParaRPr>
            </a:p>
          </p:txBody>
        </p:sp>
        <p:sp>
          <p:nvSpPr>
            <p:cNvPr id="135" name="직사각형 16"/>
            <p:cNvSpPr/>
            <p:nvPr/>
          </p:nvSpPr>
          <p:spPr bwMode="auto">
            <a:xfrm>
              <a:off x="15281251"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6" name="TextBox 17"/>
            <p:cNvSpPr txBox="1">
              <a:spLocks noChangeArrowheads="1"/>
            </p:cNvSpPr>
            <p:nvPr/>
          </p:nvSpPr>
          <p:spPr bwMode="auto">
            <a:xfrm>
              <a:off x="15361844"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1961</a:t>
              </a:r>
              <a:endParaRPr lang="ko-KR" altLang="en-US" sz="1600">
                <a:solidFill>
                  <a:schemeClr val="bg1"/>
                </a:solidFill>
                <a:latin typeface="Arial" panose="020B0604020202020204" pitchFamily="34" charset="0"/>
              </a:endParaRPr>
            </a:p>
          </p:txBody>
        </p:sp>
        <p:sp>
          <p:nvSpPr>
            <p:cNvPr id="137" name="직사각형 18"/>
            <p:cNvSpPr/>
            <p:nvPr/>
          </p:nvSpPr>
          <p:spPr bwMode="auto">
            <a:xfrm>
              <a:off x="1625980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8" name="TextBox 19"/>
            <p:cNvSpPr txBox="1">
              <a:spLocks noChangeArrowheads="1"/>
            </p:cNvSpPr>
            <p:nvPr/>
          </p:nvSpPr>
          <p:spPr bwMode="auto">
            <a:xfrm>
              <a:off x="1634039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1962</a:t>
              </a:r>
              <a:endParaRPr lang="ko-KR" altLang="en-US" sz="1600" dirty="0">
                <a:solidFill>
                  <a:schemeClr val="bg1"/>
                </a:solidFill>
                <a:latin typeface="Arial" panose="020B0604020202020204" pitchFamily="34" charset="0"/>
              </a:endParaRPr>
            </a:p>
          </p:txBody>
        </p:sp>
        <p:sp>
          <p:nvSpPr>
            <p:cNvPr id="170" name="TextBox 37"/>
            <p:cNvSpPr txBox="1"/>
            <p:nvPr/>
          </p:nvSpPr>
          <p:spPr bwMode="auto">
            <a:xfrm>
              <a:off x="16939172" y="5080363"/>
              <a:ext cx="7363018" cy="400110"/>
            </a:xfrm>
            <a:prstGeom prst="rect">
              <a:avLst/>
            </a:prstGeom>
            <a:noFill/>
          </p:spPr>
          <p:txBody>
            <a:bodyPr>
              <a:spAutoFit/>
            </a:bodyPr>
            <a:lstStyle/>
            <a:p>
              <a:pPr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41" name="이등변 삼각형 49"/>
            <p:cNvSpPr/>
            <p:nvPr/>
          </p:nvSpPr>
          <p:spPr bwMode="auto">
            <a:xfrm rot="10800000">
              <a:off x="14484153"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2" name="이등변 삼각형 53"/>
            <p:cNvSpPr/>
            <p:nvPr/>
          </p:nvSpPr>
          <p:spPr bwMode="auto">
            <a:xfrm>
              <a:off x="15554915" y="4397735"/>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3" name="직사각형 6"/>
            <p:cNvSpPr/>
            <p:nvPr/>
          </p:nvSpPr>
          <p:spPr bwMode="auto">
            <a:xfrm>
              <a:off x="14289530"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4" name="TextBox 7"/>
            <p:cNvSpPr txBox="1">
              <a:spLocks noChangeArrowheads="1"/>
            </p:cNvSpPr>
            <p:nvPr/>
          </p:nvSpPr>
          <p:spPr bwMode="auto">
            <a:xfrm>
              <a:off x="14370123"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1960</a:t>
              </a:r>
              <a:endParaRPr lang="ko-KR" altLang="en-US" sz="1600">
                <a:solidFill>
                  <a:schemeClr val="bg1"/>
                </a:solidFill>
                <a:latin typeface="Arial" panose="020B0604020202020204" pitchFamily="34" charset="0"/>
              </a:endParaRPr>
            </a:p>
          </p:txBody>
        </p:sp>
        <p:sp>
          <p:nvSpPr>
            <p:cNvPr id="168" name="TextBox 31"/>
            <p:cNvSpPr txBox="1">
              <a:spLocks noChangeArrowheads="1"/>
            </p:cNvSpPr>
            <p:nvPr/>
          </p:nvSpPr>
          <p:spPr bwMode="auto">
            <a:xfrm>
              <a:off x="13012872" y="1872022"/>
              <a:ext cx="304968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Laboratórium </a:t>
              </a:r>
              <a:r>
                <a:rPr lang="pt-BR" altLang="sk-SK" sz="2000" dirty="0">
                  <a:latin typeface="Arial" panose="020B0604020202020204" pitchFamily="34" charset="0"/>
                  <a:cs typeface="Arial" panose="020B0604020202020204" pitchFamily="34" charset="0"/>
                </a:rPr>
                <a:t>pôdoznalectva v Bratislave (1.7.1960)</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4" name="Rectangle 3"/>
            <p:cNvSpPr/>
            <p:nvPr/>
          </p:nvSpPr>
          <p:spPr>
            <a:xfrm>
              <a:off x="13483168" y="4943043"/>
              <a:ext cx="4572000" cy="646331"/>
            </a:xfrm>
            <a:prstGeom prst="rect">
              <a:avLst/>
            </a:prstGeom>
          </p:spPr>
          <p:txBody>
            <a:bodyPr>
              <a:spAutoFit/>
            </a:bodyPr>
            <a:lstStyle/>
            <a:p>
              <a:pPr algn="ctr"/>
              <a:r>
                <a:rPr lang="sk-SK" dirty="0"/>
                <a:t>Vznik regionálneho pracoviska </a:t>
              </a:r>
            </a:p>
            <a:p>
              <a:pPr algn="ctr"/>
              <a:r>
                <a:rPr lang="sk-SK" dirty="0"/>
                <a:t>v Prešove (1.3.1961)</a:t>
              </a:r>
            </a:p>
          </p:txBody>
        </p:sp>
        <p:sp>
          <p:nvSpPr>
            <p:cNvPr id="5" name="Rectangle 4"/>
            <p:cNvSpPr/>
            <p:nvPr/>
          </p:nvSpPr>
          <p:spPr>
            <a:xfrm>
              <a:off x="18765414" y="5000024"/>
              <a:ext cx="2729338" cy="923330"/>
            </a:xfrm>
            <a:prstGeom prst="rect">
              <a:avLst/>
            </a:prstGeom>
          </p:spPr>
          <p:txBody>
            <a:bodyPr wrap="square">
              <a:spAutoFit/>
            </a:bodyPr>
            <a:lstStyle/>
            <a:p>
              <a:pPr algn="ctr"/>
              <a:r>
                <a:rPr lang="sk-SK" dirty="0"/>
                <a:t>Vznik regionálneho pracoviska v Banskej Bystrici (1.3.1966)</a:t>
              </a:r>
            </a:p>
          </p:txBody>
        </p:sp>
        <p:sp>
          <p:nvSpPr>
            <p:cNvPr id="187" name="이등변 삼각형 53"/>
            <p:cNvSpPr/>
            <p:nvPr/>
          </p:nvSpPr>
          <p:spPr bwMode="auto">
            <a:xfrm>
              <a:off x="20426618"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1" name="Straight Arrow Connector 190"/>
            <p:cNvCxnSpPr/>
            <p:nvPr/>
          </p:nvCxnSpPr>
          <p:spPr bwMode="auto">
            <a:xfrm>
              <a:off x="25774552" y="3347862"/>
              <a:ext cx="8077642"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3" name="TextBox 31"/>
            <p:cNvSpPr txBox="1">
              <a:spLocks noChangeArrowheads="1"/>
            </p:cNvSpPr>
            <p:nvPr/>
          </p:nvSpPr>
          <p:spPr bwMode="auto">
            <a:xfrm>
              <a:off x="17748640" y="1852611"/>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Komplexný prieskum pôd</a:t>
              </a:r>
            </a:p>
            <a:p>
              <a:pPr marL="0" indent="0" eaLnBrk="1" hangingPunct="1"/>
              <a:r>
                <a:rPr lang="sk-SK" altLang="sk-SK" sz="2000" dirty="0">
                  <a:latin typeface="Arial" panose="020B0604020202020204" pitchFamily="34" charset="0"/>
                  <a:cs typeface="Arial" panose="020B0604020202020204" pitchFamily="34" charset="0"/>
                </a:rPr>
                <a:t> (vedenie Ing. Juraj </a:t>
              </a:r>
              <a:r>
                <a:rPr lang="sk-SK" altLang="sk-SK" sz="2000" dirty="0" err="1">
                  <a:latin typeface="Arial" panose="020B0604020202020204" pitchFamily="34" charset="0"/>
                  <a:cs typeface="Arial" panose="020B0604020202020204" pitchFamily="34" charset="0"/>
                </a:rPr>
                <a:t>Hraško</a:t>
              </a:r>
              <a:r>
                <a:rPr lang="sk-SK" altLang="sk-SK" sz="2000" dirty="0">
                  <a:latin typeface="Arial" panose="020B0604020202020204" pitchFamily="34" charset="0"/>
                  <a:cs typeface="Arial" panose="020B0604020202020204" pitchFamily="34" charset="0"/>
                </a:rPr>
                <a:t>, CSc., Ing. Zoltán </a:t>
              </a:r>
              <a:r>
                <a:rPr lang="sk-SK" altLang="sk-SK" sz="2000" dirty="0" err="1">
                  <a:latin typeface="Arial" panose="020B0604020202020204" pitchFamily="34" charset="0"/>
                  <a:cs typeface="Arial" panose="020B0604020202020204" pitchFamily="34" charset="0"/>
                </a:rPr>
                <a:t>Bedrna</a:t>
              </a:r>
              <a:r>
                <a:rPr lang="sk-SK" altLang="sk-SK" sz="2000" dirty="0">
                  <a:latin typeface="Arial" panose="020B0604020202020204" pitchFamily="34" charset="0"/>
                  <a:cs typeface="Arial" panose="020B0604020202020204" pitchFamily="34" charset="0"/>
                </a:rPr>
                <a:t>)</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4" name="이등변 삼각형 50"/>
            <p:cNvSpPr/>
            <p:nvPr/>
          </p:nvSpPr>
          <p:spPr bwMode="auto">
            <a:xfrm rot="10800000">
              <a:off x="25271343" y="306423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95" name="이등변 삼각형 50"/>
            <p:cNvSpPr/>
            <p:nvPr/>
          </p:nvSpPr>
          <p:spPr bwMode="auto">
            <a:xfrm rot="10800000">
              <a:off x="34102676" y="303248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6" name="Straight Arrow Connector 195"/>
            <p:cNvCxnSpPr/>
            <p:nvPr/>
          </p:nvCxnSpPr>
          <p:spPr bwMode="auto">
            <a:xfrm>
              <a:off x="15461732" y="3347862"/>
              <a:ext cx="8715474"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8" name="TextBox 31"/>
            <p:cNvSpPr txBox="1">
              <a:spLocks noChangeArrowheads="1"/>
            </p:cNvSpPr>
            <p:nvPr/>
          </p:nvSpPr>
          <p:spPr bwMode="auto">
            <a:xfrm>
              <a:off x="27504207" y="1907485"/>
              <a:ext cx="42909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Mapovanie a bonitácia poľnohospodárskych pôd</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9" name="이등변 삼각형 53"/>
            <p:cNvSpPr/>
            <p:nvPr/>
          </p:nvSpPr>
          <p:spPr bwMode="auto">
            <a:xfrm>
              <a:off x="224549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0" name="Rectangle 199"/>
            <p:cNvSpPr/>
            <p:nvPr/>
          </p:nvSpPr>
          <p:spPr>
            <a:xfrm>
              <a:off x="21295468" y="5000024"/>
              <a:ext cx="2729338" cy="923330"/>
            </a:xfrm>
            <a:prstGeom prst="rect">
              <a:avLst/>
            </a:prstGeom>
          </p:spPr>
          <p:txBody>
            <a:bodyPr wrap="square">
              <a:spAutoFit/>
            </a:bodyPr>
            <a:lstStyle/>
            <a:p>
              <a:pPr algn="ctr"/>
              <a:r>
                <a:rPr lang="sk-SK" dirty="0"/>
                <a:t>Výskumný ústav pôdoznalectva a výživy rastlín </a:t>
              </a:r>
            </a:p>
          </p:txBody>
        </p:sp>
        <p:sp>
          <p:nvSpPr>
            <p:cNvPr id="201" name="이등변 삼각형 53"/>
            <p:cNvSpPr/>
            <p:nvPr/>
          </p:nvSpPr>
          <p:spPr bwMode="auto">
            <a:xfrm>
              <a:off x="26366103" y="444680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2" name="Rectangle 201"/>
            <p:cNvSpPr/>
            <p:nvPr/>
          </p:nvSpPr>
          <p:spPr>
            <a:xfrm>
              <a:off x="25313819" y="5000024"/>
              <a:ext cx="2729338" cy="646331"/>
            </a:xfrm>
            <a:prstGeom prst="rect">
              <a:avLst/>
            </a:prstGeom>
          </p:spPr>
          <p:txBody>
            <a:bodyPr wrap="square">
              <a:spAutoFit/>
            </a:bodyPr>
            <a:lstStyle/>
            <a:p>
              <a:pPr algn="ctr"/>
              <a:r>
                <a:rPr lang="sk-SK" dirty="0"/>
                <a:t>Poverenie na výkon bonitácie PPF</a:t>
              </a:r>
            </a:p>
          </p:txBody>
        </p:sp>
        <p:sp>
          <p:nvSpPr>
            <p:cNvPr id="203" name="TextBox 31"/>
            <p:cNvSpPr txBox="1">
              <a:spLocks noChangeArrowheads="1"/>
            </p:cNvSpPr>
            <p:nvPr/>
          </p:nvSpPr>
          <p:spPr bwMode="auto">
            <a:xfrm>
              <a:off x="39627112" y="2398846"/>
              <a:ext cx="4290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Aktualizácia bonitácie</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4" name="이등변 삼각형 50"/>
            <p:cNvSpPr/>
            <p:nvPr/>
          </p:nvSpPr>
          <p:spPr bwMode="auto">
            <a:xfrm rot="10800000">
              <a:off x="41894062"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5" name="이등변 삼각형 50"/>
            <p:cNvSpPr/>
            <p:nvPr/>
          </p:nvSpPr>
          <p:spPr bwMode="auto">
            <a:xfrm rot="10800000">
              <a:off x="42982687"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6" name="이등변 삼각형 50"/>
            <p:cNvSpPr/>
            <p:nvPr/>
          </p:nvSpPr>
          <p:spPr bwMode="auto">
            <a:xfrm rot="10800000">
              <a:off x="46770894" y="302705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7" name="TextBox 31"/>
            <p:cNvSpPr txBox="1">
              <a:spLocks noChangeArrowheads="1"/>
            </p:cNvSpPr>
            <p:nvPr/>
          </p:nvSpPr>
          <p:spPr bwMode="auto">
            <a:xfrm>
              <a:off x="44911231" y="1903774"/>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Ukončenie prác na bonitácii a odovzdanie výstupov na pozemkové úrady</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8" name="이등변 삼각형 53"/>
            <p:cNvSpPr/>
            <p:nvPr/>
          </p:nvSpPr>
          <p:spPr bwMode="auto">
            <a:xfrm>
              <a:off x="40002210"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9" name="Rectangle 208"/>
            <p:cNvSpPr/>
            <p:nvPr/>
          </p:nvSpPr>
          <p:spPr>
            <a:xfrm>
              <a:off x="38952194" y="4957252"/>
              <a:ext cx="2729338" cy="646331"/>
            </a:xfrm>
            <a:prstGeom prst="rect">
              <a:avLst/>
            </a:prstGeom>
          </p:spPr>
          <p:txBody>
            <a:bodyPr wrap="square">
              <a:spAutoFit/>
            </a:bodyPr>
            <a:lstStyle/>
            <a:p>
              <a:pPr algn="ctr"/>
              <a:r>
                <a:rPr lang="sk-SK" dirty="0"/>
                <a:t>Centrum výskumu pôdnej úrodnosti</a:t>
              </a:r>
            </a:p>
          </p:txBody>
        </p:sp>
        <p:sp>
          <p:nvSpPr>
            <p:cNvPr id="210" name="이등변 삼각형 53"/>
            <p:cNvSpPr/>
            <p:nvPr/>
          </p:nvSpPr>
          <p:spPr bwMode="auto">
            <a:xfrm>
              <a:off x="517561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1" name="Rectangle 210"/>
            <p:cNvSpPr/>
            <p:nvPr/>
          </p:nvSpPr>
          <p:spPr>
            <a:xfrm>
              <a:off x="50809233" y="4943042"/>
              <a:ext cx="2729338" cy="923330"/>
            </a:xfrm>
            <a:prstGeom prst="rect">
              <a:avLst/>
            </a:prstGeom>
          </p:spPr>
          <p:txBody>
            <a:bodyPr wrap="square">
              <a:spAutoFit/>
            </a:bodyPr>
            <a:lstStyle/>
            <a:p>
              <a:pPr algn="ctr"/>
              <a:r>
                <a:rPr lang="sk-SK" dirty="0"/>
                <a:t>Výskumný ústav pôdoznalectva a ochrany pôdy</a:t>
              </a:r>
            </a:p>
          </p:txBody>
        </p:sp>
        <p:sp>
          <p:nvSpPr>
            <p:cNvPr id="212" name="이등변 삼각형 49"/>
            <p:cNvSpPr/>
            <p:nvPr/>
          </p:nvSpPr>
          <p:spPr bwMode="auto">
            <a:xfrm rot="10800000">
              <a:off x="52706681" y="3106732"/>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3" name="TextBox 28"/>
            <p:cNvSpPr txBox="1"/>
            <p:nvPr/>
          </p:nvSpPr>
          <p:spPr bwMode="auto">
            <a:xfrm>
              <a:off x="50847680" y="2011054"/>
              <a:ext cx="4121150" cy="707886"/>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err="1">
                  <a:solidFill>
                    <a:schemeClr val="tx1">
                      <a:lumMod val="75000"/>
                      <a:lumOff val="25000"/>
                    </a:schemeClr>
                  </a:solidFill>
                  <a:cs typeface="Arial" pitchFamily="34" charset="0"/>
                </a:rPr>
                <a:t>Morfogenetický</a:t>
              </a:r>
              <a:r>
                <a:rPr lang="sk-SK" altLang="ko-KR" sz="2000" kern="0" dirty="0">
                  <a:solidFill>
                    <a:schemeClr val="tx1">
                      <a:lumMod val="75000"/>
                      <a:lumOff val="25000"/>
                    </a:schemeClr>
                  </a:solidFill>
                  <a:cs typeface="Arial" pitchFamily="34" charset="0"/>
                </a:rPr>
                <a:t> klasifikačný systém pôd ČSFR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214" name="이등변 삼각형 53"/>
            <p:cNvSpPr/>
            <p:nvPr/>
          </p:nvSpPr>
          <p:spPr bwMode="auto">
            <a:xfrm>
              <a:off x="46770894"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5" name="Rectangle 214"/>
            <p:cNvSpPr/>
            <p:nvPr/>
          </p:nvSpPr>
          <p:spPr>
            <a:xfrm>
              <a:off x="45502751" y="4861524"/>
              <a:ext cx="2729338" cy="646331"/>
            </a:xfrm>
            <a:prstGeom prst="rect">
              <a:avLst/>
            </a:prstGeom>
          </p:spPr>
          <p:txBody>
            <a:bodyPr wrap="square">
              <a:spAutoFit/>
            </a:bodyPr>
            <a:lstStyle/>
            <a:p>
              <a:pPr algn="ctr"/>
              <a:r>
                <a:rPr lang="sk-SK" dirty="0"/>
                <a:t>Čiastkový monitorovací systém - pôda</a:t>
              </a:r>
            </a:p>
          </p:txBody>
        </p:sp>
        <p:sp>
          <p:nvSpPr>
            <p:cNvPr id="216" name="이등변 삼각형 54"/>
            <p:cNvSpPr/>
            <p:nvPr/>
          </p:nvSpPr>
          <p:spPr bwMode="auto">
            <a:xfrm>
              <a:off x="57606922" y="4459649"/>
              <a:ext cx="385763"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7" name="직사각형 6"/>
            <p:cNvSpPr/>
            <p:nvPr/>
          </p:nvSpPr>
          <p:spPr bwMode="auto">
            <a:xfrm>
              <a:off x="6817245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18" name="TextBox 7"/>
            <p:cNvSpPr txBox="1">
              <a:spLocks noChangeArrowheads="1"/>
            </p:cNvSpPr>
            <p:nvPr/>
          </p:nvSpPr>
          <p:spPr bwMode="auto">
            <a:xfrm>
              <a:off x="68253047"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5</a:t>
              </a:r>
              <a:endParaRPr lang="ko-KR" altLang="en-US" sz="1600" dirty="0">
                <a:solidFill>
                  <a:schemeClr val="bg1"/>
                </a:solidFill>
                <a:latin typeface="Arial" panose="020B0604020202020204" pitchFamily="34" charset="0"/>
              </a:endParaRPr>
            </a:p>
          </p:txBody>
        </p:sp>
        <p:sp>
          <p:nvSpPr>
            <p:cNvPr id="219" name="직사각형 6"/>
            <p:cNvSpPr/>
            <p:nvPr/>
          </p:nvSpPr>
          <p:spPr bwMode="auto">
            <a:xfrm>
              <a:off x="69157244"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0" name="TextBox 7"/>
            <p:cNvSpPr txBox="1">
              <a:spLocks noChangeArrowheads="1"/>
            </p:cNvSpPr>
            <p:nvPr/>
          </p:nvSpPr>
          <p:spPr bwMode="auto">
            <a:xfrm>
              <a:off x="69237835"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6</a:t>
              </a:r>
              <a:endParaRPr lang="ko-KR" altLang="en-US" sz="1600" dirty="0">
                <a:solidFill>
                  <a:schemeClr val="bg1"/>
                </a:solidFill>
                <a:latin typeface="Arial" panose="020B0604020202020204" pitchFamily="34" charset="0"/>
              </a:endParaRPr>
            </a:p>
          </p:txBody>
        </p:sp>
        <p:sp>
          <p:nvSpPr>
            <p:cNvPr id="221" name="직사각형 6"/>
            <p:cNvSpPr/>
            <p:nvPr/>
          </p:nvSpPr>
          <p:spPr bwMode="auto">
            <a:xfrm>
              <a:off x="70129555"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2" name="TextBox 7"/>
            <p:cNvSpPr txBox="1">
              <a:spLocks noChangeArrowheads="1"/>
            </p:cNvSpPr>
            <p:nvPr/>
          </p:nvSpPr>
          <p:spPr bwMode="auto">
            <a:xfrm>
              <a:off x="70210146"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7</a:t>
              </a:r>
              <a:endParaRPr lang="ko-KR" altLang="en-US" sz="1600" dirty="0">
                <a:solidFill>
                  <a:schemeClr val="bg1"/>
                </a:solidFill>
                <a:latin typeface="Arial" panose="020B0604020202020204" pitchFamily="34" charset="0"/>
              </a:endParaRPr>
            </a:p>
          </p:txBody>
        </p:sp>
        <p:sp>
          <p:nvSpPr>
            <p:cNvPr id="224" name="직사각형 6"/>
            <p:cNvSpPr/>
            <p:nvPr/>
          </p:nvSpPr>
          <p:spPr bwMode="auto">
            <a:xfrm>
              <a:off x="71105652"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5" name="TextBox 7"/>
            <p:cNvSpPr txBox="1">
              <a:spLocks noChangeArrowheads="1"/>
            </p:cNvSpPr>
            <p:nvPr/>
          </p:nvSpPr>
          <p:spPr bwMode="auto">
            <a:xfrm>
              <a:off x="71186243"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8</a:t>
              </a:r>
              <a:endParaRPr lang="ko-KR" altLang="en-US" sz="1600" dirty="0">
                <a:solidFill>
                  <a:schemeClr val="bg1"/>
                </a:solidFill>
                <a:latin typeface="Arial" panose="020B0604020202020204" pitchFamily="34" charset="0"/>
              </a:endParaRPr>
            </a:p>
          </p:txBody>
        </p:sp>
        <p:sp>
          <p:nvSpPr>
            <p:cNvPr id="226" name="직사각형 6"/>
            <p:cNvSpPr/>
            <p:nvPr/>
          </p:nvSpPr>
          <p:spPr bwMode="auto">
            <a:xfrm>
              <a:off x="72111167"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7" name="TextBox 7"/>
            <p:cNvSpPr txBox="1">
              <a:spLocks noChangeArrowheads="1"/>
            </p:cNvSpPr>
            <p:nvPr/>
          </p:nvSpPr>
          <p:spPr bwMode="auto">
            <a:xfrm>
              <a:off x="72191758"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9</a:t>
              </a:r>
              <a:endParaRPr lang="ko-KR" altLang="en-US" sz="1600" dirty="0">
                <a:solidFill>
                  <a:schemeClr val="bg1"/>
                </a:solidFill>
                <a:latin typeface="Arial" panose="020B0604020202020204" pitchFamily="34" charset="0"/>
              </a:endParaRPr>
            </a:p>
          </p:txBody>
        </p:sp>
        <p:sp>
          <p:nvSpPr>
            <p:cNvPr id="228" name="직사각형 6"/>
            <p:cNvSpPr/>
            <p:nvPr/>
          </p:nvSpPr>
          <p:spPr bwMode="auto">
            <a:xfrm>
              <a:off x="7309996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9" name="TextBox 7"/>
            <p:cNvSpPr txBox="1">
              <a:spLocks noChangeArrowheads="1"/>
            </p:cNvSpPr>
            <p:nvPr/>
          </p:nvSpPr>
          <p:spPr bwMode="auto">
            <a:xfrm>
              <a:off x="73180554"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20</a:t>
              </a:r>
              <a:endParaRPr lang="ko-KR" altLang="en-US" sz="1600" dirty="0">
                <a:solidFill>
                  <a:schemeClr val="bg1"/>
                </a:solidFill>
                <a:latin typeface="Arial" panose="020B0604020202020204" pitchFamily="34" charset="0"/>
              </a:endParaRPr>
            </a:p>
          </p:txBody>
        </p:sp>
      </p:grpSp>
      <p:sp>
        <p:nvSpPr>
          <p:cNvPr id="230" name="TextBox 22"/>
          <p:cNvSpPr txBox="1"/>
          <p:nvPr/>
        </p:nvSpPr>
        <p:spPr bwMode="auto">
          <a:xfrm>
            <a:off x="59912305" y="2448578"/>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Zelená dohoda</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pic>
        <p:nvPicPr>
          <p:cNvPr id="175" name="Picture 6" descr="Envi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180" y="4629273"/>
            <a:ext cx="1462721" cy="1996731"/>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8" descr="https://www.rno.sk/wp-content/uploads/sites/11/2011/02/A2091-bielek.jpg_800x600-608x456.jpg"/>
          <p:cNvPicPr>
            <a:picLocks noChangeAspect="1" noChangeArrowheads="1"/>
          </p:cNvPicPr>
          <p:nvPr/>
        </p:nvPicPr>
        <p:blipFill rotWithShape="1">
          <a:blip r:embed="rId4">
            <a:extLst>
              <a:ext uri="{28A0092B-C50C-407E-A947-70E740481C1C}">
                <a14:useLocalDpi xmlns:a14="http://schemas.microsoft.com/office/drawing/2010/main" val="0"/>
              </a:ext>
            </a:extLst>
          </a:blip>
          <a:srcRect l="17735" r="17607"/>
          <a:stretch/>
        </p:blipFill>
        <p:spPr bwMode="auto">
          <a:xfrm>
            <a:off x="5998577" y="4691187"/>
            <a:ext cx="1671737" cy="193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7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61111E-6 1.11111E-6 L -0.72135 1.11111E-6 " pathEditMode="relative" rAng="0" ptsTypes="AA">
                                      <p:cBhvr>
                                        <p:cTn id="6" dur="2000" fill="hold"/>
                                        <p:tgtEl>
                                          <p:spTgt spid="235"/>
                                        </p:tgtEl>
                                        <p:attrNameLst>
                                          <p:attrName>ppt_x</p:attrName>
                                          <p:attrName>ppt_y</p:attrName>
                                        </p:attrNameLst>
                                      </p:cBhvr>
                                      <p:rCtr x="-36076"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animEffect transition="in" filter="fade">
                                      <p:cBhvr>
                                        <p:cTn id="11" dur="500"/>
                                        <p:tgtEl>
                                          <p:spTgt spid="17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6"/>
                                        </p:tgtEl>
                                        <p:attrNameLst>
                                          <p:attrName>style.visibility</p:attrName>
                                        </p:attrNameLst>
                                      </p:cBhvr>
                                      <p:to>
                                        <p:strVal val="visible"/>
                                      </p:to>
                                    </p:set>
                                    <p:animEffect transition="in" filter="fade">
                                      <p:cBhvr>
                                        <p:cTn id="16"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graphicFrame>
        <p:nvGraphicFramePr>
          <p:cNvPr id="3" name="HlavnyTab"/>
          <p:cNvGraphicFramePr>
            <a:graphicFrameLocks noGrp="1"/>
          </p:cNvGraphicFramePr>
          <p:nvPr>
            <p:extLst>
              <p:ext uri="{D42A27DB-BD31-4B8C-83A1-F6EECF244321}">
                <p14:modId xmlns:p14="http://schemas.microsoft.com/office/powerpoint/2010/main" val="3562489466"/>
              </p:ext>
            </p:extLst>
          </p:nvPr>
        </p:nvGraphicFramePr>
        <p:xfrm>
          <a:off x="0" y="1556792"/>
          <a:ext cx="8771296" cy="456148"/>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456148">
                <a:tc>
                  <a:txBody>
                    <a:bodyPr/>
                    <a:lstStyle/>
                    <a:p>
                      <a:pPr algn="l">
                        <a:spcBef>
                          <a:spcPct val="0"/>
                        </a:spcBef>
                        <a:buFontTx/>
                        <a:buNone/>
                      </a:pPr>
                      <a:r>
                        <a:rPr lang="sk-SK" altLang="sk-SK" sz="1600" b="1" dirty="0">
                          <a:solidFill>
                            <a:srgbClr val="186537"/>
                          </a:solidFill>
                        </a:rPr>
                        <a:t>1991-2000 – Zavedenie geografických informačných systémov v oblasti pedológie</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8" name="HlavnyTab"/>
          <p:cNvGraphicFramePr>
            <a:graphicFrameLocks noGrp="1"/>
          </p:cNvGraphicFramePr>
          <p:nvPr>
            <p:extLst>
              <p:ext uri="{D42A27DB-BD31-4B8C-83A1-F6EECF244321}">
                <p14:modId xmlns:p14="http://schemas.microsoft.com/office/powerpoint/2010/main" val="1410505954"/>
              </p:ext>
            </p:extLst>
          </p:nvPr>
        </p:nvGraphicFramePr>
        <p:xfrm>
          <a:off x="0" y="2204864"/>
          <a:ext cx="8771296" cy="57912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Rozvoj výpočtovej techniky v 90. rokoch – výrazný pokrok v spracovaní a interpretácií údajov </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9" name="HlavnyTab"/>
          <p:cNvGraphicFramePr>
            <a:graphicFrameLocks noGrp="1"/>
          </p:cNvGraphicFramePr>
          <p:nvPr>
            <p:extLst>
              <p:ext uri="{D42A27DB-BD31-4B8C-83A1-F6EECF244321}">
                <p14:modId xmlns:p14="http://schemas.microsoft.com/office/powerpoint/2010/main" val="321497303"/>
              </p:ext>
            </p:extLst>
          </p:nvPr>
        </p:nvGraphicFramePr>
        <p:xfrm>
          <a:off x="0" y="2967152"/>
          <a:ext cx="8771296" cy="57912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Rozsiahla obsahová a organizačná prestavba ústavu inšpirovaná novými požiadavkami na informačno-technologickým pokrokom</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0" name="HlavnyTab"/>
          <p:cNvGraphicFramePr>
            <a:graphicFrameLocks noGrp="1"/>
          </p:cNvGraphicFramePr>
          <p:nvPr/>
        </p:nvGraphicFramePr>
        <p:xfrm>
          <a:off x="0" y="3737780"/>
          <a:ext cx="8771296" cy="3600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Vypracovanie systémov hodnotenia produkčného potenciálu pôd SR</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1" name="HlavnyTab"/>
          <p:cNvGraphicFramePr>
            <a:graphicFrameLocks noGrp="1"/>
          </p:cNvGraphicFramePr>
          <p:nvPr/>
        </p:nvGraphicFramePr>
        <p:xfrm>
          <a:off x="0" y="4289328"/>
          <a:ext cx="8771296" cy="57912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Na štúdium zmien biologických procesov pri rastúcej intenzifikácii využívania poľnohospodárskych pôd</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2" name="HlavnyTab"/>
          <p:cNvGraphicFramePr>
            <a:graphicFrameLocks noGrp="1"/>
          </p:cNvGraphicFramePr>
          <p:nvPr>
            <p:extLst>
              <p:ext uri="{D42A27DB-BD31-4B8C-83A1-F6EECF244321}">
                <p14:modId xmlns:p14="http://schemas.microsoft.com/office/powerpoint/2010/main" val="3087178936"/>
              </p:ext>
            </p:extLst>
          </p:nvPr>
        </p:nvGraphicFramePr>
        <p:xfrm>
          <a:off x="0" y="5059956"/>
          <a:ext cx="8771296" cy="3600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Začiatok Monitorovania pôd (1993)</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270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sp>
        <p:nvSpPr>
          <p:cNvPr id="158" name="TextBox 7"/>
          <p:cNvSpPr txBox="1">
            <a:spLocks noChangeArrowheads="1"/>
          </p:cNvSpPr>
          <p:nvPr/>
        </p:nvSpPr>
        <p:spPr bwMode="auto">
          <a:xfrm>
            <a:off x="7514501"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153</a:t>
            </a:r>
            <a:endParaRPr lang="ko-KR" altLang="en-US" sz="1600" dirty="0">
              <a:solidFill>
                <a:schemeClr val="bg1"/>
              </a:solidFill>
              <a:latin typeface="Arial" panose="020B0604020202020204" pitchFamily="34" charset="0"/>
            </a:endParaRPr>
          </a:p>
        </p:txBody>
      </p:sp>
      <p:sp>
        <p:nvSpPr>
          <p:cNvPr id="160" name="TextBox 9"/>
          <p:cNvSpPr txBox="1">
            <a:spLocks noChangeArrowheads="1"/>
          </p:cNvSpPr>
          <p:nvPr/>
        </p:nvSpPr>
        <p:spPr bwMode="auto">
          <a:xfrm>
            <a:off x="6535950"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1952</a:t>
            </a:r>
            <a:endParaRPr lang="ko-KR" altLang="en-US" sz="1600">
              <a:solidFill>
                <a:schemeClr val="bg1"/>
              </a:solidFill>
              <a:latin typeface="Arial" panose="020B0604020202020204" pitchFamily="34" charset="0"/>
            </a:endParaRPr>
          </a:p>
        </p:txBody>
      </p:sp>
      <p:sp>
        <p:nvSpPr>
          <p:cNvPr id="164" name="TextBox 13"/>
          <p:cNvSpPr txBox="1">
            <a:spLocks noChangeArrowheads="1"/>
          </p:cNvSpPr>
          <p:nvPr/>
        </p:nvSpPr>
        <p:spPr bwMode="auto">
          <a:xfrm>
            <a:off x="4578851"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1950</a:t>
            </a:r>
            <a:endParaRPr lang="ko-KR" altLang="en-US" sz="1600">
              <a:solidFill>
                <a:schemeClr val="bg1"/>
              </a:solidFill>
              <a:latin typeface="Arial" panose="020B0604020202020204" pitchFamily="34" charset="0"/>
            </a:endParaRPr>
          </a:p>
        </p:txBody>
      </p:sp>
      <p:grpSp>
        <p:nvGrpSpPr>
          <p:cNvPr id="235" name="Group 234"/>
          <p:cNvGrpSpPr/>
          <p:nvPr/>
        </p:nvGrpSpPr>
        <p:grpSpPr>
          <a:xfrm>
            <a:off x="-29487784" y="1917462"/>
            <a:ext cx="62286065" cy="4070743"/>
            <a:chOff x="13012872" y="1852611"/>
            <a:chExt cx="62286065" cy="4070743"/>
          </a:xfrm>
        </p:grpSpPr>
        <p:sp>
          <p:nvSpPr>
            <p:cNvPr id="174" name="TextBox 31"/>
            <p:cNvSpPr txBox="1"/>
            <p:nvPr/>
          </p:nvSpPr>
          <p:spPr bwMode="auto">
            <a:xfrm>
              <a:off x="15788015" y="1852611"/>
              <a:ext cx="11464183" cy="1015663"/>
            </a:xfrm>
            <a:prstGeom prst="rect">
              <a:avLst/>
            </a:prstGeom>
            <a:noFill/>
          </p:spPr>
          <p:txBody>
            <a:bodyPr>
              <a:spAutoFit/>
            </a:bodyPr>
            <a:lstStyle/>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3" name="오각형 4"/>
            <p:cNvSpPr/>
            <p:nvPr/>
          </p:nvSpPr>
          <p:spPr bwMode="auto">
            <a:xfrm>
              <a:off x="74104438" y="3552813"/>
              <a:ext cx="1194499" cy="661735"/>
            </a:xfrm>
            <a:prstGeom prst="homePlate">
              <a:avLst/>
            </a:prstGeom>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 name="TextBox 5"/>
            <p:cNvSpPr txBox="1">
              <a:spLocks noChangeArrowheads="1"/>
            </p:cNvSpPr>
            <p:nvPr/>
          </p:nvSpPr>
          <p:spPr bwMode="auto">
            <a:xfrm>
              <a:off x="7418503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21</a:t>
              </a:r>
              <a:endParaRPr lang="ko-KR" altLang="en-US" sz="1600" dirty="0">
                <a:solidFill>
                  <a:schemeClr val="bg1"/>
                </a:solidFill>
                <a:latin typeface="Arial" panose="020B0604020202020204" pitchFamily="34" charset="0"/>
              </a:endParaRPr>
            </a:p>
          </p:txBody>
        </p:sp>
        <p:sp>
          <p:nvSpPr>
            <p:cNvPr id="15" name="직사각형 6"/>
            <p:cNvSpPr/>
            <p:nvPr/>
          </p:nvSpPr>
          <p:spPr bwMode="auto">
            <a:xfrm>
              <a:off x="6719390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6" name="TextBox 7"/>
            <p:cNvSpPr txBox="1">
              <a:spLocks noChangeArrowheads="1"/>
            </p:cNvSpPr>
            <p:nvPr/>
          </p:nvSpPr>
          <p:spPr bwMode="auto">
            <a:xfrm>
              <a:off x="6727449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2014</a:t>
              </a:r>
              <a:endParaRPr lang="ko-KR" altLang="en-US" sz="1600" dirty="0">
                <a:solidFill>
                  <a:schemeClr val="bg1"/>
                </a:solidFill>
                <a:latin typeface="Arial" panose="020B0604020202020204" pitchFamily="34" charset="0"/>
              </a:endParaRPr>
            </a:p>
          </p:txBody>
        </p:sp>
        <p:sp>
          <p:nvSpPr>
            <p:cNvPr id="17" name="직사각형 8"/>
            <p:cNvSpPr/>
            <p:nvPr/>
          </p:nvSpPr>
          <p:spPr bwMode="auto">
            <a:xfrm>
              <a:off x="6621535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8" name="TextBox 9"/>
            <p:cNvSpPr txBox="1">
              <a:spLocks noChangeArrowheads="1"/>
            </p:cNvSpPr>
            <p:nvPr/>
          </p:nvSpPr>
          <p:spPr bwMode="auto">
            <a:xfrm>
              <a:off x="6629594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2013</a:t>
              </a:r>
              <a:endParaRPr lang="ko-KR" altLang="en-US" sz="1600">
                <a:solidFill>
                  <a:schemeClr val="bg1"/>
                </a:solidFill>
                <a:latin typeface="Arial" panose="020B0604020202020204" pitchFamily="34" charset="0"/>
              </a:endParaRPr>
            </a:p>
          </p:txBody>
        </p:sp>
        <p:sp>
          <p:nvSpPr>
            <p:cNvPr id="19" name="직사각형 10"/>
            <p:cNvSpPr/>
            <p:nvPr/>
          </p:nvSpPr>
          <p:spPr bwMode="auto">
            <a:xfrm>
              <a:off x="6523680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0" name="TextBox 11"/>
            <p:cNvSpPr txBox="1">
              <a:spLocks noChangeArrowheads="1"/>
            </p:cNvSpPr>
            <p:nvPr/>
          </p:nvSpPr>
          <p:spPr bwMode="auto">
            <a:xfrm>
              <a:off x="6531739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2012</a:t>
              </a:r>
              <a:endParaRPr lang="ko-KR" altLang="en-US" sz="1600">
                <a:solidFill>
                  <a:schemeClr val="bg1"/>
                </a:solidFill>
                <a:latin typeface="Arial" panose="020B0604020202020204" pitchFamily="34" charset="0"/>
              </a:endParaRPr>
            </a:p>
          </p:txBody>
        </p:sp>
        <p:sp>
          <p:nvSpPr>
            <p:cNvPr id="21" name="직사각형 12"/>
            <p:cNvSpPr/>
            <p:nvPr/>
          </p:nvSpPr>
          <p:spPr bwMode="auto">
            <a:xfrm>
              <a:off x="642582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 name="TextBox 13"/>
            <p:cNvSpPr txBox="1">
              <a:spLocks noChangeArrowheads="1"/>
            </p:cNvSpPr>
            <p:nvPr/>
          </p:nvSpPr>
          <p:spPr bwMode="auto">
            <a:xfrm>
              <a:off x="643388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2011</a:t>
              </a:r>
              <a:endParaRPr lang="ko-KR" altLang="en-US" sz="1600">
                <a:solidFill>
                  <a:schemeClr val="bg1"/>
                </a:solidFill>
                <a:latin typeface="Arial" panose="020B0604020202020204" pitchFamily="34" charset="0"/>
              </a:endParaRPr>
            </a:p>
          </p:txBody>
        </p:sp>
        <p:sp>
          <p:nvSpPr>
            <p:cNvPr id="23" name="직사각형 14"/>
            <p:cNvSpPr/>
            <p:nvPr/>
          </p:nvSpPr>
          <p:spPr bwMode="auto">
            <a:xfrm>
              <a:off x="6327970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4" name="TextBox 15"/>
            <p:cNvSpPr txBox="1">
              <a:spLocks noChangeArrowheads="1"/>
            </p:cNvSpPr>
            <p:nvPr/>
          </p:nvSpPr>
          <p:spPr bwMode="auto">
            <a:xfrm>
              <a:off x="6336029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2010</a:t>
              </a:r>
              <a:endParaRPr lang="ko-KR" altLang="en-US" sz="1600">
                <a:solidFill>
                  <a:schemeClr val="bg1"/>
                </a:solidFill>
                <a:latin typeface="Arial" panose="020B0604020202020204" pitchFamily="34" charset="0"/>
              </a:endParaRPr>
            </a:p>
          </p:txBody>
        </p:sp>
        <p:sp>
          <p:nvSpPr>
            <p:cNvPr id="25" name="직사각형 16"/>
            <p:cNvSpPr/>
            <p:nvPr/>
          </p:nvSpPr>
          <p:spPr bwMode="auto">
            <a:xfrm>
              <a:off x="61322602"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6" name="TextBox 17"/>
            <p:cNvSpPr txBox="1">
              <a:spLocks noChangeArrowheads="1"/>
            </p:cNvSpPr>
            <p:nvPr/>
          </p:nvSpPr>
          <p:spPr bwMode="auto">
            <a:xfrm>
              <a:off x="6140319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2008</a:t>
              </a:r>
              <a:endParaRPr lang="ko-KR" altLang="en-US" sz="1600">
                <a:solidFill>
                  <a:schemeClr val="bg1"/>
                </a:solidFill>
                <a:latin typeface="Arial" panose="020B0604020202020204" pitchFamily="34" charset="0"/>
              </a:endParaRPr>
            </a:p>
          </p:txBody>
        </p:sp>
        <p:sp>
          <p:nvSpPr>
            <p:cNvPr id="27" name="직사각형 18"/>
            <p:cNvSpPr/>
            <p:nvPr/>
          </p:nvSpPr>
          <p:spPr bwMode="auto">
            <a:xfrm>
              <a:off x="623011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8" name="TextBox 19"/>
            <p:cNvSpPr txBox="1">
              <a:spLocks noChangeArrowheads="1"/>
            </p:cNvSpPr>
            <p:nvPr/>
          </p:nvSpPr>
          <p:spPr bwMode="auto">
            <a:xfrm>
              <a:off x="623817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2009</a:t>
              </a:r>
              <a:endParaRPr lang="ko-KR" altLang="en-US" sz="1600">
                <a:solidFill>
                  <a:schemeClr val="bg1"/>
                </a:solidFill>
                <a:latin typeface="Arial" panose="020B0604020202020204" pitchFamily="34" charset="0"/>
              </a:endParaRPr>
            </a:p>
          </p:txBody>
        </p:sp>
        <p:sp>
          <p:nvSpPr>
            <p:cNvPr id="186" name="TextBox 22"/>
            <p:cNvSpPr txBox="1"/>
            <p:nvPr/>
          </p:nvSpPr>
          <p:spPr bwMode="auto">
            <a:xfrm>
              <a:off x="65909577" y="2422070"/>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Vznik NPPC</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82" name="TextBox 42"/>
            <p:cNvSpPr txBox="1"/>
            <p:nvPr/>
          </p:nvSpPr>
          <p:spPr bwMode="auto">
            <a:xfrm>
              <a:off x="68470161" y="4851887"/>
              <a:ext cx="2309356" cy="400110"/>
            </a:xfrm>
            <a:prstGeom prst="rect">
              <a:avLst/>
            </a:prstGeom>
            <a:noFill/>
          </p:spPr>
          <p:txBody>
            <a:bodyPr wrap="square">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GSAA</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33" name="이등변 삼각형 47"/>
            <p:cNvSpPr/>
            <p:nvPr/>
          </p:nvSpPr>
          <p:spPr bwMode="auto">
            <a:xfrm rot="10800000">
              <a:off x="7417424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4" name="이등변 삼각형 50"/>
            <p:cNvSpPr/>
            <p:nvPr/>
          </p:nvSpPr>
          <p:spPr bwMode="auto">
            <a:xfrm rot="10800000">
              <a:off x="67412069"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5" name="이등변 삼각형 54"/>
            <p:cNvSpPr/>
            <p:nvPr/>
          </p:nvSpPr>
          <p:spPr bwMode="auto">
            <a:xfrm>
              <a:off x="69431704" y="4397736"/>
              <a:ext cx="38627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7" name="직사각형 6"/>
            <p:cNvSpPr/>
            <p:nvPr/>
          </p:nvSpPr>
          <p:spPr bwMode="auto">
            <a:xfrm>
              <a:off x="6033828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38" name="TextBox 7"/>
            <p:cNvSpPr txBox="1">
              <a:spLocks noChangeArrowheads="1"/>
            </p:cNvSpPr>
            <p:nvPr/>
          </p:nvSpPr>
          <p:spPr bwMode="auto">
            <a:xfrm>
              <a:off x="604188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2007</a:t>
              </a:r>
              <a:endParaRPr lang="ko-KR" altLang="en-US" sz="1600">
                <a:solidFill>
                  <a:schemeClr val="bg1"/>
                </a:solidFill>
                <a:latin typeface="Arial" panose="020B0604020202020204" pitchFamily="34" charset="0"/>
              </a:endParaRPr>
            </a:p>
          </p:txBody>
        </p:sp>
        <p:sp>
          <p:nvSpPr>
            <p:cNvPr id="39" name="직사각형 8"/>
            <p:cNvSpPr/>
            <p:nvPr/>
          </p:nvSpPr>
          <p:spPr bwMode="auto">
            <a:xfrm>
              <a:off x="5935973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0" name="TextBox 9"/>
            <p:cNvSpPr txBox="1">
              <a:spLocks noChangeArrowheads="1"/>
            </p:cNvSpPr>
            <p:nvPr/>
          </p:nvSpPr>
          <p:spPr bwMode="auto">
            <a:xfrm>
              <a:off x="59440330" y="3604206"/>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a:t>
              </a:r>
              <a:r>
                <a:rPr lang="en-US" altLang="ko-KR" sz="1600">
                  <a:solidFill>
                    <a:schemeClr val="bg1"/>
                  </a:solidFill>
                  <a:latin typeface="Arial" panose="020B0604020202020204" pitchFamily="34" charset="0"/>
                </a:rPr>
                <a:t>0</a:t>
              </a:r>
              <a:r>
                <a:rPr lang="sk-SK" altLang="ko-KR" sz="1600">
                  <a:solidFill>
                    <a:schemeClr val="bg1"/>
                  </a:solidFill>
                  <a:latin typeface="Arial" panose="020B0604020202020204" pitchFamily="34" charset="0"/>
                </a:rPr>
                <a:t>06</a:t>
              </a:r>
              <a:endParaRPr lang="ko-KR" altLang="en-US" sz="1600">
                <a:solidFill>
                  <a:schemeClr val="bg1"/>
                </a:solidFill>
                <a:latin typeface="Arial" panose="020B0604020202020204" pitchFamily="34" charset="0"/>
              </a:endParaRPr>
            </a:p>
          </p:txBody>
        </p:sp>
        <p:sp>
          <p:nvSpPr>
            <p:cNvPr id="41" name="직사각형 10"/>
            <p:cNvSpPr/>
            <p:nvPr/>
          </p:nvSpPr>
          <p:spPr bwMode="auto">
            <a:xfrm>
              <a:off x="5838118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2" name="TextBox 11"/>
            <p:cNvSpPr txBox="1">
              <a:spLocks noChangeArrowheads="1"/>
            </p:cNvSpPr>
            <p:nvPr/>
          </p:nvSpPr>
          <p:spPr bwMode="auto">
            <a:xfrm>
              <a:off x="584617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2005</a:t>
              </a:r>
              <a:endParaRPr lang="ko-KR" altLang="en-US" sz="1600">
                <a:solidFill>
                  <a:schemeClr val="bg1"/>
                </a:solidFill>
                <a:latin typeface="Arial" panose="020B0604020202020204" pitchFamily="34" charset="0"/>
              </a:endParaRPr>
            </a:p>
          </p:txBody>
        </p:sp>
        <p:sp>
          <p:nvSpPr>
            <p:cNvPr id="43" name="직사각형 12"/>
            <p:cNvSpPr/>
            <p:nvPr/>
          </p:nvSpPr>
          <p:spPr bwMode="auto">
            <a:xfrm>
              <a:off x="574026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4" name="TextBox 13"/>
            <p:cNvSpPr txBox="1">
              <a:spLocks noChangeArrowheads="1"/>
            </p:cNvSpPr>
            <p:nvPr/>
          </p:nvSpPr>
          <p:spPr bwMode="auto">
            <a:xfrm>
              <a:off x="5748322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2004</a:t>
              </a:r>
              <a:endParaRPr lang="ko-KR" altLang="en-US" sz="1600">
                <a:solidFill>
                  <a:schemeClr val="bg1"/>
                </a:solidFill>
                <a:latin typeface="Arial" panose="020B0604020202020204" pitchFamily="34" charset="0"/>
              </a:endParaRPr>
            </a:p>
          </p:txBody>
        </p:sp>
        <p:sp>
          <p:nvSpPr>
            <p:cNvPr id="45" name="직사각형 14"/>
            <p:cNvSpPr/>
            <p:nvPr/>
          </p:nvSpPr>
          <p:spPr bwMode="auto">
            <a:xfrm>
              <a:off x="564240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6" name="TextBox 15"/>
            <p:cNvSpPr txBox="1">
              <a:spLocks noChangeArrowheads="1"/>
            </p:cNvSpPr>
            <p:nvPr/>
          </p:nvSpPr>
          <p:spPr bwMode="auto">
            <a:xfrm>
              <a:off x="565046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2003</a:t>
              </a:r>
              <a:endParaRPr lang="ko-KR" altLang="en-US" sz="1600">
                <a:solidFill>
                  <a:schemeClr val="bg1"/>
                </a:solidFill>
                <a:latin typeface="Arial" panose="020B0604020202020204" pitchFamily="34" charset="0"/>
              </a:endParaRPr>
            </a:p>
          </p:txBody>
        </p:sp>
        <p:sp>
          <p:nvSpPr>
            <p:cNvPr id="47" name="직사각형 16"/>
            <p:cNvSpPr/>
            <p:nvPr/>
          </p:nvSpPr>
          <p:spPr bwMode="auto">
            <a:xfrm>
              <a:off x="544669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8" name="TextBox 17"/>
            <p:cNvSpPr txBox="1">
              <a:spLocks noChangeArrowheads="1"/>
            </p:cNvSpPr>
            <p:nvPr/>
          </p:nvSpPr>
          <p:spPr bwMode="auto">
            <a:xfrm>
              <a:off x="545475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1</a:t>
              </a:r>
              <a:endParaRPr lang="ko-KR" altLang="en-US" sz="1600">
                <a:solidFill>
                  <a:schemeClr val="bg1"/>
                </a:solidFill>
                <a:latin typeface="Arial" panose="020B0604020202020204" pitchFamily="34" charset="0"/>
              </a:endParaRPr>
            </a:p>
          </p:txBody>
        </p:sp>
        <p:sp>
          <p:nvSpPr>
            <p:cNvPr id="49" name="직사각형 18"/>
            <p:cNvSpPr/>
            <p:nvPr/>
          </p:nvSpPr>
          <p:spPr bwMode="auto">
            <a:xfrm>
              <a:off x="554455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0" name="TextBox 19"/>
            <p:cNvSpPr txBox="1">
              <a:spLocks noChangeArrowheads="1"/>
            </p:cNvSpPr>
            <p:nvPr/>
          </p:nvSpPr>
          <p:spPr bwMode="auto">
            <a:xfrm>
              <a:off x="5552612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2</a:t>
              </a:r>
              <a:endParaRPr lang="ko-KR" altLang="en-US" sz="1600">
                <a:solidFill>
                  <a:schemeClr val="bg1"/>
                </a:solidFill>
                <a:latin typeface="Arial" panose="020B0604020202020204" pitchFamily="34" charset="0"/>
              </a:endParaRPr>
            </a:p>
          </p:txBody>
        </p:sp>
        <p:sp>
          <p:nvSpPr>
            <p:cNvPr id="180" name="TextBox 28"/>
            <p:cNvSpPr txBox="1"/>
            <p:nvPr/>
          </p:nvSpPr>
          <p:spPr bwMode="auto">
            <a:xfrm>
              <a:off x="54733139" y="2216387"/>
              <a:ext cx="4126596" cy="400110"/>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LPIS</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78" name="TextBox 37"/>
            <p:cNvSpPr txBox="1"/>
            <p:nvPr/>
          </p:nvSpPr>
          <p:spPr bwMode="auto">
            <a:xfrm>
              <a:off x="56380725" y="4973999"/>
              <a:ext cx="288412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Pôdna služba</a:t>
              </a: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53" name="이등변 삼각형 49"/>
            <p:cNvSpPr/>
            <p:nvPr/>
          </p:nvSpPr>
          <p:spPr bwMode="auto">
            <a:xfrm rot="10800000">
              <a:off x="56657647"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55" name="직사각형 6"/>
            <p:cNvSpPr/>
            <p:nvPr/>
          </p:nvSpPr>
          <p:spPr bwMode="auto">
            <a:xfrm>
              <a:off x="534752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6" name="TextBox 7"/>
            <p:cNvSpPr txBox="1">
              <a:spLocks noChangeArrowheads="1"/>
            </p:cNvSpPr>
            <p:nvPr/>
          </p:nvSpPr>
          <p:spPr bwMode="auto">
            <a:xfrm>
              <a:off x="535558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2000</a:t>
              </a:r>
              <a:endParaRPr lang="ko-KR" altLang="en-US" sz="1600">
                <a:solidFill>
                  <a:schemeClr val="bg1"/>
                </a:solidFill>
                <a:latin typeface="Arial" panose="020B0604020202020204" pitchFamily="34" charset="0"/>
              </a:endParaRPr>
            </a:p>
          </p:txBody>
        </p:sp>
        <p:sp>
          <p:nvSpPr>
            <p:cNvPr id="57" name="직사각형 8"/>
            <p:cNvSpPr/>
            <p:nvPr/>
          </p:nvSpPr>
          <p:spPr bwMode="auto">
            <a:xfrm>
              <a:off x="524967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8" name="TextBox 9"/>
            <p:cNvSpPr txBox="1">
              <a:spLocks noChangeArrowheads="1"/>
            </p:cNvSpPr>
            <p:nvPr/>
          </p:nvSpPr>
          <p:spPr bwMode="auto">
            <a:xfrm>
              <a:off x="525773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1999</a:t>
              </a:r>
              <a:endParaRPr lang="ko-KR" altLang="en-US" sz="1600">
                <a:solidFill>
                  <a:schemeClr val="bg1"/>
                </a:solidFill>
                <a:latin typeface="Arial" panose="020B0604020202020204" pitchFamily="34" charset="0"/>
              </a:endParaRPr>
            </a:p>
          </p:txBody>
        </p:sp>
        <p:sp>
          <p:nvSpPr>
            <p:cNvPr id="59" name="직사각형 10"/>
            <p:cNvSpPr/>
            <p:nvPr/>
          </p:nvSpPr>
          <p:spPr bwMode="auto">
            <a:xfrm>
              <a:off x="515181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0" name="TextBox 11"/>
            <p:cNvSpPr txBox="1">
              <a:spLocks noChangeArrowheads="1"/>
            </p:cNvSpPr>
            <p:nvPr/>
          </p:nvSpPr>
          <p:spPr bwMode="auto">
            <a:xfrm>
              <a:off x="515987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1998</a:t>
              </a:r>
              <a:endParaRPr lang="ko-KR" altLang="en-US" sz="1600">
                <a:solidFill>
                  <a:schemeClr val="bg1"/>
                </a:solidFill>
                <a:latin typeface="Arial" panose="020B0604020202020204" pitchFamily="34" charset="0"/>
              </a:endParaRPr>
            </a:p>
          </p:txBody>
        </p:sp>
        <p:sp>
          <p:nvSpPr>
            <p:cNvPr id="61" name="직사각형 12"/>
            <p:cNvSpPr/>
            <p:nvPr/>
          </p:nvSpPr>
          <p:spPr bwMode="auto">
            <a:xfrm>
              <a:off x="505396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2" name="TextBox 13"/>
            <p:cNvSpPr txBox="1">
              <a:spLocks noChangeArrowheads="1"/>
            </p:cNvSpPr>
            <p:nvPr/>
          </p:nvSpPr>
          <p:spPr bwMode="auto">
            <a:xfrm>
              <a:off x="506202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1997</a:t>
              </a:r>
              <a:endParaRPr lang="ko-KR" altLang="en-US" sz="1600">
                <a:solidFill>
                  <a:schemeClr val="bg1"/>
                </a:solidFill>
                <a:latin typeface="Arial" panose="020B0604020202020204" pitchFamily="34" charset="0"/>
              </a:endParaRPr>
            </a:p>
          </p:txBody>
        </p:sp>
        <p:sp>
          <p:nvSpPr>
            <p:cNvPr id="63" name="직사각형 14"/>
            <p:cNvSpPr/>
            <p:nvPr/>
          </p:nvSpPr>
          <p:spPr bwMode="auto">
            <a:xfrm>
              <a:off x="495610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4" name="TextBox 15"/>
            <p:cNvSpPr txBox="1">
              <a:spLocks noChangeArrowheads="1"/>
            </p:cNvSpPr>
            <p:nvPr/>
          </p:nvSpPr>
          <p:spPr bwMode="auto">
            <a:xfrm>
              <a:off x="496416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1996</a:t>
              </a:r>
              <a:endParaRPr lang="ko-KR" altLang="en-US" sz="1600">
                <a:solidFill>
                  <a:schemeClr val="bg1"/>
                </a:solidFill>
                <a:latin typeface="Arial" panose="020B0604020202020204" pitchFamily="34" charset="0"/>
              </a:endParaRPr>
            </a:p>
          </p:txBody>
        </p:sp>
        <p:sp>
          <p:nvSpPr>
            <p:cNvPr id="65" name="직사각형 16"/>
            <p:cNvSpPr/>
            <p:nvPr/>
          </p:nvSpPr>
          <p:spPr bwMode="auto">
            <a:xfrm>
              <a:off x="4760396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6" name="TextBox 17"/>
            <p:cNvSpPr txBox="1">
              <a:spLocks noChangeArrowheads="1"/>
            </p:cNvSpPr>
            <p:nvPr/>
          </p:nvSpPr>
          <p:spPr bwMode="auto">
            <a:xfrm>
              <a:off x="476845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1994</a:t>
              </a:r>
              <a:endParaRPr lang="ko-KR" altLang="en-US" sz="1600">
                <a:solidFill>
                  <a:schemeClr val="bg1"/>
                </a:solidFill>
                <a:latin typeface="Arial" panose="020B0604020202020204" pitchFamily="34" charset="0"/>
              </a:endParaRPr>
            </a:p>
          </p:txBody>
        </p:sp>
        <p:sp>
          <p:nvSpPr>
            <p:cNvPr id="67" name="직사각형 18"/>
            <p:cNvSpPr/>
            <p:nvPr/>
          </p:nvSpPr>
          <p:spPr bwMode="auto">
            <a:xfrm>
              <a:off x="4858251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8" name="TextBox 19"/>
            <p:cNvSpPr txBox="1">
              <a:spLocks noChangeArrowheads="1"/>
            </p:cNvSpPr>
            <p:nvPr/>
          </p:nvSpPr>
          <p:spPr bwMode="auto">
            <a:xfrm>
              <a:off x="486631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1995</a:t>
              </a:r>
              <a:endParaRPr lang="ko-KR" altLang="en-US" sz="1600">
                <a:solidFill>
                  <a:schemeClr val="bg1"/>
                </a:solidFill>
                <a:latin typeface="Arial" panose="020B0604020202020204" pitchFamily="34" charset="0"/>
              </a:endParaRPr>
            </a:p>
          </p:txBody>
        </p:sp>
        <p:sp>
          <p:nvSpPr>
            <p:cNvPr id="69" name="직사각형 6"/>
            <p:cNvSpPr/>
            <p:nvPr/>
          </p:nvSpPr>
          <p:spPr bwMode="auto">
            <a:xfrm>
              <a:off x="466196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0" name="TextBox 7"/>
            <p:cNvSpPr txBox="1">
              <a:spLocks noChangeArrowheads="1"/>
            </p:cNvSpPr>
            <p:nvPr/>
          </p:nvSpPr>
          <p:spPr bwMode="auto">
            <a:xfrm>
              <a:off x="4670023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1993</a:t>
              </a:r>
              <a:endParaRPr lang="ko-KR" altLang="en-US" sz="1600">
                <a:solidFill>
                  <a:schemeClr val="bg1"/>
                </a:solidFill>
                <a:latin typeface="Arial" panose="020B0604020202020204" pitchFamily="34" charset="0"/>
              </a:endParaRPr>
            </a:p>
          </p:txBody>
        </p:sp>
        <p:sp>
          <p:nvSpPr>
            <p:cNvPr id="71" name="직사각형 8"/>
            <p:cNvSpPr/>
            <p:nvPr/>
          </p:nvSpPr>
          <p:spPr bwMode="auto">
            <a:xfrm>
              <a:off x="4564109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2" name="TextBox 9"/>
            <p:cNvSpPr txBox="1">
              <a:spLocks noChangeArrowheads="1"/>
            </p:cNvSpPr>
            <p:nvPr/>
          </p:nvSpPr>
          <p:spPr bwMode="auto">
            <a:xfrm>
              <a:off x="4572168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1992</a:t>
              </a:r>
              <a:endParaRPr lang="ko-KR" altLang="en-US" sz="1600">
                <a:solidFill>
                  <a:schemeClr val="bg1"/>
                </a:solidFill>
                <a:latin typeface="Arial" panose="020B0604020202020204" pitchFamily="34" charset="0"/>
              </a:endParaRPr>
            </a:p>
          </p:txBody>
        </p:sp>
        <p:sp>
          <p:nvSpPr>
            <p:cNvPr id="73" name="직사각형 10"/>
            <p:cNvSpPr/>
            <p:nvPr/>
          </p:nvSpPr>
          <p:spPr bwMode="auto">
            <a:xfrm>
              <a:off x="446625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4" name="TextBox 11"/>
            <p:cNvSpPr txBox="1">
              <a:spLocks noChangeArrowheads="1"/>
            </p:cNvSpPr>
            <p:nvPr/>
          </p:nvSpPr>
          <p:spPr bwMode="auto">
            <a:xfrm>
              <a:off x="4474314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1991</a:t>
              </a:r>
              <a:endParaRPr lang="ko-KR" altLang="en-US" sz="1600">
                <a:solidFill>
                  <a:schemeClr val="bg1"/>
                </a:solidFill>
                <a:latin typeface="Arial" panose="020B0604020202020204" pitchFamily="34" charset="0"/>
              </a:endParaRPr>
            </a:p>
          </p:txBody>
        </p:sp>
        <p:sp>
          <p:nvSpPr>
            <p:cNvPr id="75" name="직사각형 12"/>
            <p:cNvSpPr/>
            <p:nvPr/>
          </p:nvSpPr>
          <p:spPr bwMode="auto">
            <a:xfrm>
              <a:off x="4368399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6" name="TextBox 13"/>
            <p:cNvSpPr txBox="1">
              <a:spLocks noChangeArrowheads="1"/>
            </p:cNvSpPr>
            <p:nvPr/>
          </p:nvSpPr>
          <p:spPr bwMode="auto">
            <a:xfrm>
              <a:off x="4376459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1990</a:t>
              </a:r>
              <a:endParaRPr lang="ko-KR" altLang="en-US" sz="1600">
                <a:solidFill>
                  <a:schemeClr val="bg1"/>
                </a:solidFill>
                <a:latin typeface="Arial" panose="020B0604020202020204" pitchFamily="34" charset="0"/>
              </a:endParaRPr>
            </a:p>
          </p:txBody>
        </p:sp>
        <p:sp>
          <p:nvSpPr>
            <p:cNvPr id="78" name="이등변 삼각형 50"/>
            <p:cNvSpPr/>
            <p:nvPr/>
          </p:nvSpPr>
          <p:spPr bwMode="auto">
            <a:xfrm rot="10800000">
              <a:off x="4001911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79" name="직사각형 16"/>
            <p:cNvSpPr/>
            <p:nvPr/>
          </p:nvSpPr>
          <p:spPr bwMode="auto">
            <a:xfrm>
              <a:off x="4173832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0" name="TextBox 17"/>
            <p:cNvSpPr txBox="1">
              <a:spLocks noChangeArrowheads="1"/>
            </p:cNvSpPr>
            <p:nvPr/>
          </p:nvSpPr>
          <p:spPr bwMode="auto">
            <a:xfrm>
              <a:off x="41818915"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1988</a:t>
              </a:r>
              <a:endParaRPr lang="ko-KR" altLang="en-US" sz="1600" dirty="0">
                <a:solidFill>
                  <a:schemeClr val="bg1"/>
                </a:solidFill>
                <a:latin typeface="Arial" panose="020B0604020202020204" pitchFamily="34" charset="0"/>
              </a:endParaRPr>
            </a:p>
          </p:txBody>
        </p:sp>
        <p:sp>
          <p:nvSpPr>
            <p:cNvPr id="81" name="직사각형 18"/>
            <p:cNvSpPr/>
            <p:nvPr/>
          </p:nvSpPr>
          <p:spPr bwMode="auto">
            <a:xfrm>
              <a:off x="4271687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2" name="TextBox 19"/>
            <p:cNvSpPr txBox="1">
              <a:spLocks noChangeArrowheads="1"/>
            </p:cNvSpPr>
            <p:nvPr/>
          </p:nvSpPr>
          <p:spPr bwMode="auto">
            <a:xfrm>
              <a:off x="42797466"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1989</a:t>
              </a:r>
              <a:endParaRPr lang="ko-KR" altLang="en-US" sz="1600">
                <a:solidFill>
                  <a:schemeClr val="bg1"/>
                </a:solidFill>
                <a:latin typeface="Arial" panose="020B0604020202020204" pitchFamily="34" charset="0"/>
              </a:endParaRPr>
            </a:p>
          </p:txBody>
        </p:sp>
        <p:sp>
          <p:nvSpPr>
            <p:cNvPr id="83" name="직사각형 6"/>
            <p:cNvSpPr/>
            <p:nvPr/>
          </p:nvSpPr>
          <p:spPr bwMode="auto">
            <a:xfrm>
              <a:off x="407540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4" name="TextBox 7"/>
            <p:cNvSpPr txBox="1">
              <a:spLocks noChangeArrowheads="1"/>
            </p:cNvSpPr>
            <p:nvPr/>
          </p:nvSpPr>
          <p:spPr bwMode="auto">
            <a:xfrm>
              <a:off x="408346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1987</a:t>
              </a:r>
              <a:endParaRPr lang="ko-KR" altLang="en-US" sz="1600">
                <a:solidFill>
                  <a:schemeClr val="bg1"/>
                </a:solidFill>
                <a:latin typeface="Arial" panose="020B0604020202020204" pitchFamily="34" charset="0"/>
              </a:endParaRPr>
            </a:p>
          </p:txBody>
        </p:sp>
        <p:sp>
          <p:nvSpPr>
            <p:cNvPr id="85" name="직사각형 8"/>
            <p:cNvSpPr/>
            <p:nvPr/>
          </p:nvSpPr>
          <p:spPr bwMode="auto">
            <a:xfrm>
              <a:off x="3977545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6" name="TextBox 9"/>
            <p:cNvSpPr txBox="1">
              <a:spLocks noChangeArrowheads="1"/>
            </p:cNvSpPr>
            <p:nvPr/>
          </p:nvSpPr>
          <p:spPr bwMode="auto">
            <a:xfrm>
              <a:off x="39856050" y="3604578"/>
              <a:ext cx="754140" cy="33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1986</a:t>
              </a:r>
              <a:endParaRPr lang="ko-KR" altLang="en-US" sz="1600">
                <a:solidFill>
                  <a:schemeClr val="bg1"/>
                </a:solidFill>
                <a:latin typeface="Arial" panose="020B0604020202020204" pitchFamily="34" charset="0"/>
              </a:endParaRPr>
            </a:p>
          </p:txBody>
        </p:sp>
        <p:sp>
          <p:nvSpPr>
            <p:cNvPr id="87" name="직사각형 10"/>
            <p:cNvSpPr/>
            <p:nvPr/>
          </p:nvSpPr>
          <p:spPr bwMode="auto">
            <a:xfrm>
              <a:off x="387969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8" name="TextBox 11"/>
            <p:cNvSpPr txBox="1">
              <a:spLocks noChangeArrowheads="1"/>
            </p:cNvSpPr>
            <p:nvPr/>
          </p:nvSpPr>
          <p:spPr bwMode="auto">
            <a:xfrm>
              <a:off x="388774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1985</a:t>
              </a:r>
              <a:endParaRPr lang="ko-KR" altLang="en-US" sz="1600">
                <a:solidFill>
                  <a:schemeClr val="bg1"/>
                </a:solidFill>
                <a:latin typeface="Arial" panose="020B0604020202020204" pitchFamily="34" charset="0"/>
              </a:endParaRPr>
            </a:p>
          </p:txBody>
        </p:sp>
        <p:sp>
          <p:nvSpPr>
            <p:cNvPr id="89" name="직사각형 12"/>
            <p:cNvSpPr/>
            <p:nvPr/>
          </p:nvSpPr>
          <p:spPr bwMode="auto">
            <a:xfrm>
              <a:off x="378183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0" name="TextBox 13"/>
            <p:cNvSpPr txBox="1">
              <a:spLocks noChangeArrowheads="1"/>
            </p:cNvSpPr>
            <p:nvPr/>
          </p:nvSpPr>
          <p:spPr bwMode="auto">
            <a:xfrm>
              <a:off x="3789894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1984</a:t>
              </a:r>
              <a:endParaRPr lang="ko-KR" altLang="en-US" sz="1600">
                <a:solidFill>
                  <a:schemeClr val="bg1"/>
                </a:solidFill>
                <a:latin typeface="Arial" panose="020B0604020202020204" pitchFamily="34" charset="0"/>
              </a:endParaRPr>
            </a:p>
          </p:txBody>
        </p:sp>
        <p:sp>
          <p:nvSpPr>
            <p:cNvPr id="91" name="직사각형 14"/>
            <p:cNvSpPr/>
            <p:nvPr/>
          </p:nvSpPr>
          <p:spPr bwMode="auto">
            <a:xfrm>
              <a:off x="3683980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2" name="TextBox 15"/>
            <p:cNvSpPr txBox="1">
              <a:spLocks noChangeArrowheads="1"/>
            </p:cNvSpPr>
            <p:nvPr/>
          </p:nvSpPr>
          <p:spPr bwMode="auto">
            <a:xfrm>
              <a:off x="369204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1983</a:t>
              </a:r>
              <a:endParaRPr lang="ko-KR" altLang="en-US" sz="1600">
                <a:solidFill>
                  <a:schemeClr val="bg1"/>
                </a:solidFill>
                <a:latin typeface="Arial" panose="020B0604020202020204" pitchFamily="34" charset="0"/>
              </a:endParaRPr>
            </a:p>
          </p:txBody>
        </p:sp>
        <p:sp>
          <p:nvSpPr>
            <p:cNvPr id="93" name="직사각형 16"/>
            <p:cNvSpPr/>
            <p:nvPr/>
          </p:nvSpPr>
          <p:spPr bwMode="auto">
            <a:xfrm>
              <a:off x="348827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4" name="TextBox 17"/>
            <p:cNvSpPr txBox="1">
              <a:spLocks noChangeArrowheads="1"/>
            </p:cNvSpPr>
            <p:nvPr/>
          </p:nvSpPr>
          <p:spPr bwMode="auto">
            <a:xfrm>
              <a:off x="349632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1981</a:t>
              </a:r>
              <a:endParaRPr lang="ko-KR" altLang="en-US" sz="1600">
                <a:solidFill>
                  <a:schemeClr val="bg1"/>
                </a:solidFill>
                <a:latin typeface="Arial" panose="020B0604020202020204" pitchFamily="34" charset="0"/>
              </a:endParaRPr>
            </a:p>
          </p:txBody>
        </p:sp>
        <p:sp>
          <p:nvSpPr>
            <p:cNvPr id="95" name="직사각형 18"/>
            <p:cNvSpPr/>
            <p:nvPr/>
          </p:nvSpPr>
          <p:spPr bwMode="auto">
            <a:xfrm>
              <a:off x="358612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6" name="TextBox 19"/>
            <p:cNvSpPr txBox="1">
              <a:spLocks noChangeArrowheads="1"/>
            </p:cNvSpPr>
            <p:nvPr/>
          </p:nvSpPr>
          <p:spPr bwMode="auto">
            <a:xfrm>
              <a:off x="3594185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1982</a:t>
              </a:r>
              <a:endParaRPr lang="ko-KR" altLang="en-US" sz="1600">
                <a:solidFill>
                  <a:schemeClr val="bg1"/>
                </a:solidFill>
                <a:latin typeface="Arial" panose="020B0604020202020204" pitchFamily="34" charset="0"/>
              </a:endParaRPr>
            </a:p>
          </p:txBody>
        </p:sp>
        <p:sp>
          <p:nvSpPr>
            <p:cNvPr id="97" name="직사각형 6"/>
            <p:cNvSpPr/>
            <p:nvPr/>
          </p:nvSpPr>
          <p:spPr bwMode="auto">
            <a:xfrm>
              <a:off x="338909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8" name="TextBox 7"/>
            <p:cNvSpPr txBox="1">
              <a:spLocks noChangeArrowheads="1"/>
            </p:cNvSpPr>
            <p:nvPr/>
          </p:nvSpPr>
          <p:spPr bwMode="auto">
            <a:xfrm>
              <a:off x="339715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1980</a:t>
              </a:r>
              <a:endParaRPr lang="ko-KR" altLang="en-US" sz="1600">
                <a:solidFill>
                  <a:schemeClr val="bg1"/>
                </a:solidFill>
                <a:latin typeface="Arial" panose="020B0604020202020204" pitchFamily="34" charset="0"/>
              </a:endParaRPr>
            </a:p>
          </p:txBody>
        </p:sp>
        <p:sp>
          <p:nvSpPr>
            <p:cNvPr id="99" name="직사각형 8"/>
            <p:cNvSpPr/>
            <p:nvPr/>
          </p:nvSpPr>
          <p:spPr bwMode="auto">
            <a:xfrm>
              <a:off x="3291243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0" name="TextBox 9"/>
            <p:cNvSpPr txBox="1">
              <a:spLocks noChangeArrowheads="1"/>
            </p:cNvSpPr>
            <p:nvPr/>
          </p:nvSpPr>
          <p:spPr bwMode="auto">
            <a:xfrm>
              <a:off x="329930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1979</a:t>
              </a:r>
              <a:endParaRPr lang="ko-KR" altLang="en-US" sz="1600">
                <a:solidFill>
                  <a:schemeClr val="bg1"/>
                </a:solidFill>
                <a:latin typeface="Arial" panose="020B0604020202020204" pitchFamily="34" charset="0"/>
              </a:endParaRPr>
            </a:p>
          </p:txBody>
        </p:sp>
        <p:sp>
          <p:nvSpPr>
            <p:cNvPr id="101" name="직사각형 10"/>
            <p:cNvSpPr/>
            <p:nvPr/>
          </p:nvSpPr>
          <p:spPr bwMode="auto">
            <a:xfrm>
              <a:off x="319338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2" name="TextBox 11"/>
            <p:cNvSpPr txBox="1">
              <a:spLocks noChangeArrowheads="1"/>
            </p:cNvSpPr>
            <p:nvPr/>
          </p:nvSpPr>
          <p:spPr bwMode="auto">
            <a:xfrm>
              <a:off x="320144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1978</a:t>
              </a:r>
              <a:endParaRPr lang="ko-KR" altLang="en-US" sz="1600">
                <a:solidFill>
                  <a:schemeClr val="bg1"/>
                </a:solidFill>
                <a:latin typeface="Arial" panose="020B0604020202020204" pitchFamily="34" charset="0"/>
              </a:endParaRPr>
            </a:p>
          </p:txBody>
        </p:sp>
        <p:sp>
          <p:nvSpPr>
            <p:cNvPr id="103" name="직사각형 12"/>
            <p:cNvSpPr/>
            <p:nvPr/>
          </p:nvSpPr>
          <p:spPr bwMode="auto">
            <a:xfrm>
              <a:off x="309553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4" name="TextBox 13"/>
            <p:cNvSpPr txBox="1">
              <a:spLocks noChangeArrowheads="1"/>
            </p:cNvSpPr>
            <p:nvPr/>
          </p:nvSpPr>
          <p:spPr bwMode="auto">
            <a:xfrm>
              <a:off x="310359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1977</a:t>
              </a:r>
              <a:endParaRPr lang="ko-KR" altLang="en-US" sz="1600">
                <a:solidFill>
                  <a:schemeClr val="bg1"/>
                </a:solidFill>
                <a:latin typeface="Arial" panose="020B0604020202020204" pitchFamily="34" charset="0"/>
              </a:endParaRPr>
            </a:p>
          </p:txBody>
        </p:sp>
        <p:sp>
          <p:nvSpPr>
            <p:cNvPr id="105" name="직사각형 14"/>
            <p:cNvSpPr/>
            <p:nvPr/>
          </p:nvSpPr>
          <p:spPr bwMode="auto">
            <a:xfrm>
              <a:off x="299767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6" name="TextBox 15"/>
            <p:cNvSpPr txBox="1">
              <a:spLocks noChangeArrowheads="1"/>
            </p:cNvSpPr>
            <p:nvPr/>
          </p:nvSpPr>
          <p:spPr bwMode="auto">
            <a:xfrm>
              <a:off x="3005737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1976</a:t>
              </a:r>
              <a:endParaRPr lang="ko-KR" altLang="en-US" sz="1600">
                <a:solidFill>
                  <a:schemeClr val="bg1"/>
                </a:solidFill>
                <a:latin typeface="Arial" panose="020B0604020202020204" pitchFamily="34" charset="0"/>
              </a:endParaRPr>
            </a:p>
          </p:txBody>
        </p:sp>
        <p:sp>
          <p:nvSpPr>
            <p:cNvPr id="107" name="직사각형 16"/>
            <p:cNvSpPr/>
            <p:nvPr/>
          </p:nvSpPr>
          <p:spPr bwMode="auto">
            <a:xfrm>
              <a:off x="280196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8" name="TextBox 17"/>
            <p:cNvSpPr txBox="1">
              <a:spLocks noChangeArrowheads="1"/>
            </p:cNvSpPr>
            <p:nvPr/>
          </p:nvSpPr>
          <p:spPr bwMode="auto">
            <a:xfrm>
              <a:off x="28100277"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1974</a:t>
              </a:r>
              <a:endParaRPr lang="ko-KR" altLang="en-US" sz="1600">
                <a:solidFill>
                  <a:schemeClr val="bg1"/>
                </a:solidFill>
                <a:latin typeface="Arial" panose="020B0604020202020204" pitchFamily="34" charset="0"/>
              </a:endParaRPr>
            </a:p>
          </p:txBody>
        </p:sp>
        <p:sp>
          <p:nvSpPr>
            <p:cNvPr id="109" name="직사각형 18"/>
            <p:cNvSpPr/>
            <p:nvPr/>
          </p:nvSpPr>
          <p:spPr bwMode="auto">
            <a:xfrm>
              <a:off x="289982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0" name="TextBox 19"/>
            <p:cNvSpPr txBox="1">
              <a:spLocks noChangeArrowheads="1"/>
            </p:cNvSpPr>
            <p:nvPr/>
          </p:nvSpPr>
          <p:spPr bwMode="auto">
            <a:xfrm>
              <a:off x="2907882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1975</a:t>
              </a:r>
              <a:endParaRPr lang="ko-KR" altLang="en-US" sz="1600">
                <a:solidFill>
                  <a:schemeClr val="bg1"/>
                </a:solidFill>
                <a:latin typeface="Arial" panose="020B0604020202020204" pitchFamily="34" charset="0"/>
              </a:endParaRPr>
            </a:p>
          </p:txBody>
        </p:sp>
        <p:sp>
          <p:nvSpPr>
            <p:cNvPr id="111" name="직사각형 6"/>
            <p:cNvSpPr/>
            <p:nvPr/>
          </p:nvSpPr>
          <p:spPr bwMode="auto">
            <a:xfrm>
              <a:off x="27035370"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2" name="TextBox 7"/>
            <p:cNvSpPr txBox="1">
              <a:spLocks noChangeArrowheads="1"/>
            </p:cNvSpPr>
            <p:nvPr/>
          </p:nvSpPr>
          <p:spPr bwMode="auto">
            <a:xfrm>
              <a:off x="27115962"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1973</a:t>
              </a:r>
              <a:endParaRPr lang="ko-KR" altLang="en-US" sz="1600">
                <a:solidFill>
                  <a:schemeClr val="bg1"/>
                </a:solidFill>
                <a:latin typeface="Arial" panose="020B0604020202020204" pitchFamily="34" charset="0"/>
              </a:endParaRPr>
            </a:p>
          </p:txBody>
        </p:sp>
        <p:sp>
          <p:nvSpPr>
            <p:cNvPr id="113" name="직사각형 8"/>
            <p:cNvSpPr/>
            <p:nvPr/>
          </p:nvSpPr>
          <p:spPr bwMode="auto">
            <a:xfrm>
              <a:off x="26056819"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4" name="TextBox 9"/>
            <p:cNvSpPr txBox="1">
              <a:spLocks noChangeArrowheads="1"/>
            </p:cNvSpPr>
            <p:nvPr/>
          </p:nvSpPr>
          <p:spPr bwMode="auto">
            <a:xfrm>
              <a:off x="26137411"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1972</a:t>
              </a:r>
              <a:endParaRPr lang="ko-KR" altLang="en-US" sz="1600" dirty="0">
                <a:solidFill>
                  <a:schemeClr val="bg1"/>
                </a:solidFill>
                <a:latin typeface="Arial" panose="020B0604020202020204" pitchFamily="34" charset="0"/>
              </a:endParaRPr>
            </a:p>
          </p:txBody>
        </p:sp>
        <p:sp>
          <p:nvSpPr>
            <p:cNvPr id="115" name="직사각형 10"/>
            <p:cNvSpPr/>
            <p:nvPr/>
          </p:nvSpPr>
          <p:spPr bwMode="auto">
            <a:xfrm>
              <a:off x="2507826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6" name="TextBox 11"/>
            <p:cNvSpPr txBox="1">
              <a:spLocks noChangeArrowheads="1"/>
            </p:cNvSpPr>
            <p:nvPr/>
          </p:nvSpPr>
          <p:spPr bwMode="auto">
            <a:xfrm>
              <a:off x="2515886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1971</a:t>
              </a:r>
              <a:endParaRPr lang="ko-KR" altLang="en-US" sz="1600">
                <a:solidFill>
                  <a:schemeClr val="bg1"/>
                </a:solidFill>
                <a:latin typeface="Arial" panose="020B0604020202020204" pitchFamily="34" charset="0"/>
              </a:endParaRPr>
            </a:p>
          </p:txBody>
        </p:sp>
        <p:sp>
          <p:nvSpPr>
            <p:cNvPr id="117" name="직사각형 12"/>
            <p:cNvSpPr/>
            <p:nvPr/>
          </p:nvSpPr>
          <p:spPr bwMode="auto">
            <a:xfrm>
              <a:off x="2409971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8" name="TextBox 13"/>
            <p:cNvSpPr txBox="1">
              <a:spLocks noChangeArrowheads="1"/>
            </p:cNvSpPr>
            <p:nvPr/>
          </p:nvSpPr>
          <p:spPr bwMode="auto">
            <a:xfrm>
              <a:off x="2418030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1970</a:t>
              </a:r>
              <a:endParaRPr lang="ko-KR" altLang="en-US" sz="1600">
                <a:solidFill>
                  <a:schemeClr val="bg1"/>
                </a:solidFill>
                <a:latin typeface="Arial" panose="020B0604020202020204" pitchFamily="34" charset="0"/>
              </a:endParaRPr>
            </a:p>
          </p:txBody>
        </p:sp>
        <p:sp>
          <p:nvSpPr>
            <p:cNvPr id="120" name="이등변 삼각형 50"/>
            <p:cNvSpPr/>
            <p:nvPr/>
          </p:nvSpPr>
          <p:spPr bwMode="auto">
            <a:xfrm rot="10800000">
              <a:off x="24302190"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21" name="직사각형 16"/>
            <p:cNvSpPr/>
            <p:nvPr/>
          </p:nvSpPr>
          <p:spPr bwMode="auto">
            <a:xfrm>
              <a:off x="2213687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2" name="TextBox 17"/>
            <p:cNvSpPr txBox="1">
              <a:spLocks noChangeArrowheads="1"/>
            </p:cNvSpPr>
            <p:nvPr/>
          </p:nvSpPr>
          <p:spPr bwMode="auto">
            <a:xfrm>
              <a:off x="2221746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1968</a:t>
              </a:r>
              <a:endParaRPr lang="ko-KR" altLang="en-US" sz="1600">
                <a:solidFill>
                  <a:schemeClr val="bg1"/>
                </a:solidFill>
                <a:latin typeface="Arial" panose="020B0604020202020204" pitchFamily="34" charset="0"/>
              </a:endParaRPr>
            </a:p>
          </p:txBody>
        </p:sp>
        <p:sp>
          <p:nvSpPr>
            <p:cNvPr id="123" name="직사각형 18"/>
            <p:cNvSpPr/>
            <p:nvPr/>
          </p:nvSpPr>
          <p:spPr bwMode="auto">
            <a:xfrm>
              <a:off x="2311542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4" name="TextBox 19"/>
            <p:cNvSpPr txBox="1">
              <a:spLocks noChangeArrowheads="1"/>
            </p:cNvSpPr>
            <p:nvPr/>
          </p:nvSpPr>
          <p:spPr bwMode="auto">
            <a:xfrm>
              <a:off x="2319601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1969</a:t>
              </a:r>
              <a:endParaRPr lang="ko-KR" altLang="en-US" sz="1600">
                <a:solidFill>
                  <a:schemeClr val="bg1"/>
                </a:solidFill>
                <a:latin typeface="Arial" panose="020B0604020202020204" pitchFamily="34" charset="0"/>
              </a:endParaRPr>
            </a:p>
          </p:txBody>
        </p:sp>
        <p:sp>
          <p:nvSpPr>
            <p:cNvPr id="125" name="직사각형 6"/>
            <p:cNvSpPr/>
            <p:nvPr/>
          </p:nvSpPr>
          <p:spPr bwMode="auto">
            <a:xfrm>
              <a:off x="21152557"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6" name="TextBox 7"/>
            <p:cNvSpPr txBox="1">
              <a:spLocks noChangeArrowheads="1"/>
            </p:cNvSpPr>
            <p:nvPr/>
          </p:nvSpPr>
          <p:spPr bwMode="auto">
            <a:xfrm>
              <a:off x="21233148"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1967</a:t>
              </a:r>
              <a:endParaRPr lang="ko-KR" altLang="en-US" sz="1600">
                <a:solidFill>
                  <a:schemeClr val="bg1"/>
                </a:solidFill>
                <a:latin typeface="Arial" panose="020B0604020202020204" pitchFamily="34" charset="0"/>
              </a:endParaRPr>
            </a:p>
          </p:txBody>
        </p:sp>
        <p:sp>
          <p:nvSpPr>
            <p:cNvPr id="127" name="직사각형 8"/>
            <p:cNvSpPr/>
            <p:nvPr/>
          </p:nvSpPr>
          <p:spPr bwMode="auto">
            <a:xfrm>
              <a:off x="2017400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8" name="TextBox 9"/>
            <p:cNvSpPr txBox="1">
              <a:spLocks noChangeArrowheads="1"/>
            </p:cNvSpPr>
            <p:nvPr/>
          </p:nvSpPr>
          <p:spPr bwMode="auto">
            <a:xfrm>
              <a:off x="20254598" y="3604205"/>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1966</a:t>
              </a:r>
              <a:endParaRPr lang="ko-KR" altLang="en-US" sz="1600" dirty="0">
                <a:solidFill>
                  <a:schemeClr val="bg1"/>
                </a:solidFill>
                <a:latin typeface="Arial" panose="020B0604020202020204" pitchFamily="34" charset="0"/>
              </a:endParaRPr>
            </a:p>
          </p:txBody>
        </p:sp>
        <p:sp>
          <p:nvSpPr>
            <p:cNvPr id="129" name="직사각형 10"/>
            <p:cNvSpPr/>
            <p:nvPr/>
          </p:nvSpPr>
          <p:spPr bwMode="auto">
            <a:xfrm>
              <a:off x="19195455"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0" name="TextBox 11"/>
            <p:cNvSpPr txBox="1">
              <a:spLocks noChangeArrowheads="1"/>
            </p:cNvSpPr>
            <p:nvPr/>
          </p:nvSpPr>
          <p:spPr bwMode="auto">
            <a:xfrm>
              <a:off x="19276047"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1965</a:t>
              </a:r>
              <a:endParaRPr lang="ko-KR" altLang="en-US" sz="1600">
                <a:solidFill>
                  <a:schemeClr val="bg1"/>
                </a:solidFill>
                <a:latin typeface="Arial" panose="020B0604020202020204" pitchFamily="34" charset="0"/>
              </a:endParaRPr>
            </a:p>
          </p:txBody>
        </p:sp>
        <p:sp>
          <p:nvSpPr>
            <p:cNvPr id="131" name="직사각형 12"/>
            <p:cNvSpPr/>
            <p:nvPr/>
          </p:nvSpPr>
          <p:spPr bwMode="auto">
            <a:xfrm>
              <a:off x="18216904"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2" name="TextBox 13"/>
            <p:cNvSpPr txBox="1">
              <a:spLocks noChangeArrowheads="1"/>
            </p:cNvSpPr>
            <p:nvPr/>
          </p:nvSpPr>
          <p:spPr bwMode="auto">
            <a:xfrm>
              <a:off x="1829749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1964</a:t>
              </a:r>
              <a:endParaRPr lang="ko-KR" altLang="en-US" sz="1600">
                <a:solidFill>
                  <a:schemeClr val="bg1"/>
                </a:solidFill>
                <a:latin typeface="Arial" panose="020B0604020202020204" pitchFamily="34" charset="0"/>
              </a:endParaRPr>
            </a:p>
          </p:txBody>
        </p:sp>
        <p:sp>
          <p:nvSpPr>
            <p:cNvPr id="133" name="직사각형 14"/>
            <p:cNvSpPr/>
            <p:nvPr/>
          </p:nvSpPr>
          <p:spPr bwMode="auto">
            <a:xfrm>
              <a:off x="1723835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4" name="TextBox 15"/>
            <p:cNvSpPr txBox="1">
              <a:spLocks noChangeArrowheads="1"/>
            </p:cNvSpPr>
            <p:nvPr/>
          </p:nvSpPr>
          <p:spPr bwMode="auto">
            <a:xfrm>
              <a:off x="1731894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1963</a:t>
              </a:r>
              <a:endParaRPr lang="ko-KR" altLang="en-US" sz="1600">
                <a:solidFill>
                  <a:schemeClr val="bg1"/>
                </a:solidFill>
                <a:latin typeface="Arial" panose="020B0604020202020204" pitchFamily="34" charset="0"/>
              </a:endParaRPr>
            </a:p>
          </p:txBody>
        </p:sp>
        <p:sp>
          <p:nvSpPr>
            <p:cNvPr id="135" name="직사각형 16"/>
            <p:cNvSpPr/>
            <p:nvPr/>
          </p:nvSpPr>
          <p:spPr bwMode="auto">
            <a:xfrm>
              <a:off x="15281251"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6" name="TextBox 17"/>
            <p:cNvSpPr txBox="1">
              <a:spLocks noChangeArrowheads="1"/>
            </p:cNvSpPr>
            <p:nvPr/>
          </p:nvSpPr>
          <p:spPr bwMode="auto">
            <a:xfrm>
              <a:off x="15361844"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1961</a:t>
              </a:r>
              <a:endParaRPr lang="ko-KR" altLang="en-US" sz="1600">
                <a:solidFill>
                  <a:schemeClr val="bg1"/>
                </a:solidFill>
                <a:latin typeface="Arial" panose="020B0604020202020204" pitchFamily="34" charset="0"/>
              </a:endParaRPr>
            </a:p>
          </p:txBody>
        </p:sp>
        <p:sp>
          <p:nvSpPr>
            <p:cNvPr id="137" name="직사각형 18"/>
            <p:cNvSpPr/>
            <p:nvPr/>
          </p:nvSpPr>
          <p:spPr bwMode="auto">
            <a:xfrm>
              <a:off x="1625980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8" name="TextBox 19"/>
            <p:cNvSpPr txBox="1">
              <a:spLocks noChangeArrowheads="1"/>
            </p:cNvSpPr>
            <p:nvPr/>
          </p:nvSpPr>
          <p:spPr bwMode="auto">
            <a:xfrm>
              <a:off x="1634039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1962</a:t>
              </a:r>
              <a:endParaRPr lang="ko-KR" altLang="en-US" sz="1600" dirty="0">
                <a:solidFill>
                  <a:schemeClr val="bg1"/>
                </a:solidFill>
                <a:latin typeface="Arial" panose="020B0604020202020204" pitchFamily="34" charset="0"/>
              </a:endParaRPr>
            </a:p>
          </p:txBody>
        </p:sp>
        <p:sp>
          <p:nvSpPr>
            <p:cNvPr id="170" name="TextBox 37"/>
            <p:cNvSpPr txBox="1"/>
            <p:nvPr/>
          </p:nvSpPr>
          <p:spPr bwMode="auto">
            <a:xfrm>
              <a:off x="16939172" y="5080363"/>
              <a:ext cx="7363018" cy="400110"/>
            </a:xfrm>
            <a:prstGeom prst="rect">
              <a:avLst/>
            </a:prstGeom>
            <a:noFill/>
          </p:spPr>
          <p:txBody>
            <a:bodyPr>
              <a:spAutoFit/>
            </a:bodyPr>
            <a:lstStyle/>
            <a:p>
              <a:pPr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41" name="이등변 삼각형 49"/>
            <p:cNvSpPr/>
            <p:nvPr/>
          </p:nvSpPr>
          <p:spPr bwMode="auto">
            <a:xfrm rot="10800000">
              <a:off x="14484153"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2" name="이등변 삼각형 53"/>
            <p:cNvSpPr/>
            <p:nvPr/>
          </p:nvSpPr>
          <p:spPr bwMode="auto">
            <a:xfrm>
              <a:off x="15554915" y="4397735"/>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3" name="직사각형 6"/>
            <p:cNvSpPr/>
            <p:nvPr/>
          </p:nvSpPr>
          <p:spPr bwMode="auto">
            <a:xfrm>
              <a:off x="14289530"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4" name="TextBox 7"/>
            <p:cNvSpPr txBox="1">
              <a:spLocks noChangeArrowheads="1"/>
            </p:cNvSpPr>
            <p:nvPr/>
          </p:nvSpPr>
          <p:spPr bwMode="auto">
            <a:xfrm>
              <a:off x="14370123"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1960</a:t>
              </a:r>
              <a:endParaRPr lang="ko-KR" altLang="en-US" sz="1600">
                <a:solidFill>
                  <a:schemeClr val="bg1"/>
                </a:solidFill>
                <a:latin typeface="Arial" panose="020B0604020202020204" pitchFamily="34" charset="0"/>
              </a:endParaRPr>
            </a:p>
          </p:txBody>
        </p:sp>
        <p:sp>
          <p:nvSpPr>
            <p:cNvPr id="168" name="TextBox 31"/>
            <p:cNvSpPr txBox="1">
              <a:spLocks noChangeArrowheads="1"/>
            </p:cNvSpPr>
            <p:nvPr/>
          </p:nvSpPr>
          <p:spPr bwMode="auto">
            <a:xfrm>
              <a:off x="13012872" y="1872022"/>
              <a:ext cx="304968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Laboratórium </a:t>
              </a:r>
              <a:r>
                <a:rPr lang="pt-BR" altLang="sk-SK" sz="2000" dirty="0">
                  <a:latin typeface="Arial" panose="020B0604020202020204" pitchFamily="34" charset="0"/>
                  <a:cs typeface="Arial" panose="020B0604020202020204" pitchFamily="34" charset="0"/>
                </a:rPr>
                <a:t>pôdoznalectva v Bratislave (1.7.1960)</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4" name="Rectangle 3"/>
            <p:cNvSpPr/>
            <p:nvPr/>
          </p:nvSpPr>
          <p:spPr>
            <a:xfrm>
              <a:off x="13483168" y="4943043"/>
              <a:ext cx="4572000" cy="646331"/>
            </a:xfrm>
            <a:prstGeom prst="rect">
              <a:avLst/>
            </a:prstGeom>
          </p:spPr>
          <p:txBody>
            <a:bodyPr>
              <a:spAutoFit/>
            </a:bodyPr>
            <a:lstStyle/>
            <a:p>
              <a:pPr algn="ctr"/>
              <a:r>
                <a:rPr lang="sk-SK" dirty="0"/>
                <a:t>Vznik regionálneho pracoviska </a:t>
              </a:r>
            </a:p>
            <a:p>
              <a:pPr algn="ctr"/>
              <a:r>
                <a:rPr lang="sk-SK" dirty="0"/>
                <a:t>v Prešove (1.3.1961)</a:t>
              </a:r>
            </a:p>
          </p:txBody>
        </p:sp>
        <p:sp>
          <p:nvSpPr>
            <p:cNvPr id="5" name="Rectangle 4"/>
            <p:cNvSpPr/>
            <p:nvPr/>
          </p:nvSpPr>
          <p:spPr>
            <a:xfrm>
              <a:off x="18765414" y="5000024"/>
              <a:ext cx="2729338" cy="923330"/>
            </a:xfrm>
            <a:prstGeom prst="rect">
              <a:avLst/>
            </a:prstGeom>
          </p:spPr>
          <p:txBody>
            <a:bodyPr wrap="square">
              <a:spAutoFit/>
            </a:bodyPr>
            <a:lstStyle/>
            <a:p>
              <a:pPr algn="ctr"/>
              <a:r>
                <a:rPr lang="sk-SK" dirty="0"/>
                <a:t>Vznik regionálneho pracoviska v Banskej Bystrici (1.3.1966)</a:t>
              </a:r>
            </a:p>
          </p:txBody>
        </p:sp>
        <p:sp>
          <p:nvSpPr>
            <p:cNvPr id="187" name="이등변 삼각형 53"/>
            <p:cNvSpPr/>
            <p:nvPr/>
          </p:nvSpPr>
          <p:spPr bwMode="auto">
            <a:xfrm>
              <a:off x="20426618"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1" name="Straight Arrow Connector 190"/>
            <p:cNvCxnSpPr/>
            <p:nvPr/>
          </p:nvCxnSpPr>
          <p:spPr bwMode="auto">
            <a:xfrm>
              <a:off x="25774552" y="3347862"/>
              <a:ext cx="8077642"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3" name="TextBox 31"/>
            <p:cNvSpPr txBox="1">
              <a:spLocks noChangeArrowheads="1"/>
            </p:cNvSpPr>
            <p:nvPr/>
          </p:nvSpPr>
          <p:spPr bwMode="auto">
            <a:xfrm>
              <a:off x="17748640" y="1852611"/>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Komplexný prieskum pôd</a:t>
              </a:r>
            </a:p>
            <a:p>
              <a:pPr marL="0" indent="0" eaLnBrk="1" hangingPunct="1"/>
              <a:r>
                <a:rPr lang="sk-SK" altLang="sk-SK" sz="2000" dirty="0">
                  <a:latin typeface="Arial" panose="020B0604020202020204" pitchFamily="34" charset="0"/>
                  <a:cs typeface="Arial" panose="020B0604020202020204" pitchFamily="34" charset="0"/>
                </a:rPr>
                <a:t> (vedenie Ing. Juraj </a:t>
              </a:r>
              <a:r>
                <a:rPr lang="sk-SK" altLang="sk-SK" sz="2000" dirty="0" err="1">
                  <a:latin typeface="Arial" panose="020B0604020202020204" pitchFamily="34" charset="0"/>
                  <a:cs typeface="Arial" panose="020B0604020202020204" pitchFamily="34" charset="0"/>
                </a:rPr>
                <a:t>Hraško</a:t>
              </a:r>
              <a:r>
                <a:rPr lang="sk-SK" altLang="sk-SK" sz="2000" dirty="0">
                  <a:latin typeface="Arial" panose="020B0604020202020204" pitchFamily="34" charset="0"/>
                  <a:cs typeface="Arial" panose="020B0604020202020204" pitchFamily="34" charset="0"/>
                </a:rPr>
                <a:t>, CSc., Ing. Zoltán </a:t>
              </a:r>
              <a:r>
                <a:rPr lang="sk-SK" altLang="sk-SK" sz="2000" dirty="0" err="1">
                  <a:latin typeface="Arial" panose="020B0604020202020204" pitchFamily="34" charset="0"/>
                  <a:cs typeface="Arial" panose="020B0604020202020204" pitchFamily="34" charset="0"/>
                </a:rPr>
                <a:t>Bedrna</a:t>
              </a:r>
              <a:r>
                <a:rPr lang="sk-SK" altLang="sk-SK" sz="2000" dirty="0">
                  <a:latin typeface="Arial" panose="020B0604020202020204" pitchFamily="34" charset="0"/>
                  <a:cs typeface="Arial" panose="020B0604020202020204" pitchFamily="34" charset="0"/>
                </a:rPr>
                <a:t>)</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4" name="이등변 삼각형 50"/>
            <p:cNvSpPr/>
            <p:nvPr/>
          </p:nvSpPr>
          <p:spPr bwMode="auto">
            <a:xfrm rot="10800000">
              <a:off x="25271343" y="306423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95" name="이등변 삼각형 50"/>
            <p:cNvSpPr/>
            <p:nvPr/>
          </p:nvSpPr>
          <p:spPr bwMode="auto">
            <a:xfrm rot="10800000">
              <a:off x="34102676" y="303248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6" name="Straight Arrow Connector 195"/>
            <p:cNvCxnSpPr/>
            <p:nvPr/>
          </p:nvCxnSpPr>
          <p:spPr bwMode="auto">
            <a:xfrm>
              <a:off x="15461732" y="3347862"/>
              <a:ext cx="8715474"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8" name="TextBox 31"/>
            <p:cNvSpPr txBox="1">
              <a:spLocks noChangeArrowheads="1"/>
            </p:cNvSpPr>
            <p:nvPr/>
          </p:nvSpPr>
          <p:spPr bwMode="auto">
            <a:xfrm>
              <a:off x="27504207" y="1907485"/>
              <a:ext cx="42909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Mapovanie a bonitácia poľnohospodárskych pôd</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9" name="이등변 삼각형 53"/>
            <p:cNvSpPr/>
            <p:nvPr/>
          </p:nvSpPr>
          <p:spPr bwMode="auto">
            <a:xfrm>
              <a:off x="224549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0" name="Rectangle 199"/>
            <p:cNvSpPr/>
            <p:nvPr/>
          </p:nvSpPr>
          <p:spPr>
            <a:xfrm>
              <a:off x="21295468" y="5000024"/>
              <a:ext cx="2729338" cy="923330"/>
            </a:xfrm>
            <a:prstGeom prst="rect">
              <a:avLst/>
            </a:prstGeom>
          </p:spPr>
          <p:txBody>
            <a:bodyPr wrap="square">
              <a:spAutoFit/>
            </a:bodyPr>
            <a:lstStyle/>
            <a:p>
              <a:pPr algn="ctr"/>
              <a:r>
                <a:rPr lang="sk-SK" dirty="0"/>
                <a:t>Výskumný ústav pôdoznalectva a výživy rastlín </a:t>
              </a:r>
            </a:p>
          </p:txBody>
        </p:sp>
        <p:sp>
          <p:nvSpPr>
            <p:cNvPr id="201" name="이등변 삼각형 53"/>
            <p:cNvSpPr/>
            <p:nvPr/>
          </p:nvSpPr>
          <p:spPr bwMode="auto">
            <a:xfrm>
              <a:off x="26366103" y="444680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2" name="Rectangle 201"/>
            <p:cNvSpPr/>
            <p:nvPr/>
          </p:nvSpPr>
          <p:spPr>
            <a:xfrm>
              <a:off x="25313819" y="5000024"/>
              <a:ext cx="2729338" cy="646331"/>
            </a:xfrm>
            <a:prstGeom prst="rect">
              <a:avLst/>
            </a:prstGeom>
          </p:spPr>
          <p:txBody>
            <a:bodyPr wrap="square">
              <a:spAutoFit/>
            </a:bodyPr>
            <a:lstStyle/>
            <a:p>
              <a:pPr algn="ctr"/>
              <a:r>
                <a:rPr lang="sk-SK" dirty="0"/>
                <a:t>Poverenie na výkon bonitácie PPF</a:t>
              </a:r>
            </a:p>
          </p:txBody>
        </p:sp>
        <p:sp>
          <p:nvSpPr>
            <p:cNvPr id="203" name="TextBox 31"/>
            <p:cNvSpPr txBox="1">
              <a:spLocks noChangeArrowheads="1"/>
            </p:cNvSpPr>
            <p:nvPr/>
          </p:nvSpPr>
          <p:spPr bwMode="auto">
            <a:xfrm>
              <a:off x="39627112" y="2398846"/>
              <a:ext cx="4290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Aktualizácia bonitácie</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4" name="이등변 삼각형 50"/>
            <p:cNvSpPr/>
            <p:nvPr/>
          </p:nvSpPr>
          <p:spPr bwMode="auto">
            <a:xfrm rot="10800000">
              <a:off x="41894062"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5" name="이등변 삼각형 50"/>
            <p:cNvSpPr/>
            <p:nvPr/>
          </p:nvSpPr>
          <p:spPr bwMode="auto">
            <a:xfrm rot="10800000">
              <a:off x="42982687"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6" name="이등변 삼각형 50"/>
            <p:cNvSpPr/>
            <p:nvPr/>
          </p:nvSpPr>
          <p:spPr bwMode="auto">
            <a:xfrm rot="10800000">
              <a:off x="46770894" y="302705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7" name="TextBox 31"/>
            <p:cNvSpPr txBox="1">
              <a:spLocks noChangeArrowheads="1"/>
            </p:cNvSpPr>
            <p:nvPr/>
          </p:nvSpPr>
          <p:spPr bwMode="auto">
            <a:xfrm>
              <a:off x="44911231" y="1903774"/>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Ukončenie prác na bonitácii a odovzdanie výstupov na pozemkové úrady</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8" name="이등변 삼각형 53"/>
            <p:cNvSpPr/>
            <p:nvPr/>
          </p:nvSpPr>
          <p:spPr bwMode="auto">
            <a:xfrm>
              <a:off x="40002210"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9" name="Rectangle 208"/>
            <p:cNvSpPr/>
            <p:nvPr/>
          </p:nvSpPr>
          <p:spPr>
            <a:xfrm>
              <a:off x="38952194" y="4957252"/>
              <a:ext cx="2729338" cy="646331"/>
            </a:xfrm>
            <a:prstGeom prst="rect">
              <a:avLst/>
            </a:prstGeom>
          </p:spPr>
          <p:txBody>
            <a:bodyPr wrap="square">
              <a:spAutoFit/>
            </a:bodyPr>
            <a:lstStyle/>
            <a:p>
              <a:pPr algn="ctr"/>
              <a:r>
                <a:rPr lang="sk-SK" dirty="0"/>
                <a:t>Centrum výskumu pôdnej úrodnosti</a:t>
              </a:r>
            </a:p>
          </p:txBody>
        </p:sp>
        <p:sp>
          <p:nvSpPr>
            <p:cNvPr id="210" name="이등변 삼각형 53"/>
            <p:cNvSpPr/>
            <p:nvPr/>
          </p:nvSpPr>
          <p:spPr bwMode="auto">
            <a:xfrm>
              <a:off x="517561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1" name="Rectangle 210"/>
            <p:cNvSpPr/>
            <p:nvPr/>
          </p:nvSpPr>
          <p:spPr>
            <a:xfrm>
              <a:off x="50809233" y="4943042"/>
              <a:ext cx="2729338" cy="923330"/>
            </a:xfrm>
            <a:prstGeom prst="rect">
              <a:avLst/>
            </a:prstGeom>
          </p:spPr>
          <p:txBody>
            <a:bodyPr wrap="square">
              <a:spAutoFit/>
            </a:bodyPr>
            <a:lstStyle/>
            <a:p>
              <a:pPr algn="ctr"/>
              <a:r>
                <a:rPr lang="sk-SK" dirty="0"/>
                <a:t>Výskumný ústav pôdoznalectva a ochrany pôdy</a:t>
              </a:r>
            </a:p>
          </p:txBody>
        </p:sp>
        <p:sp>
          <p:nvSpPr>
            <p:cNvPr id="212" name="이등변 삼각형 49"/>
            <p:cNvSpPr/>
            <p:nvPr/>
          </p:nvSpPr>
          <p:spPr bwMode="auto">
            <a:xfrm rot="10800000">
              <a:off x="52706681" y="3106732"/>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3" name="TextBox 28"/>
            <p:cNvSpPr txBox="1"/>
            <p:nvPr/>
          </p:nvSpPr>
          <p:spPr bwMode="auto">
            <a:xfrm>
              <a:off x="50847680" y="2011054"/>
              <a:ext cx="4121150" cy="707886"/>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err="1">
                  <a:solidFill>
                    <a:schemeClr val="tx1">
                      <a:lumMod val="75000"/>
                      <a:lumOff val="25000"/>
                    </a:schemeClr>
                  </a:solidFill>
                  <a:cs typeface="Arial" pitchFamily="34" charset="0"/>
                </a:rPr>
                <a:t>Morfogenetický</a:t>
              </a:r>
              <a:r>
                <a:rPr lang="sk-SK" altLang="ko-KR" sz="2000" kern="0" dirty="0">
                  <a:solidFill>
                    <a:schemeClr val="tx1">
                      <a:lumMod val="75000"/>
                      <a:lumOff val="25000"/>
                    </a:schemeClr>
                  </a:solidFill>
                  <a:cs typeface="Arial" pitchFamily="34" charset="0"/>
                </a:rPr>
                <a:t> klasifikačný systém pôd ČSFR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214" name="이등변 삼각형 53"/>
            <p:cNvSpPr/>
            <p:nvPr/>
          </p:nvSpPr>
          <p:spPr bwMode="auto">
            <a:xfrm>
              <a:off x="46770894"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5" name="Rectangle 214"/>
            <p:cNvSpPr/>
            <p:nvPr/>
          </p:nvSpPr>
          <p:spPr>
            <a:xfrm>
              <a:off x="45502751" y="4861524"/>
              <a:ext cx="2729338" cy="646331"/>
            </a:xfrm>
            <a:prstGeom prst="rect">
              <a:avLst/>
            </a:prstGeom>
          </p:spPr>
          <p:txBody>
            <a:bodyPr wrap="square">
              <a:spAutoFit/>
            </a:bodyPr>
            <a:lstStyle/>
            <a:p>
              <a:pPr algn="ctr"/>
              <a:r>
                <a:rPr lang="sk-SK" dirty="0"/>
                <a:t>Čiastkový monitorovací systém - pôda</a:t>
              </a:r>
            </a:p>
          </p:txBody>
        </p:sp>
        <p:sp>
          <p:nvSpPr>
            <p:cNvPr id="216" name="이등변 삼각형 54"/>
            <p:cNvSpPr/>
            <p:nvPr/>
          </p:nvSpPr>
          <p:spPr bwMode="auto">
            <a:xfrm>
              <a:off x="57606922" y="4459649"/>
              <a:ext cx="385763"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7" name="직사각형 6"/>
            <p:cNvSpPr/>
            <p:nvPr/>
          </p:nvSpPr>
          <p:spPr bwMode="auto">
            <a:xfrm>
              <a:off x="6817245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18" name="TextBox 7"/>
            <p:cNvSpPr txBox="1">
              <a:spLocks noChangeArrowheads="1"/>
            </p:cNvSpPr>
            <p:nvPr/>
          </p:nvSpPr>
          <p:spPr bwMode="auto">
            <a:xfrm>
              <a:off x="68253047"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5</a:t>
              </a:r>
              <a:endParaRPr lang="ko-KR" altLang="en-US" sz="1600" dirty="0">
                <a:solidFill>
                  <a:schemeClr val="bg1"/>
                </a:solidFill>
                <a:latin typeface="Arial" panose="020B0604020202020204" pitchFamily="34" charset="0"/>
              </a:endParaRPr>
            </a:p>
          </p:txBody>
        </p:sp>
        <p:sp>
          <p:nvSpPr>
            <p:cNvPr id="219" name="직사각형 6"/>
            <p:cNvSpPr/>
            <p:nvPr/>
          </p:nvSpPr>
          <p:spPr bwMode="auto">
            <a:xfrm>
              <a:off x="69157244"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0" name="TextBox 7"/>
            <p:cNvSpPr txBox="1">
              <a:spLocks noChangeArrowheads="1"/>
            </p:cNvSpPr>
            <p:nvPr/>
          </p:nvSpPr>
          <p:spPr bwMode="auto">
            <a:xfrm>
              <a:off x="69237835"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6</a:t>
              </a:r>
              <a:endParaRPr lang="ko-KR" altLang="en-US" sz="1600" dirty="0">
                <a:solidFill>
                  <a:schemeClr val="bg1"/>
                </a:solidFill>
                <a:latin typeface="Arial" panose="020B0604020202020204" pitchFamily="34" charset="0"/>
              </a:endParaRPr>
            </a:p>
          </p:txBody>
        </p:sp>
        <p:sp>
          <p:nvSpPr>
            <p:cNvPr id="221" name="직사각형 6"/>
            <p:cNvSpPr/>
            <p:nvPr/>
          </p:nvSpPr>
          <p:spPr bwMode="auto">
            <a:xfrm>
              <a:off x="70129555"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2" name="TextBox 7"/>
            <p:cNvSpPr txBox="1">
              <a:spLocks noChangeArrowheads="1"/>
            </p:cNvSpPr>
            <p:nvPr/>
          </p:nvSpPr>
          <p:spPr bwMode="auto">
            <a:xfrm>
              <a:off x="70210146"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7</a:t>
              </a:r>
              <a:endParaRPr lang="ko-KR" altLang="en-US" sz="1600" dirty="0">
                <a:solidFill>
                  <a:schemeClr val="bg1"/>
                </a:solidFill>
                <a:latin typeface="Arial" panose="020B0604020202020204" pitchFamily="34" charset="0"/>
              </a:endParaRPr>
            </a:p>
          </p:txBody>
        </p:sp>
        <p:sp>
          <p:nvSpPr>
            <p:cNvPr id="224" name="직사각형 6"/>
            <p:cNvSpPr/>
            <p:nvPr/>
          </p:nvSpPr>
          <p:spPr bwMode="auto">
            <a:xfrm>
              <a:off x="71105652"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5" name="TextBox 7"/>
            <p:cNvSpPr txBox="1">
              <a:spLocks noChangeArrowheads="1"/>
            </p:cNvSpPr>
            <p:nvPr/>
          </p:nvSpPr>
          <p:spPr bwMode="auto">
            <a:xfrm>
              <a:off x="71186243"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8</a:t>
              </a:r>
              <a:endParaRPr lang="ko-KR" altLang="en-US" sz="1600" dirty="0">
                <a:solidFill>
                  <a:schemeClr val="bg1"/>
                </a:solidFill>
                <a:latin typeface="Arial" panose="020B0604020202020204" pitchFamily="34" charset="0"/>
              </a:endParaRPr>
            </a:p>
          </p:txBody>
        </p:sp>
        <p:sp>
          <p:nvSpPr>
            <p:cNvPr id="226" name="직사각형 6"/>
            <p:cNvSpPr/>
            <p:nvPr/>
          </p:nvSpPr>
          <p:spPr bwMode="auto">
            <a:xfrm>
              <a:off x="72111167"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7" name="TextBox 7"/>
            <p:cNvSpPr txBox="1">
              <a:spLocks noChangeArrowheads="1"/>
            </p:cNvSpPr>
            <p:nvPr/>
          </p:nvSpPr>
          <p:spPr bwMode="auto">
            <a:xfrm>
              <a:off x="72191758"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9</a:t>
              </a:r>
              <a:endParaRPr lang="ko-KR" altLang="en-US" sz="1600" dirty="0">
                <a:solidFill>
                  <a:schemeClr val="bg1"/>
                </a:solidFill>
                <a:latin typeface="Arial" panose="020B0604020202020204" pitchFamily="34" charset="0"/>
              </a:endParaRPr>
            </a:p>
          </p:txBody>
        </p:sp>
        <p:sp>
          <p:nvSpPr>
            <p:cNvPr id="228" name="직사각형 6"/>
            <p:cNvSpPr/>
            <p:nvPr/>
          </p:nvSpPr>
          <p:spPr bwMode="auto">
            <a:xfrm>
              <a:off x="7309996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9" name="TextBox 7"/>
            <p:cNvSpPr txBox="1">
              <a:spLocks noChangeArrowheads="1"/>
            </p:cNvSpPr>
            <p:nvPr/>
          </p:nvSpPr>
          <p:spPr bwMode="auto">
            <a:xfrm>
              <a:off x="73180554"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20</a:t>
              </a:r>
              <a:endParaRPr lang="ko-KR" altLang="en-US" sz="1600" dirty="0">
                <a:solidFill>
                  <a:schemeClr val="bg1"/>
                </a:solidFill>
                <a:latin typeface="Arial" panose="020B0604020202020204" pitchFamily="34" charset="0"/>
              </a:endParaRPr>
            </a:p>
          </p:txBody>
        </p:sp>
      </p:grpSp>
      <p:sp>
        <p:nvSpPr>
          <p:cNvPr id="230" name="TextBox 22"/>
          <p:cNvSpPr txBox="1"/>
          <p:nvPr/>
        </p:nvSpPr>
        <p:spPr bwMode="auto">
          <a:xfrm>
            <a:off x="59912305" y="2448578"/>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Zelená dohoda</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135932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6 1.11111E-6 L -0.72135 1.11111E-6 " pathEditMode="relative" rAng="0" ptsTypes="AA">
                                      <p:cBhvr>
                                        <p:cTn id="6" dur="2000" fill="hold"/>
                                        <p:tgtEl>
                                          <p:spTgt spid="235"/>
                                        </p:tgtEl>
                                        <p:attrNameLst>
                                          <p:attrName>ppt_x</p:attrName>
                                          <p:attrName>ppt_y</p:attrName>
                                        </p:attrNameLst>
                                      </p:cBhvr>
                                      <p:rCtr x="-360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graphicFrame>
        <p:nvGraphicFramePr>
          <p:cNvPr id="3" name="HlavnyTab"/>
          <p:cNvGraphicFramePr>
            <a:graphicFrameLocks noGrp="1"/>
          </p:cNvGraphicFramePr>
          <p:nvPr/>
        </p:nvGraphicFramePr>
        <p:xfrm>
          <a:off x="0" y="1556792"/>
          <a:ext cx="8771296" cy="456148"/>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456148">
                <a:tc>
                  <a:txBody>
                    <a:bodyPr/>
                    <a:lstStyle/>
                    <a:p>
                      <a:pPr algn="l">
                        <a:spcBef>
                          <a:spcPct val="0"/>
                        </a:spcBef>
                        <a:buFontTx/>
                        <a:buNone/>
                      </a:pPr>
                      <a:r>
                        <a:rPr lang="sk-SK" altLang="sk-SK" sz="1600" b="1" dirty="0">
                          <a:solidFill>
                            <a:srgbClr val="186537"/>
                          </a:solidFill>
                        </a:rPr>
                        <a:t>1991-2000 – Zavedenie geografických informačných systémov v oblasti pedológie</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8" name="HlavnyTab"/>
          <p:cNvGraphicFramePr>
            <a:graphicFrameLocks noGrp="1"/>
          </p:cNvGraphicFramePr>
          <p:nvPr>
            <p:extLst>
              <p:ext uri="{D42A27DB-BD31-4B8C-83A1-F6EECF244321}">
                <p14:modId xmlns:p14="http://schemas.microsoft.com/office/powerpoint/2010/main" val="225178043"/>
              </p:ext>
            </p:extLst>
          </p:nvPr>
        </p:nvGraphicFramePr>
        <p:xfrm>
          <a:off x="0" y="2204864"/>
          <a:ext cx="8771296" cy="3600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pt-BR" sz="1600" b="1" dirty="0">
                          <a:solidFill>
                            <a:srgbClr val="EAD77B"/>
                          </a:solidFill>
                          <a:effectLst/>
                          <a:latin typeface="+mn-lt"/>
                          <a:ea typeface="+mn-ea"/>
                          <a:cs typeface="+mn-cs"/>
                          <a:sym typeface="Helvetica Light"/>
                        </a:rPr>
                        <a:t>Príprava SR na členstvo v EÚ</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9" name="HlavnyTab"/>
          <p:cNvGraphicFramePr>
            <a:graphicFrameLocks noGrp="1"/>
          </p:cNvGraphicFramePr>
          <p:nvPr>
            <p:extLst>
              <p:ext uri="{D42A27DB-BD31-4B8C-83A1-F6EECF244321}">
                <p14:modId xmlns:p14="http://schemas.microsoft.com/office/powerpoint/2010/main" val="1861506716"/>
              </p:ext>
            </p:extLst>
          </p:nvPr>
        </p:nvGraphicFramePr>
        <p:xfrm>
          <a:off x="0" y="2967152"/>
          <a:ext cx="8771296" cy="3600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Digitalizácia podkladových údajov</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0" name="HlavnyTab"/>
          <p:cNvGraphicFramePr>
            <a:graphicFrameLocks noGrp="1"/>
          </p:cNvGraphicFramePr>
          <p:nvPr>
            <p:extLst>
              <p:ext uri="{D42A27DB-BD31-4B8C-83A1-F6EECF244321}">
                <p14:modId xmlns:p14="http://schemas.microsoft.com/office/powerpoint/2010/main" val="3628666215"/>
              </p:ext>
            </p:extLst>
          </p:nvPr>
        </p:nvGraphicFramePr>
        <p:xfrm>
          <a:off x="0" y="3737780"/>
          <a:ext cx="8771296" cy="3600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pt-BR" sz="1600" b="1" dirty="0">
                          <a:solidFill>
                            <a:srgbClr val="EAD77B"/>
                          </a:solidFill>
                          <a:effectLst/>
                          <a:latin typeface="+mn-lt"/>
                          <a:ea typeface="+mn-ea"/>
                          <a:cs typeface="+mn-cs"/>
                          <a:sym typeface="Helvetica Light"/>
                        </a:rPr>
                        <a:t>Práca na podklade údajov DPZ</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1" name="HlavnyTab"/>
          <p:cNvGraphicFramePr>
            <a:graphicFrameLocks noGrp="1"/>
          </p:cNvGraphicFramePr>
          <p:nvPr>
            <p:extLst>
              <p:ext uri="{D42A27DB-BD31-4B8C-83A1-F6EECF244321}">
                <p14:modId xmlns:p14="http://schemas.microsoft.com/office/powerpoint/2010/main" val="1785710319"/>
              </p:ext>
            </p:extLst>
          </p:nvPr>
        </p:nvGraphicFramePr>
        <p:xfrm>
          <a:off x="0" y="4289328"/>
          <a:ext cx="8771296" cy="57912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Tvorba komplexného informačného systému o poľnohospodárskych pôdach (Pôdny portál VÚPOP)</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2" name="HlavnyTab"/>
          <p:cNvGraphicFramePr>
            <a:graphicFrameLocks noGrp="1"/>
          </p:cNvGraphicFramePr>
          <p:nvPr>
            <p:extLst>
              <p:ext uri="{D42A27DB-BD31-4B8C-83A1-F6EECF244321}">
                <p14:modId xmlns:p14="http://schemas.microsoft.com/office/powerpoint/2010/main" val="3459175179"/>
              </p:ext>
            </p:extLst>
          </p:nvPr>
        </p:nvGraphicFramePr>
        <p:xfrm>
          <a:off x="0" y="5059956"/>
          <a:ext cx="8771296" cy="3600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err="1">
                          <a:solidFill>
                            <a:srgbClr val="EAD77B"/>
                          </a:solidFill>
                          <a:effectLst/>
                          <a:latin typeface="+mn-lt"/>
                          <a:ea typeface="+mn-ea"/>
                          <a:cs typeface="+mn-cs"/>
                          <a:sym typeface="Helvetica Light"/>
                        </a:rPr>
                        <a:t>Morfogenetický</a:t>
                      </a:r>
                      <a:r>
                        <a:rPr lang="sk-SK" sz="1600" b="1" dirty="0">
                          <a:solidFill>
                            <a:srgbClr val="EAD77B"/>
                          </a:solidFill>
                          <a:effectLst/>
                          <a:latin typeface="+mn-lt"/>
                          <a:ea typeface="+mn-ea"/>
                          <a:cs typeface="+mn-cs"/>
                          <a:sym typeface="Helvetica Light"/>
                        </a:rPr>
                        <a:t> klasifikačný systém pôd ČSFR (knižne vydaný v r. 1999) </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6244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sp>
        <p:nvSpPr>
          <p:cNvPr id="158" name="TextBox 7"/>
          <p:cNvSpPr txBox="1">
            <a:spLocks noChangeArrowheads="1"/>
          </p:cNvSpPr>
          <p:nvPr/>
        </p:nvSpPr>
        <p:spPr bwMode="auto">
          <a:xfrm>
            <a:off x="7514501"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153</a:t>
            </a:r>
            <a:endParaRPr lang="ko-KR" altLang="en-US" sz="1600" dirty="0">
              <a:solidFill>
                <a:schemeClr val="bg1"/>
              </a:solidFill>
              <a:latin typeface="Arial" panose="020B0604020202020204" pitchFamily="34" charset="0"/>
            </a:endParaRPr>
          </a:p>
        </p:txBody>
      </p:sp>
      <p:sp>
        <p:nvSpPr>
          <p:cNvPr id="160" name="TextBox 9"/>
          <p:cNvSpPr txBox="1">
            <a:spLocks noChangeArrowheads="1"/>
          </p:cNvSpPr>
          <p:nvPr/>
        </p:nvSpPr>
        <p:spPr bwMode="auto">
          <a:xfrm>
            <a:off x="6535950"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1952</a:t>
            </a:r>
            <a:endParaRPr lang="ko-KR" altLang="en-US" sz="1600">
              <a:solidFill>
                <a:schemeClr val="bg1"/>
              </a:solidFill>
              <a:latin typeface="Arial" panose="020B0604020202020204" pitchFamily="34" charset="0"/>
            </a:endParaRPr>
          </a:p>
        </p:txBody>
      </p:sp>
      <p:sp>
        <p:nvSpPr>
          <p:cNvPr id="164" name="TextBox 13"/>
          <p:cNvSpPr txBox="1">
            <a:spLocks noChangeArrowheads="1"/>
          </p:cNvSpPr>
          <p:nvPr/>
        </p:nvSpPr>
        <p:spPr bwMode="auto">
          <a:xfrm>
            <a:off x="4578851"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1950</a:t>
            </a:r>
            <a:endParaRPr lang="ko-KR" altLang="en-US" sz="1600">
              <a:solidFill>
                <a:schemeClr val="bg1"/>
              </a:solidFill>
              <a:latin typeface="Arial" panose="020B0604020202020204" pitchFamily="34" charset="0"/>
            </a:endParaRPr>
          </a:p>
        </p:txBody>
      </p:sp>
      <p:grpSp>
        <p:nvGrpSpPr>
          <p:cNvPr id="235" name="Group 234"/>
          <p:cNvGrpSpPr/>
          <p:nvPr/>
        </p:nvGrpSpPr>
        <p:grpSpPr>
          <a:xfrm>
            <a:off x="-36112520" y="1917462"/>
            <a:ext cx="62286065" cy="4070743"/>
            <a:chOff x="13012872" y="1852611"/>
            <a:chExt cx="62286065" cy="4070743"/>
          </a:xfrm>
        </p:grpSpPr>
        <p:sp>
          <p:nvSpPr>
            <p:cNvPr id="174" name="TextBox 31"/>
            <p:cNvSpPr txBox="1"/>
            <p:nvPr/>
          </p:nvSpPr>
          <p:spPr bwMode="auto">
            <a:xfrm>
              <a:off x="15788015" y="1852611"/>
              <a:ext cx="11464183" cy="1015663"/>
            </a:xfrm>
            <a:prstGeom prst="rect">
              <a:avLst/>
            </a:prstGeom>
            <a:noFill/>
          </p:spPr>
          <p:txBody>
            <a:bodyPr>
              <a:spAutoFit/>
            </a:bodyPr>
            <a:lstStyle/>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3" name="오각형 4"/>
            <p:cNvSpPr/>
            <p:nvPr/>
          </p:nvSpPr>
          <p:spPr bwMode="auto">
            <a:xfrm>
              <a:off x="74104438" y="3552813"/>
              <a:ext cx="1194499" cy="661735"/>
            </a:xfrm>
            <a:prstGeom prst="homePlate">
              <a:avLst/>
            </a:prstGeom>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 name="TextBox 5"/>
            <p:cNvSpPr txBox="1">
              <a:spLocks noChangeArrowheads="1"/>
            </p:cNvSpPr>
            <p:nvPr/>
          </p:nvSpPr>
          <p:spPr bwMode="auto">
            <a:xfrm>
              <a:off x="7418503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21</a:t>
              </a:r>
              <a:endParaRPr lang="ko-KR" altLang="en-US" sz="1600" dirty="0">
                <a:solidFill>
                  <a:schemeClr val="bg1"/>
                </a:solidFill>
                <a:latin typeface="Arial" panose="020B0604020202020204" pitchFamily="34" charset="0"/>
              </a:endParaRPr>
            </a:p>
          </p:txBody>
        </p:sp>
        <p:sp>
          <p:nvSpPr>
            <p:cNvPr id="15" name="직사각형 6"/>
            <p:cNvSpPr/>
            <p:nvPr/>
          </p:nvSpPr>
          <p:spPr bwMode="auto">
            <a:xfrm>
              <a:off x="6719390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6" name="TextBox 7"/>
            <p:cNvSpPr txBox="1">
              <a:spLocks noChangeArrowheads="1"/>
            </p:cNvSpPr>
            <p:nvPr/>
          </p:nvSpPr>
          <p:spPr bwMode="auto">
            <a:xfrm>
              <a:off x="6727449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2014</a:t>
              </a:r>
              <a:endParaRPr lang="ko-KR" altLang="en-US" sz="1600" dirty="0">
                <a:solidFill>
                  <a:schemeClr val="bg1"/>
                </a:solidFill>
                <a:latin typeface="Arial" panose="020B0604020202020204" pitchFamily="34" charset="0"/>
              </a:endParaRPr>
            </a:p>
          </p:txBody>
        </p:sp>
        <p:sp>
          <p:nvSpPr>
            <p:cNvPr id="17" name="직사각형 8"/>
            <p:cNvSpPr/>
            <p:nvPr/>
          </p:nvSpPr>
          <p:spPr bwMode="auto">
            <a:xfrm>
              <a:off x="6621535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8" name="TextBox 9"/>
            <p:cNvSpPr txBox="1">
              <a:spLocks noChangeArrowheads="1"/>
            </p:cNvSpPr>
            <p:nvPr/>
          </p:nvSpPr>
          <p:spPr bwMode="auto">
            <a:xfrm>
              <a:off x="6629594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2013</a:t>
              </a:r>
              <a:endParaRPr lang="ko-KR" altLang="en-US" sz="1600">
                <a:solidFill>
                  <a:schemeClr val="bg1"/>
                </a:solidFill>
                <a:latin typeface="Arial" panose="020B0604020202020204" pitchFamily="34" charset="0"/>
              </a:endParaRPr>
            </a:p>
          </p:txBody>
        </p:sp>
        <p:sp>
          <p:nvSpPr>
            <p:cNvPr id="19" name="직사각형 10"/>
            <p:cNvSpPr/>
            <p:nvPr/>
          </p:nvSpPr>
          <p:spPr bwMode="auto">
            <a:xfrm>
              <a:off x="6523680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0" name="TextBox 11"/>
            <p:cNvSpPr txBox="1">
              <a:spLocks noChangeArrowheads="1"/>
            </p:cNvSpPr>
            <p:nvPr/>
          </p:nvSpPr>
          <p:spPr bwMode="auto">
            <a:xfrm>
              <a:off x="6531739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2012</a:t>
              </a:r>
              <a:endParaRPr lang="ko-KR" altLang="en-US" sz="1600">
                <a:solidFill>
                  <a:schemeClr val="bg1"/>
                </a:solidFill>
                <a:latin typeface="Arial" panose="020B0604020202020204" pitchFamily="34" charset="0"/>
              </a:endParaRPr>
            </a:p>
          </p:txBody>
        </p:sp>
        <p:sp>
          <p:nvSpPr>
            <p:cNvPr id="21" name="직사각형 12"/>
            <p:cNvSpPr/>
            <p:nvPr/>
          </p:nvSpPr>
          <p:spPr bwMode="auto">
            <a:xfrm>
              <a:off x="642582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 name="TextBox 13"/>
            <p:cNvSpPr txBox="1">
              <a:spLocks noChangeArrowheads="1"/>
            </p:cNvSpPr>
            <p:nvPr/>
          </p:nvSpPr>
          <p:spPr bwMode="auto">
            <a:xfrm>
              <a:off x="643388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2011</a:t>
              </a:r>
              <a:endParaRPr lang="ko-KR" altLang="en-US" sz="1600">
                <a:solidFill>
                  <a:schemeClr val="bg1"/>
                </a:solidFill>
                <a:latin typeface="Arial" panose="020B0604020202020204" pitchFamily="34" charset="0"/>
              </a:endParaRPr>
            </a:p>
          </p:txBody>
        </p:sp>
        <p:sp>
          <p:nvSpPr>
            <p:cNvPr id="23" name="직사각형 14"/>
            <p:cNvSpPr/>
            <p:nvPr/>
          </p:nvSpPr>
          <p:spPr bwMode="auto">
            <a:xfrm>
              <a:off x="6327970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4" name="TextBox 15"/>
            <p:cNvSpPr txBox="1">
              <a:spLocks noChangeArrowheads="1"/>
            </p:cNvSpPr>
            <p:nvPr/>
          </p:nvSpPr>
          <p:spPr bwMode="auto">
            <a:xfrm>
              <a:off x="6336029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2010</a:t>
              </a:r>
              <a:endParaRPr lang="ko-KR" altLang="en-US" sz="1600">
                <a:solidFill>
                  <a:schemeClr val="bg1"/>
                </a:solidFill>
                <a:latin typeface="Arial" panose="020B0604020202020204" pitchFamily="34" charset="0"/>
              </a:endParaRPr>
            </a:p>
          </p:txBody>
        </p:sp>
        <p:sp>
          <p:nvSpPr>
            <p:cNvPr id="25" name="직사각형 16"/>
            <p:cNvSpPr/>
            <p:nvPr/>
          </p:nvSpPr>
          <p:spPr bwMode="auto">
            <a:xfrm>
              <a:off x="61322602"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6" name="TextBox 17"/>
            <p:cNvSpPr txBox="1">
              <a:spLocks noChangeArrowheads="1"/>
            </p:cNvSpPr>
            <p:nvPr/>
          </p:nvSpPr>
          <p:spPr bwMode="auto">
            <a:xfrm>
              <a:off x="6140319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2008</a:t>
              </a:r>
              <a:endParaRPr lang="ko-KR" altLang="en-US" sz="1600">
                <a:solidFill>
                  <a:schemeClr val="bg1"/>
                </a:solidFill>
                <a:latin typeface="Arial" panose="020B0604020202020204" pitchFamily="34" charset="0"/>
              </a:endParaRPr>
            </a:p>
          </p:txBody>
        </p:sp>
        <p:sp>
          <p:nvSpPr>
            <p:cNvPr id="27" name="직사각형 18"/>
            <p:cNvSpPr/>
            <p:nvPr/>
          </p:nvSpPr>
          <p:spPr bwMode="auto">
            <a:xfrm>
              <a:off x="623011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8" name="TextBox 19"/>
            <p:cNvSpPr txBox="1">
              <a:spLocks noChangeArrowheads="1"/>
            </p:cNvSpPr>
            <p:nvPr/>
          </p:nvSpPr>
          <p:spPr bwMode="auto">
            <a:xfrm>
              <a:off x="623817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2009</a:t>
              </a:r>
              <a:endParaRPr lang="ko-KR" altLang="en-US" sz="1600">
                <a:solidFill>
                  <a:schemeClr val="bg1"/>
                </a:solidFill>
                <a:latin typeface="Arial" panose="020B0604020202020204" pitchFamily="34" charset="0"/>
              </a:endParaRPr>
            </a:p>
          </p:txBody>
        </p:sp>
        <p:sp>
          <p:nvSpPr>
            <p:cNvPr id="186" name="TextBox 22"/>
            <p:cNvSpPr txBox="1"/>
            <p:nvPr/>
          </p:nvSpPr>
          <p:spPr bwMode="auto">
            <a:xfrm>
              <a:off x="65909577" y="2422070"/>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Vznik NPPC</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82" name="TextBox 42"/>
            <p:cNvSpPr txBox="1"/>
            <p:nvPr/>
          </p:nvSpPr>
          <p:spPr bwMode="auto">
            <a:xfrm>
              <a:off x="68470161" y="4851887"/>
              <a:ext cx="2309356" cy="400110"/>
            </a:xfrm>
            <a:prstGeom prst="rect">
              <a:avLst/>
            </a:prstGeom>
            <a:noFill/>
          </p:spPr>
          <p:txBody>
            <a:bodyPr wrap="square">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GSAA</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33" name="이등변 삼각형 47"/>
            <p:cNvSpPr/>
            <p:nvPr/>
          </p:nvSpPr>
          <p:spPr bwMode="auto">
            <a:xfrm rot="10800000">
              <a:off x="7417424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4" name="이등변 삼각형 50"/>
            <p:cNvSpPr/>
            <p:nvPr/>
          </p:nvSpPr>
          <p:spPr bwMode="auto">
            <a:xfrm rot="10800000">
              <a:off x="67412069"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5" name="이등변 삼각형 54"/>
            <p:cNvSpPr/>
            <p:nvPr/>
          </p:nvSpPr>
          <p:spPr bwMode="auto">
            <a:xfrm>
              <a:off x="69431704" y="4397736"/>
              <a:ext cx="38627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7" name="직사각형 6"/>
            <p:cNvSpPr/>
            <p:nvPr/>
          </p:nvSpPr>
          <p:spPr bwMode="auto">
            <a:xfrm>
              <a:off x="6033828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38" name="TextBox 7"/>
            <p:cNvSpPr txBox="1">
              <a:spLocks noChangeArrowheads="1"/>
            </p:cNvSpPr>
            <p:nvPr/>
          </p:nvSpPr>
          <p:spPr bwMode="auto">
            <a:xfrm>
              <a:off x="604188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2007</a:t>
              </a:r>
              <a:endParaRPr lang="ko-KR" altLang="en-US" sz="1600">
                <a:solidFill>
                  <a:schemeClr val="bg1"/>
                </a:solidFill>
                <a:latin typeface="Arial" panose="020B0604020202020204" pitchFamily="34" charset="0"/>
              </a:endParaRPr>
            </a:p>
          </p:txBody>
        </p:sp>
        <p:sp>
          <p:nvSpPr>
            <p:cNvPr id="39" name="직사각형 8"/>
            <p:cNvSpPr/>
            <p:nvPr/>
          </p:nvSpPr>
          <p:spPr bwMode="auto">
            <a:xfrm>
              <a:off x="5935973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0" name="TextBox 9"/>
            <p:cNvSpPr txBox="1">
              <a:spLocks noChangeArrowheads="1"/>
            </p:cNvSpPr>
            <p:nvPr/>
          </p:nvSpPr>
          <p:spPr bwMode="auto">
            <a:xfrm>
              <a:off x="59440330" y="3604206"/>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a:t>
              </a:r>
              <a:r>
                <a:rPr lang="en-US" altLang="ko-KR" sz="1600">
                  <a:solidFill>
                    <a:schemeClr val="bg1"/>
                  </a:solidFill>
                  <a:latin typeface="Arial" panose="020B0604020202020204" pitchFamily="34" charset="0"/>
                </a:rPr>
                <a:t>0</a:t>
              </a:r>
              <a:r>
                <a:rPr lang="sk-SK" altLang="ko-KR" sz="1600">
                  <a:solidFill>
                    <a:schemeClr val="bg1"/>
                  </a:solidFill>
                  <a:latin typeface="Arial" panose="020B0604020202020204" pitchFamily="34" charset="0"/>
                </a:rPr>
                <a:t>06</a:t>
              </a:r>
              <a:endParaRPr lang="ko-KR" altLang="en-US" sz="1600">
                <a:solidFill>
                  <a:schemeClr val="bg1"/>
                </a:solidFill>
                <a:latin typeface="Arial" panose="020B0604020202020204" pitchFamily="34" charset="0"/>
              </a:endParaRPr>
            </a:p>
          </p:txBody>
        </p:sp>
        <p:sp>
          <p:nvSpPr>
            <p:cNvPr id="41" name="직사각형 10"/>
            <p:cNvSpPr/>
            <p:nvPr/>
          </p:nvSpPr>
          <p:spPr bwMode="auto">
            <a:xfrm>
              <a:off x="5838118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2" name="TextBox 11"/>
            <p:cNvSpPr txBox="1">
              <a:spLocks noChangeArrowheads="1"/>
            </p:cNvSpPr>
            <p:nvPr/>
          </p:nvSpPr>
          <p:spPr bwMode="auto">
            <a:xfrm>
              <a:off x="584617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2005</a:t>
              </a:r>
              <a:endParaRPr lang="ko-KR" altLang="en-US" sz="1600">
                <a:solidFill>
                  <a:schemeClr val="bg1"/>
                </a:solidFill>
                <a:latin typeface="Arial" panose="020B0604020202020204" pitchFamily="34" charset="0"/>
              </a:endParaRPr>
            </a:p>
          </p:txBody>
        </p:sp>
        <p:sp>
          <p:nvSpPr>
            <p:cNvPr id="43" name="직사각형 12"/>
            <p:cNvSpPr/>
            <p:nvPr/>
          </p:nvSpPr>
          <p:spPr bwMode="auto">
            <a:xfrm>
              <a:off x="574026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4" name="TextBox 13"/>
            <p:cNvSpPr txBox="1">
              <a:spLocks noChangeArrowheads="1"/>
            </p:cNvSpPr>
            <p:nvPr/>
          </p:nvSpPr>
          <p:spPr bwMode="auto">
            <a:xfrm>
              <a:off x="5748322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2004</a:t>
              </a:r>
              <a:endParaRPr lang="ko-KR" altLang="en-US" sz="1600">
                <a:solidFill>
                  <a:schemeClr val="bg1"/>
                </a:solidFill>
                <a:latin typeface="Arial" panose="020B0604020202020204" pitchFamily="34" charset="0"/>
              </a:endParaRPr>
            </a:p>
          </p:txBody>
        </p:sp>
        <p:sp>
          <p:nvSpPr>
            <p:cNvPr id="45" name="직사각형 14"/>
            <p:cNvSpPr/>
            <p:nvPr/>
          </p:nvSpPr>
          <p:spPr bwMode="auto">
            <a:xfrm>
              <a:off x="564240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6" name="TextBox 15"/>
            <p:cNvSpPr txBox="1">
              <a:spLocks noChangeArrowheads="1"/>
            </p:cNvSpPr>
            <p:nvPr/>
          </p:nvSpPr>
          <p:spPr bwMode="auto">
            <a:xfrm>
              <a:off x="565046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2003</a:t>
              </a:r>
              <a:endParaRPr lang="ko-KR" altLang="en-US" sz="1600">
                <a:solidFill>
                  <a:schemeClr val="bg1"/>
                </a:solidFill>
                <a:latin typeface="Arial" panose="020B0604020202020204" pitchFamily="34" charset="0"/>
              </a:endParaRPr>
            </a:p>
          </p:txBody>
        </p:sp>
        <p:sp>
          <p:nvSpPr>
            <p:cNvPr id="47" name="직사각형 16"/>
            <p:cNvSpPr/>
            <p:nvPr/>
          </p:nvSpPr>
          <p:spPr bwMode="auto">
            <a:xfrm>
              <a:off x="544669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8" name="TextBox 17"/>
            <p:cNvSpPr txBox="1">
              <a:spLocks noChangeArrowheads="1"/>
            </p:cNvSpPr>
            <p:nvPr/>
          </p:nvSpPr>
          <p:spPr bwMode="auto">
            <a:xfrm>
              <a:off x="545475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1</a:t>
              </a:r>
              <a:endParaRPr lang="ko-KR" altLang="en-US" sz="1600">
                <a:solidFill>
                  <a:schemeClr val="bg1"/>
                </a:solidFill>
                <a:latin typeface="Arial" panose="020B0604020202020204" pitchFamily="34" charset="0"/>
              </a:endParaRPr>
            </a:p>
          </p:txBody>
        </p:sp>
        <p:sp>
          <p:nvSpPr>
            <p:cNvPr id="49" name="직사각형 18"/>
            <p:cNvSpPr/>
            <p:nvPr/>
          </p:nvSpPr>
          <p:spPr bwMode="auto">
            <a:xfrm>
              <a:off x="554455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0" name="TextBox 19"/>
            <p:cNvSpPr txBox="1">
              <a:spLocks noChangeArrowheads="1"/>
            </p:cNvSpPr>
            <p:nvPr/>
          </p:nvSpPr>
          <p:spPr bwMode="auto">
            <a:xfrm>
              <a:off x="5552612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2</a:t>
              </a:r>
              <a:endParaRPr lang="ko-KR" altLang="en-US" sz="1600">
                <a:solidFill>
                  <a:schemeClr val="bg1"/>
                </a:solidFill>
                <a:latin typeface="Arial" panose="020B0604020202020204" pitchFamily="34" charset="0"/>
              </a:endParaRPr>
            </a:p>
          </p:txBody>
        </p:sp>
        <p:sp>
          <p:nvSpPr>
            <p:cNvPr id="180" name="TextBox 28"/>
            <p:cNvSpPr txBox="1"/>
            <p:nvPr/>
          </p:nvSpPr>
          <p:spPr bwMode="auto">
            <a:xfrm>
              <a:off x="54733139" y="2216387"/>
              <a:ext cx="4126596" cy="400110"/>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LPIS</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78" name="TextBox 37"/>
            <p:cNvSpPr txBox="1"/>
            <p:nvPr/>
          </p:nvSpPr>
          <p:spPr bwMode="auto">
            <a:xfrm>
              <a:off x="56380725" y="4973999"/>
              <a:ext cx="288412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Pôdna služba</a:t>
              </a: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53" name="이등변 삼각형 49"/>
            <p:cNvSpPr/>
            <p:nvPr/>
          </p:nvSpPr>
          <p:spPr bwMode="auto">
            <a:xfrm rot="10800000">
              <a:off x="56657647"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55" name="직사각형 6"/>
            <p:cNvSpPr/>
            <p:nvPr/>
          </p:nvSpPr>
          <p:spPr bwMode="auto">
            <a:xfrm>
              <a:off x="534752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6" name="TextBox 7"/>
            <p:cNvSpPr txBox="1">
              <a:spLocks noChangeArrowheads="1"/>
            </p:cNvSpPr>
            <p:nvPr/>
          </p:nvSpPr>
          <p:spPr bwMode="auto">
            <a:xfrm>
              <a:off x="535558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2000</a:t>
              </a:r>
              <a:endParaRPr lang="ko-KR" altLang="en-US" sz="1600">
                <a:solidFill>
                  <a:schemeClr val="bg1"/>
                </a:solidFill>
                <a:latin typeface="Arial" panose="020B0604020202020204" pitchFamily="34" charset="0"/>
              </a:endParaRPr>
            </a:p>
          </p:txBody>
        </p:sp>
        <p:sp>
          <p:nvSpPr>
            <p:cNvPr id="57" name="직사각형 8"/>
            <p:cNvSpPr/>
            <p:nvPr/>
          </p:nvSpPr>
          <p:spPr bwMode="auto">
            <a:xfrm>
              <a:off x="524967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8" name="TextBox 9"/>
            <p:cNvSpPr txBox="1">
              <a:spLocks noChangeArrowheads="1"/>
            </p:cNvSpPr>
            <p:nvPr/>
          </p:nvSpPr>
          <p:spPr bwMode="auto">
            <a:xfrm>
              <a:off x="525773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1999</a:t>
              </a:r>
              <a:endParaRPr lang="ko-KR" altLang="en-US" sz="1600">
                <a:solidFill>
                  <a:schemeClr val="bg1"/>
                </a:solidFill>
                <a:latin typeface="Arial" panose="020B0604020202020204" pitchFamily="34" charset="0"/>
              </a:endParaRPr>
            </a:p>
          </p:txBody>
        </p:sp>
        <p:sp>
          <p:nvSpPr>
            <p:cNvPr id="59" name="직사각형 10"/>
            <p:cNvSpPr/>
            <p:nvPr/>
          </p:nvSpPr>
          <p:spPr bwMode="auto">
            <a:xfrm>
              <a:off x="515181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0" name="TextBox 11"/>
            <p:cNvSpPr txBox="1">
              <a:spLocks noChangeArrowheads="1"/>
            </p:cNvSpPr>
            <p:nvPr/>
          </p:nvSpPr>
          <p:spPr bwMode="auto">
            <a:xfrm>
              <a:off x="515987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1998</a:t>
              </a:r>
              <a:endParaRPr lang="ko-KR" altLang="en-US" sz="1600">
                <a:solidFill>
                  <a:schemeClr val="bg1"/>
                </a:solidFill>
                <a:latin typeface="Arial" panose="020B0604020202020204" pitchFamily="34" charset="0"/>
              </a:endParaRPr>
            </a:p>
          </p:txBody>
        </p:sp>
        <p:sp>
          <p:nvSpPr>
            <p:cNvPr id="61" name="직사각형 12"/>
            <p:cNvSpPr/>
            <p:nvPr/>
          </p:nvSpPr>
          <p:spPr bwMode="auto">
            <a:xfrm>
              <a:off x="505396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2" name="TextBox 13"/>
            <p:cNvSpPr txBox="1">
              <a:spLocks noChangeArrowheads="1"/>
            </p:cNvSpPr>
            <p:nvPr/>
          </p:nvSpPr>
          <p:spPr bwMode="auto">
            <a:xfrm>
              <a:off x="506202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1997</a:t>
              </a:r>
              <a:endParaRPr lang="ko-KR" altLang="en-US" sz="1600">
                <a:solidFill>
                  <a:schemeClr val="bg1"/>
                </a:solidFill>
                <a:latin typeface="Arial" panose="020B0604020202020204" pitchFamily="34" charset="0"/>
              </a:endParaRPr>
            </a:p>
          </p:txBody>
        </p:sp>
        <p:sp>
          <p:nvSpPr>
            <p:cNvPr id="63" name="직사각형 14"/>
            <p:cNvSpPr/>
            <p:nvPr/>
          </p:nvSpPr>
          <p:spPr bwMode="auto">
            <a:xfrm>
              <a:off x="495610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4" name="TextBox 15"/>
            <p:cNvSpPr txBox="1">
              <a:spLocks noChangeArrowheads="1"/>
            </p:cNvSpPr>
            <p:nvPr/>
          </p:nvSpPr>
          <p:spPr bwMode="auto">
            <a:xfrm>
              <a:off x="496416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1996</a:t>
              </a:r>
              <a:endParaRPr lang="ko-KR" altLang="en-US" sz="1600">
                <a:solidFill>
                  <a:schemeClr val="bg1"/>
                </a:solidFill>
                <a:latin typeface="Arial" panose="020B0604020202020204" pitchFamily="34" charset="0"/>
              </a:endParaRPr>
            </a:p>
          </p:txBody>
        </p:sp>
        <p:sp>
          <p:nvSpPr>
            <p:cNvPr id="65" name="직사각형 16"/>
            <p:cNvSpPr/>
            <p:nvPr/>
          </p:nvSpPr>
          <p:spPr bwMode="auto">
            <a:xfrm>
              <a:off x="4760396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6" name="TextBox 17"/>
            <p:cNvSpPr txBox="1">
              <a:spLocks noChangeArrowheads="1"/>
            </p:cNvSpPr>
            <p:nvPr/>
          </p:nvSpPr>
          <p:spPr bwMode="auto">
            <a:xfrm>
              <a:off x="476845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1994</a:t>
              </a:r>
              <a:endParaRPr lang="ko-KR" altLang="en-US" sz="1600">
                <a:solidFill>
                  <a:schemeClr val="bg1"/>
                </a:solidFill>
                <a:latin typeface="Arial" panose="020B0604020202020204" pitchFamily="34" charset="0"/>
              </a:endParaRPr>
            </a:p>
          </p:txBody>
        </p:sp>
        <p:sp>
          <p:nvSpPr>
            <p:cNvPr id="67" name="직사각형 18"/>
            <p:cNvSpPr/>
            <p:nvPr/>
          </p:nvSpPr>
          <p:spPr bwMode="auto">
            <a:xfrm>
              <a:off x="4858251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8" name="TextBox 19"/>
            <p:cNvSpPr txBox="1">
              <a:spLocks noChangeArrowheads="1"/>
            </p:cNvSpPr>
            <p:nvPr/>
          </p:nvSpPr>
          <p:spPr bwMode="auto">
            <a:xfrm>
              <a:off x="486631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1995</a:t>
              </a:r>
              <a:endParaRPr lang="ko-KR" altLang="en-US" sz="1600">
                <a:solidFill>
                  <a:schemeClr val="bg1"/>
                </a:solidFill>
                <a:latin typeface="Arial" panose="020B0604020202020204" pitchFamily="34" charset="0"/>
              </a:endParaRPr>
            </a:p>
          </p:txBody>
        </p:sp>
        <p:sp>
          <p:nvSpPr>
            <p:cNvPr id="69" name="직사각형 6"/>
            <p:cNvSpPr/>
            <p:nvPr/>
          </p:nvSpPr>
          <p:spPr bwMode="auto">
            <a:xfrm>
              <a:off x="466196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0" name="TextBox 7"/>
            <p:cNvSpPr txBox="1">
              <a:spLocks noChangeArrowheads="1"/>
            </p:cNvSpPr>
            <p:nvPr/>
          </p:nvSpPr>
          <p:spPr bwMode="auto">
            <a:xfrm>
              <a:off x="4670023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1993</a:t>
              </a:r>
              <a:endParaRPr lang="ko-KR" altLang="en-US" sz="1600">
                <a:solidFill>
                  <a:schemeClr val="bg1"/>
                </a:solidFill>
                <a:latin typeface="Arial" panose="020B0604020202020204" pitchFamily="34" charset="0"/>
              </a:endParaRPr>
            </a:p>
          </p:txBody>
        </p:sp>
        <p:sp>
          <p:nvSpPr>
            <p:cNvPr id="71" name="직사각형 8"/>
            <p:cNvSpPr/>
            <p:nvPr/>
          </p:nvSpPr>
          <p:spPr bwMode="auto">
            <a:xfrm>
              <a:off x="4564109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2" name="TextBox 9"/>
            <p:cNvSpPr txBox="1">
              <a:spLocks noChangeArrowheads="1"/>
            </p:cNvSpPr>
            <p:nvPr/>
          </p:nvSpPr>
          <p:spPr bwMode="auto">
            <a:xfrm>
              <a:off x="4572168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1992</a:t>
              </a:r>
              <a:endParaRPr lang="ko-KR" altLang="en-US" sz="1600">
                <a:solidFill>
                  <a:schemeClr val="bg1"/>
                </a:solidFill>
                <a:latin typeface="Arial" panose="020B0604020202020204" pitchFamily="34" charset="0"/>
              </a:endParaRPr>
            </a:p>
          </p:txBody>
        </p:sp>
        <p:sp>
          <p:nvSpPr>
            <p:cNvPr id="73" name="직사각형 10"/>
            <p:cNvSpPr/>
            <p:nvPr/>
          </p:nvSpPr>
          <p:spPr bwMode="auto">
            <a:xfrm>
              <a:off x="446625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4" name="TextBox 11"/>
            <p:cNvSpPr txBox="1">
              <a:spLocks noChangeArrowheads="1"/>
            </p:cNvSpPr>
            <p:nvPr/>
          </p:nvSpPr>
          <p:spPr bwMode="auto">
            <a:xfrm>
              <a:off x="4474314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1991</a:t>
              </a:r>
              <a:endParaRPr lang="ko-KR" altLang="en-US" sz="1600">
                <a:solidFill>
                  <a:schemeClr val="bg1"/>
                </a:solidFill>
                <a:latin typeface="Arial" panose="020B0604020202020204" pitchFamily="34" charset="0"/>
              </a:endParaRPr>
            </a:p>
          </p:txBody>
        </p:sp>
        <p:sp>
          <p:nvSpPr>
            <p:cNvPr id="75" name="직사각형 12"/>
            <p:cNvSpPr/>
            <p:nvPr/>
          </p:nvSpPr>
          <p:spPr bwMode="auto">
            <a:xfrm>
              <a:off x="4368399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6" name="TextBox 13"/>
            <p:cNvSpPr txBox="1">
              <a:spLocks noChangeArrowheads="1"/>
            </p:cNvSpPr>
            <p:nvPr/>
          </p:nvSpPr>
          <p:spPr bwMode="auto">
            <a:xfrm>
              <a:off x="4376459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1990</a:t>
              </a:r>
              <a:endParaRPr lang="ko-KR" altLang="en-US" sz="1600">
                <a:solidFill>
                  <a:schemeClr val="bg1"/>
                </a:solidFill>
                <a:latin typeface="Arial" panose="020B0604020202020204" pitchFamily="34" charset="0"/>
              </a:endParaRPr>
            </a:p>
          </p:txBody>
        </p:sp>
        <p:sp>
          <p:nvSpPr>
            <p:cNvPr id="78" name="이등변 삼각형 50"/>
            <p:cNvSpPr/>
            <p:nvPr/>
          </p:nvSpPr>
          <p:spPr bwMode="auto">
            <a:xfrm rot="10800000">
              <a:off x="4001911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79" name="직사각형 16"/>
            <p:cNvSpPr/>
            <p:nvPr/>
          </p:nvSpPr>
          <p:spPr bwMode="auto">
            <a:xfrm>
              <a:off x="4173832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0" name="TextBox 17"/>
            <p:cNvSpPr txBox="1">
              <a:spLocks noChangeArrowheads="1"/>
            </p:cNvSpPr>
            <p:nvPr/>
          </p:nvSpPr>
          <p:spPr bwMode="auto">
            <a:xfrm>
              <a:off x="41818915"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1988</a:t>
              </a:r>
              <a:endParaRPr lang="ko-KR" altLang="en-US" sz="1600" dirty="0">
                <a:solidFill>
                  <a:schemeClr val="bg1"/>
                </a:solidFill>
                <a:latin typeface="Arial" panose="020B0604020202020204" pitchFamily="34" charset="0"/>
              </a:endParaRPr>
            </a:p>
          </p:txBody>
        </p:sp>
        <p:sp>
          <p:nvSpPr>
            <p:cNvPr id="81" name="직사각형 18"/>
            <p:cNvSpPr/>
            <p:nvPr/>
          </p:nvSpPr>
          <p:spPr bwMode="auto">
            <a:xfrm>
              <a:off x="4271687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2" name="TextBox 19"/>
            <p:cNvSpPr txBox="1">
              <a:spLocks noChangeArrowheads="1"/>
            </p:cNvSpPr>
            <p:nvPr/>
          </p:nvSpPr>
          <p:spPr bwMode="auto">
            <a:xfrm>
              <a:off x="42797466"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1989</a:t>
              </a:r>
              <a:endParaRPr lang="ko-KR" altLang="en-US" sz="1600">
                <a:solidFill>
                  <a:schemeClr val="bg1"/>
                </a:solidFill>
                <a:latin typeface="Arial" panose="020B0604020202020204" pitchFamily="34" charset="0"/>
              </a:endParaRPr>
            </a:p>
          </p:txBody>
        </p:sp>
        <p:sp>
          <p:nvSpPr>
            <p:cNvPr id="83" name="직사각형 6"/>
            <p:cNvSpPr/>
            <p:nvPr/>
          </p:nvSpPr>
          <p:spPr bwMode="auto">
            <a:xfrm>
              <a:off x="407540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4" name="TextBox 7"/>
            <p:cNvSpPr txBox="1">
              <a:spLocks noChangeArrowheads="1"/>
            </p:cNvSpPr>
            <p:nvPr/>
          </p:nvSpPr>
          <p:spPr bwMode="auto">
            <a:xfrm>
              <a:off x="408346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1987</a:t>
              </a:r>
              <a:endParaRPr lang="ko-KR" altLang="en-US" sz="1600">
                <a:solidFill>
                  <a:schemeClr val="bg1"/>
                </a:solidFill>
                <a:latin typeface="Arial" panose="020B0604020202020204" pitchFamily="34" charset="0"/>
              </a:endParaRPr>
            </a:p>
          </p:txBody>
        </p:sp>
        <p:sp>
          <p:nvSpPr>
            <p:cNvPr id="85" name="직사각형 8"/>
            <p:cNvSpPr/>
            <p:nvPr/>
          </p:nvSpPr>
          <p:spPr bwMode="auto">
            <a:xfrm>
              <a:off x="3977545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6" name="TextBox 9"/>
            <p:cNvSpPr txBox="1">
              <a:spLocks noChangeArrowheads="1"/>
            </p:cNvSpPr>
            <p:nvPr/>
          </p:nvSpPr>
          <p:spPr bwMode="auto">
            <a:xfrm>
              <a:off x="39856050" y="3604578"/>
              <a:ext cx="754140" cy="33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1986</a:t>
              </a:r>
              <a:endParaRPr lang="ko-KR" altLang="en-US" sz="1600">
                <a:solidFill>
                  <a:schemeClr val="bg1"/>
                </a:solidFill>
                <a:latin typeface="Arial" panose="020B0604020202020204" pitchFamily="34" charset="0"/>
              </a:endParaRPr>
            </a:p>
          </p:txBody>
        </p:sp>
        <p:sp>
          <p:nvSpPr>
            <p:cNvPr id="87" name="직사각형 10"/>
            <p:cNvSpPr/>
            <p:nvPr/>
          </p:nvSpPr>
          <p:spPr bwMode="auto">
            <a:xfrm>
              <a:off x="387969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8" name="TextBox 11"/>
            <p:cNvSpPr txBox="1">
              <a:spLocks noChangeArrowheads="1"/>
            </p:cNvSpPr>
            <p:nvPr/>
          </p:nvSpPr>
          <p:spPr bwMode="auto">
            <a:xfrm>
              <a:off x="388774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1985</a:t>
              </a:r>
              <a:endParaRPr lang="ko-KR" altLang="en-US" sz="1600">
                <a:solidFill>
                  <a:schemeClr val="bg1"/>
                </a:solidFill>
                <a:latin typeface="Arial" panose="020B0604020202020204" pitchFamily="34" charset="0"/>
              </a:endParaRPr>
            </a:p>
          </p:txBody>
        </p:sp>
        <p:sp>
          <p:nvSpPr>
            <p:cNvPr id="89" name="직사각형 12"/>
            <p:cNvSpPr/>
            <p:nvPr/>
          </p:nvSpPr>
          <p:spPr bwMode="auto">
            <a:xfrm>
              <a:off x="378183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0" name="TextBox 13"/>
            <p:cNvSpPr txBox="1">
              <a:spLocks noChangeArrowheads="1"/>
            </p:cNvSpPr>
            <p:nvPr/>
          </p:nvSpPr>
          <p:spPr bwMode="auto">
            <a:xfrm>
              <a:off x="3789894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1984</a:t>
              </a:r>
              <a:endParaRPr lang="ko-KR" altLang="en-US" sz="1600">
                <a:solidFill>
                  <a:schemeClr val="bg1"/>
                </a:solidFill>
                <a:latin typeface="Arial" panose="020B0604020202020204" pitchFamily="34" charset="0"/>
              </a:endParaRPr>
            </a:p>
          </p:txBody>
        </p:sp>
        <p:sp>
          <p:nvSpPr>
            <p:cNvPr id="91" name="직사각형 14"/>
            <p:cNvSpPr/>
            <p:nvPr/>
          </p:nvSpPr>
          <p:spPr bwMode="auto">
            <a:xfrm>
              <a:off x="3683980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2" name="TextBox 15"/>
            <p:cNvSpPr txBox="1">
              <a:spLocks noChangeArrowheads="1"/>
            </p:cNvSpPr>
            <p:nvPr/>
          </p:nvSpPr>
          <p:spPr bwMode="auto">
            <a:xfrm>
              <a:off x="369204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1983</a:t>
              </a:r>
              <a:endParaRPr lang="ko-KR" altLang="en-US" sz="1600">
                <a:solidFill>
                  <a:schemeClr val="bg1"/>
                </a:solidFill>
                <a:latin typeface="Arial" panose="020B0604020202020204" pitchFamily="34" charset="0"/>
              </a:endParaRPr>
            </a:p>
          </p:txBody>
        </p:sp>
        <p:sp>
          <p:nvSpPr>
            <p:cNvPr id="93" name="직사각형 16"/>
            <p:cNvSpPr/>
            <p:nvPr/>
          </p:nvSpPr>
          <p:spPr bwMode="auto">
            <a:xfrm>
              <a:off x="348827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4" name="TextBox 17"/>
            <p:cNvSpPr txBox="1">
              <a:spLocks noChangeArrowheads="1"/>
            </p:cNvSpPr>
            <p:nvPr/>
          </p:nvSpPr>
          <p:spPr bwMode="auto">
            <a:xfrm>
              <a:off x="349632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1981</a:t>
              </a:r>
              <a:endParaRPr lang="ko-KR" altLang="en-US" sz="1600">
                <a:solidFill>
                  <a:schemeClr val="bg1"/>
                </a:solidFill>
                <a:latin typeface="Arial" panose="020B0604020202020204" pitchFamily="34" charset="0"/>
              </a:endParaRPr>
            </a:p>
          </p:txBody>
        </p:sp>
        <p:sp>
          <p:nvSpPr>
            <p:cNvPr id="95" name="직사각형 18"/>
            <p:cNvSpPr/>
            <p:nvPr/>
          </p:nvSpPr>
          <p:spPr bwMode="auto">
            <a:xfrm>
              <a:off x="358612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6" name="TextBox 19"/>
            <p:cNvSpPr txBox="1">
              <a:spLocks noChangeArrowheads="1"/>
            </p:cNvSpPr>
            <p:nvPr/>
          </p:nvSpPr>
          <p:spPr bwMode="auto">
            <a:xfrm>
              <a:off x="3594185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1982</a:t>
              </a:r>
              <a:endParaRPr lang="ko-KR" altLang="en-US" sz="1600">
                <a:solidFill>
                  <a:schemeClr val="bg1"/>
                </a:solidFill>
                <a:latin typeface="Arial" panose="020B0604020202020204" pitchFamily="34" charset="0"/>
              </a:endParaRPr>
            </a:p>
          </p:txBody>
        </p:sp>
        <p:sp>
          <p:nvSpPr>
            <p:cNvPr id="97" name="직사각형 6"/>
            <p:cNvSpPr/>
            <p:nvPr/>
          </p:nvSpPr>
          <p:spPr bwMode="auto">
            <a:xfrm>
              <a:off x="338909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8" name="TextBox 7"/>
            <p:cNvSpPr txBox="1">
              <a:spLocks noChangeArrowheads="1"/>
            </p:cNvSpPr>
            <p:nvPr/>
          </p:nvSpPr>
          <p:spPr bwMode="auto">
            <a:xfrm>
              <a:off x="339715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1980</a:t>
              </a:r>
              <a:endParaRPr lang="ko-KR" altLang="en-US" sz="1600">
                <a:solidFill>
                  <a:schemeClr val="bg1"/>
                </a:solidFill>
                <a:latin typeface="Arial" panose="020B0604020202020204" pitchFamily="34" charset="0"/>
              </a:endParaRPr>
            </a:p>
          </p:txBody>
        </p:sp>
        <p:sp>
          <p:nvSpPr>
            <p:cNvPr id="99" name="직사각형 8"/>
            <p:cNvSpPr/>
            <p:nvPr/>
          </p:nvSpPr>
          <p:spPr bwMode="auto">
            <a:xfrm>
              <a:off x="3291243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0" name="TextBox 9"/>
            <p:cNvSpPr txBox="1">
              <a:spLocks noChangeArrowheads="1"/>
            </p:cNvSpPr>
            <p:nvPr/>
          </p:nvSpPr>
          <p:spPr bwMode="auto">
            <a:xfrm>
              <a:off x="329930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1979</a:t>
              </a:r>
              <a:endParaRPr lang="ko-KR" altLang="en-US" sz="1600">
                <a:solidFill>
                  <a:schemeClr val="bg1"/>
                </a:solidFill>
                <a:latin typeface="Arial" panose="020B0604020202020204" pitchFamily="34" charset="0"/>
              </a:endParaRPr>
            </a:p>
          </p:txBody>
        </p:sp>
        <p:sp>
          <p:nvSpPr>
            <p:cNvPr id="101" name="직사각형 10"/>
            <p:cNvSpPr/>
            <p:nvPr/>
          </p:nvSpPr>
          <p:spPr bwMode="auto">
            <a:xfrm>
              <a:off x="319338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2" name="TextBox 11"/>
            <p:cNvSpPr txBox="1">
              <a:spLocks noChangeArrowheads="1"/>
            </p:cNvSpPr>
            <p:nvPr/>
          </p:nvSpPr>
          <p:spPr bwMode="auto">
            <a:xfrm>
              <a:off x="320144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1978</a:t>
              </a:r>
              <a:endParaRPr lang="ko-KR" altLang="en-US" sz="1600">
                <a:solidFill>
                  <a:schemeClr val="bg1"/>
                </a:solidFill>
                <a:latin typeface="Arial" panose="020B0604020202020204" pitchFamily="34" charset="0"/>
              </a:endParaRPr>
            </a:p>
          </p:txBody>
        </p:sp>
        <p:sp>
          <p:nvSpPr>
            <p:cNvPr id="103" name="직사각형 12"/>
            <p:cNvSpPr/>
            <p:nvPr/>
          </p:nvSpPr>
          <p:spPr bwMode="auto">
            <a:xfrm>
              <a:off x="309553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4" name="TextBox 13"/>
            <p:cNvSpPr txBox="1">
              <a:spLocks noChangeArrowheads="1"/>
            </p:cNvSpPr>
            <p:nvPr/>
          </p:nvSpPr>
          <p:spPr bwMode="auto">
            <a:xfrm>
              <a:off x="310359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1977</a:t>
              </a:r>
              <a:endParaRPr lang="ko-KR" altLang="en-US" sz="1600">
                <a:solidFill>
                  <a:schemeClr val="bg1"/>
                </a:solidFill>
                <a:latin typeface="Arial" panose="020B0604020202020204" pitchFamily="34" charset="0"/>
              </a:endParaRPr>
            </a:p>
          </p:txBody>
        </p:sp>
        <p:sp>
          <p:nvSpPr>
            <p:cNvPr id="105" name="직사각형 14"/>
            <p:cNvSpPr/>
            <p:nvPr/>
          </p:nvSpPr>
          <p:spPr bwMode="auto">
            <a:xfrm>
              <a:off x="299767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6" name="TextBox 15"/>
            <p:cNvSpPr txBox="1">
              <a:spLocks noChangeArrowheads="1"/>
            </p:cNvSpPr>
            <p:nvPr/>
          </p:nvSpPr>
          <p:spPr bwMode="auto">
            <a:xfrm>
              <a:off x="3005737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1976</a:t>
              </a:r>
              <a:endParaRPr lang="ko-KR" altLang="en-US" sz="1600">
                <a:solidFill>
                  <a:schemeClr val="bg1"/>
                </a:solidFill>
                <a:latin typeface="Arial" panose="020B0604020202020204" pitchFamily="34" charset="0"/>
              </a:endParaRPr>
            </a:p>
          </p:txBody>
        </p:sp>
        <p:sp>
          <p:nvSpPr>
            <p:cNvPr id="107" name="직사각형 16"/>
            <p:cNvSpPr/>
            <p:nvPr/>
          </p:nvSpPr>
          <p:spPr bwMode="auto">
            <a:xfrm>
              <a:off x="280196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8" name="TextBox 17"/>
            <p:cNvSpPr txBox="1">
              <a:spLocks noChangeArrowheads="1"/>
            </p:cNvSpPr>
            <p:nvPr/>
          </p:nvSpPr>
          <p:spPr bwMode="auto">
            <a:xfrm>
              <a:off x="28100277"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1974</a:t>
              </a:r>
              <a:endParaRPr lang="ko-KR" altLang="en-US" sz="1600">
                <a:solidFill>
                  <a:schemeClr val="bg1"/>
                </a:solidFill>
                <a:latin typeface="Arial" panose="020B0604020202020204" pitchFamily="34" charset="0"/>
              </a:endParaRPr>
            </a:p>
          </p:txBody>
        </p:sp>
        <p:sp>
          <p:nvSpPr>
            <p:cNvPr id="109" name="직사각형 18"/>
            <p:cNvSpPr/>
            <p:nvPr/>
          </p:nvSpPr>
          <p:spPr bwMode="auto">
            <a:xfrm>
              <a:off x="289982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0" name="TextBox 19"/>
            <p:cNvSpPr txBox="1">
              <a:spLocks noChangeArrowheads="1"/>
            </p:cNvSpPr>
            <p:nvPr/>
          </p:nvSpPr>
          <p:spPr bwMode="auto">
            <a:xfrm>
              <a:off x="2907882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1975</a:t>
              </a:r>
              <a:endParaRPr lang="ko-KR" altLang="en-US" sz="1600">
                <a:solidFill>
                  <a:schemeClr val="bg1"/>
                </a:solidFill>
                <a:latin typeface="Arial" panose="020B0604020202020204" pitchFamily="34" charset="0"/>
              </a:endParaRPr>
            </a:p>
          </p:txBody>
        </p:sp>
        <p:sp>
          <p:nvSpPr>
            <p:cNvPr id="111" name="직사각형 6"/>
            <p:cNvSpPr/>
            <p:nvPr/>
          </p:nvSpPr>
          <p:spPr bwMode="auto">
            <a:xfrm>
              <a:off x="27035370"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2" name="TextBox 7"/>
            <p:cNvSpPr txBox="1">
              <a:spLocks noChangeArrowheads="1"/>
            </p:cNvSpPr>
            <p:nvPr/>
          </p:nvSpPr>
          <p:spPr bwMode="auto">
            <a:xfrm>
              <a:off x="27115962"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1973</a:t>
              </a:r>
              <a:endParaRPr lang="ko-KR" altLang="en-US" sz="1600">
                <a:solidFill>
                  <a:schemeClr val="bg1"/>
                </a:solidFill>
                <a:latin typeface="Arial" panose="020B0604020202020204" pitchFamily="34" charset="0"/>
              </a:endParaRPr>
            </a:p>
          </p:txBody>
        </p:sp>
        <p:sp>
          <p:nvSpPr>
            <p:cNvPr id="113" name="직사각형 8"/>
            <p:cNvSpPr/>
            <p:nvPr/>
          </p:nvSpPr>
          <p:spPr bwMode="auto">
            <a:xfrm>
              <a:off x="26056819"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4" name="TextBox 9"/>
            <p:cNvSpPr txBox="1">
              <a:spLocks noChangeArrowheads="1"/>
            </p:cNvSpPr>
            <p:nvPr/>
          </p:nvSpPr>
          <p:spPr bwMode="auto">
            <a:xfrm>
              <a:off x="26137411"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1972</a:t>
              </a:r>
              <a:endParaRPr lang="ko-KR" altLang="en-US" sz="1600" dirty="0">
                <a:solidFill>
                  <a:schemeClr val="bg1"/>
                </a:solidFill>
                <a:latin typeface="Arial" panose="020B0604020202020204" pitchFamily="34" charset="0"/>
              </a:endParaRPr>
            </a:p>
          </p:txBody>
        </p:sp>
        <p:sp>
          <p:nvSpPr>
            <p:cNvPr id="115" name="직사각형 10"/>
            <p:cNvSpPr/>
            <p:nvPr/>
          </p:nvSpPr>
          <p:spPr bwMode="auto">
            <a:xfrm>
              <a:off x="2507826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6" name="TextBox 11"/>
            <p:cNvSpPr txBox="1">
              <a:spLocks noChangeArrowheads="1"/>
            </p:cNvSpPr>
            <p:nvPr/>
          </p:nvSpPr>
          <p:spPr bwMode="auto">
            <a:xfrm>
              <a:off x="2515886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1971</a:t>
              </a:r>
              <a:endParaRPr lang="ko-KR" altLang="en-US" sz="1600">
                <a:solidFill>
                  <a:schemeClr val="bg1"/>
                </a:solidFill>
                <a:latin typeface="Arial" panose="020B0604020202020204" pitchFamily="34" charset="0"/>
              </a:endParaRPr>
            </a:p>
          </p:txBody>
        </p:sp>
        <p:sp>
          <p:nvSpPr>
            <p:cNvPr id="117" name="직사각형 12"/>
            <p:cNvSpPr/>
            <p:nvPr/>
          </p:nvSpPr>
          <p:spPr bwMode="auto">
            <a:xfrm>
              <a:off x="2409971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8" name="TextBox 13"/>
            <p:cNvSpPr txBox="1">
              <a:spLocks noChangeArrowheads="1"/>
            </p:cNvSpPr>
            <p:nvPr/>
          </p:nvSpPr>
          <p:spPr bwMode="auto">
            <a:xfrm>
              <a:off x="2418030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1970</a:t>
              </a:r>
              <a:endParaRPr lang="ko-KR" altLang="en-US" sz="1600">
                <a:solidFill>
                  <a:schemeClr val="bg1"/>
                </a:solidFill>
                <a:latin typeface="Arial" panose="020B0604020202020204" pitchFamily="34" charset="0"/>
              </a:endParaRPr>
            </a:p>
          </p:txBody>
        </p:sp>
        <p:sp>
          <p:nvSpPr>
            <p:cNvPr id="120" name="이등변 삼각형 50"/>
            <p:cNvSpPr/>
            <p:nvPr/>
          </p:nvSpPr>
          <p:spPr bwMode="auto">
            <a:xfrm rot="10800000">
              <a:off x="24302190"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21" name="직사각형 16"/>
            <p:cNvSpPr/>
            <p:nvPr/>
          </p:nvSpPr>
          <p:spPr bwMode="auto">
            <a:xfrm>
              <a:off x="2213687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2" name="TextBox 17"/>
            <p:cNvSpPr txBox="1">
              <a:spLocks noChangeArrowheads="1"/>
            </p:cNvSpPr>
            <p:nvPr/>
          </p:nvSpPr>
          <p:spPr bwMode="auto">
            <a:xfrm>
              <a:off x="2221746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1968</a:t>
              </a:r>
              <a:endParaRPr lang="ko-KR" altLang="en-US" sz="1600">
                <a:solidFill>
                  <a:schemeClr val="bg1"/>
                </a:solidFill>
                <a:latin typeface="Arial" panose="020B0604020202020204" pitchFamily="34" charset="0"/>
              </a:endParaRPr>
            </a:p>
          </p:txBody>
        </p:sp>
        <p:sp>
          <p:nvSpPr>
            <p:cNvPr id="123" name="직사각형 18"/>
            <p:cNvSpPr/>
            <p:nvPr/>
          </p:nvSpPr>
          <p:spPr bwMode="auto">
            <a:xfrm>
              <a:off x="2311542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4" name="TextBox 19"/>
            <p:cNvSpPr txBox="1">
              <a:spLocks noChangeArrowheads="1"/>
            </p:cNvSpPr>
            <p:nvPr/>
          </p:nvSpPr>
          <p:spPr bwMode="auto">
            <a:xfrm>
              <a:off x="2319601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1969</a:t>
              </a:r>
              <a:endParaRPr lang="ko-KR" altLang="en-US" sz="1600">
                <a:solidFill>
                  <a:schemeClr val="bg1"/>
                </a:solidFill>
                <a:latin typeface="Arial" panose="020B0604020202020204" pitchFamily="34" charset="0"/>
              </a:endParaRPr>
            </a:p>
          </p:txBody>
        </p:sp>
        <p:sp>
          <p:nvSpPr>
            <p:cNvPr id="125" name="직사각형 6"/>
            <p:cNvSpPr/>
            <p:nvPr/>
          </p:nvSpPr>
          <p:spPr bwMode="auto">
            <a:xfrm>
              <a:off x="21152557"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6" name="TextBox 7"/>
            <p:cNvSpPr txBox="1">
              <a:spLocks noChangeArrowheads="1"/>
            </p:cNvSpPr>
            <p:nvPr/>
          </p:nvSpPr>
          <p:spPr bwMode="auto">
            <a:xfrm>
              <a:off x="21233148"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1967</a:t>
              </a:r>
              <a:endParaRPr lang="ko-KR" altLang="en-US" sz="1600">
                <a:solidFill>
                  <a:schemeClr val="bg1"/>
                </a:solidFill>
                <a:latin typeface="Arial" panose="020B0604020202020204" pitchFamily="34" charset="0"/>
              </a:endParaRPr>
            </a:p>
          </p:txBody>
        </p:sp>
        <p:sp>
          <p:nvSpPr>
            <p:cNvPr id="127" name="직사각형 8"/>
            <p:cNvSpPr/>
            <p:nvPr/>
          </p:nvSpPr>
          <p:spPr bwMode="auto">
            <a:xfrm>
              <a:off x="2017400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8" name="TextBox 9"/>
            <p:cNvSpPr txBox="1">
              <a:spLocks noChangeArrowheads="1"/>
            </p:cNvSpPr>
            <p:nvPr/>
          </p:nvSpPr>
          <p:spPr bwMode="auto">
            <a:xfrm>
              <a:off x="20254598" y="3604205"/>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1966</a:t>
              </a:r>
              <a:endParaRPr lang="ko-KR" altLang="en-US" sz="1600" dirty="0">
                <a:solidFill>
                  <a:schemeClr val="bg1"/>
                </a:solidFill>
                <a:latin typeface="Arial" panose="020B0604020202020204" pitchFamily="34" charset="0"/>
              </a:endParaRPr>
            </a:p>
          </p:txBody>
        </p:sp>
        <p:sp>
          <p:nvSpPr>
            <p:cNvPr id="129" name="직사각형 10"/>
            <p:cNvSpPr/>
            <p:nvPr/>
          </p:nvSpPr>
          <p:spPr bwMode="auto">
            <a:xfrm>
              <a:off x="19195455"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0" name="TextBox 11"/>
            <p:cNvSpPr txBox="1">
              <a:spLocks noChangeArrowheads="1"/>
            </p:cNvSpPr>
            <p:nvPr/>
          </p:nvSpPr>
          <p:spPr bwMode="auto">
            <a:xfrm>
              <a:off x="19276047"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1965</a:t>
              </a:r>
              <a:endParaRPr lang="ko-KR" altLang="en-US" sz="1600">
                <a:solidFill>
                  <a:schemeClr val="bg1"/>
                </a:solidFill>
                <a:latin typeface="Arial" panose="020B0604020202020204" pitchFamily="34" charset="0"/>
              </a:endParaRPr>
            </a:p>
          </p:txBody>
        </p:sp>
        <p:sp>
          <p:nvSpPr>
            <p:cNvPr id="131" name="직사각형 12"/>
            <p:cNvSpPr/>
            <p:nvPr/>
          </p:nvSpPr>
          <p:spPr bwMode="auto">
            <a:xfrm>
              <a:off x="18216904"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2" name="TextBox 13"/>
            <p:cNvSpPr txBox="1">
              <a:spLocks noChangeArrowheads="1"/>
            </p:cNvSpPr>
            <p:nvPr/>
          </p:nvSpPr>
          <p:spPr bwMode="auto">
            <a:xfrm>
              <a:off x="1829749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1964</a:t>
              </a:r>
              <a:endParaRPr lang="ko-KR" altLang="en-US" sz="1600">
                <a:solidFill>
                  <a:schemeClr val="bg1"/>
                </a:solidFill>
                <a:latin typeface="Arial" panose="020B0604020202020204" pitchFamily="34" charset="0"/>
              </a:endParaRPr>
            </a:p>
          </p:txBody>
        </p:sp>
        <p:sp>
          <p:nvSpPr>
            <p:cNvPr id="133" name="직사각형 14"/>
            <p:cNvSpPr/>
            <p:nvPr/>
          </p:nvSpPr>
          <p:spPr bwMode="auto">
            <a:xfrm>
              <a:off x="1723835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4" name="TextBox 15"/>
            <p:cNvSpPr txBox="1">
              <a:spLocks noChangeArrowheads="1"/>
            </p:cNvSpPr>
            <p:nvPr/>
          </p:nvSpPr>
          <p:spPr bwMode="auto">
            <a:xfrm>
              <a:off x="1731894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1963</a:t>
              </a:r>
              <a:endParaRPr lang="ko-KR" altLang="en-US" sz="1600">
                <a:solidFill>
                  <a:schemeClr val="bg1"/>
                </a:solidFill>
                <a:latin typeface="Arial" panose="020B0604020202020204" pitchFamily="34" charset="0"/>
              </a:endParaRPr>
            </a:p>
          </p:txBody>
        </p:sp>
        <p:sp>
          <p:nvSpPr>
            <p:cNvPr id="135" name="직사각형 16"/>
            <p:cNvSpPr/>
            <p:nvPr/>
          </p:nvSpPr>
          <p:spPr bwMode="auto">
            <a:xfrm>
              <a:off x="15281251"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6" name="TextBox 17"/>
            <p:cNvSpPr txBox="1">
              <a:spLocks noChangeArrowheads="1"/>
            </p:cNvSpPr>
            <p:nvPr/>
          </p:nvSpPr>
          <p:spPr bwMode="auto">
            <a:xfrm>
              <a:off x="15361844"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1961</a:t>
              </a:r>
              <a:endParaRPr lang="ko-KR" altLang="en-US" sz="1600">
                <a:solidFill>
                  <a:schemeClr val="bg1"/>
                </a:solidFill>
                <a:latin typeface="Arial" panose="020B0604020202020204" pitchFamily="34" charset="0"/>
              </a:endParaRPr>
            </a:p>
          </p:txBody>
        </p:sp>
        <p:sp>
          <p:nvSpPr>
            <p:cNvPr id="137" name="직사각형 18"/>
            <p:cNvSpPr/>
            <p:nvPr/>
          </p:nvSpPr>
          <p:spPr bwMode="auto">
            <a:xfrm>
              <a:off x="1625980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8" name="TextBox 19"/>
            <p:cNvSpPr txBox="1">
              <a:spLocks noChangeArrowheads="1"/>
            </p:cNvSpPr>
            <p:nvPr/>
          </p:nvSpPr>
          <p:spPr bwMode="auto">
            <a:xfrm>
              <a:off x="1634039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1962</a:t>
              </a:r>
              <a:endParaRPr lang="ko-KR" altLang="en-US" sz="1600" dirty="0">
                <a:solidFill>
                  <a:schemeClr val="bg1"/>
                </a:solidFill>
                <a:latin typeface="Arial" panose="020B0604020202020204" pitchFamily="34" charset="0"/>
              </a:endParaRPr>
            </a:p>
          </p:txBody>
        </p:sp>
        <p:sp>
          <p:nvSpPr>
            <p:cNvPr id="170" name="TextBox 37"/>
            <p:cNvSpPr txBox="1"/>
            <p:nvPr/>
          </p:nvSpPr>
          <p:spPr bwMode="auto">
            <a:xfrm>
              <a:off x="16939172" y="5080363"/>
              <a:ext cx="7363018" cy="400110"/>
            </a:xfrm>
            <a:prstGeom prst="rect">
              <a:avLst/>
            </a:prstGeom>
            <a:noFill/>
          </p:spPr>
          <p:txBody>
            <a:bodyPr>
              <a:spAutoFit/>
            </a:bodyPr>
            <a:lstStyle/>
            <a:p>
              <a:pPr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41" name="이등변 삼각형 49"/>
            <p:cNvSpPr/>
            <p:nvPr/>
          </p:nvSpPr>
          <p:spPr bwMode="auto">
            <a:xfrm rot="10800000">
              <a:off x="14484153"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2" name="이등변 삼각형 53"/>
            <p:cNvSpPr/>
            <p:nvPr/>
          </p:nvSpPr>
          <p:spPr bwMode="auto">
            <a:xfrm>
              <a:off x="15554915" y="4397735"/>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3" name="직사각형 6"/>
            <p:cNvSpPr/>
            <p:nvPr/>
          </p:nvSpPr>
          <p:spPr bwMode="auto">
            <a:xfrm>
              <a:off x="14289530"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4" name="TextBox 7"/>
            <p:cNvSpPr txBox="1">
              <a:spLocks noChangeArrowheads="1"/>
            </p:cNvSpPr>
            <p:nvPr/>
          </p:nvSpPr>
          <p:spPr bwMode="auto">
            <a:xfrm>
              <a:off x="14370123"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1960</a:t>
              </a:r>
              <a:endParaRPr lang="ko-KR" altLang="en-US" sz="1600">
                <a:solidFill>
                  <a:schemeClr val="bg1"/>
                </a:solidFill>
                <a:latin typeface="Arial" panose="020B0604020202020204" pitchFamily="34" charset="0"/>
              </a:endParaRPr>
            </a:p>
          </p:txBody>
        </p:sp>
        <p:sp>
          <p:nvSpPr>
            <p:cNvPr id="168" name="TextBox 31"/>
            <p:cNvSpPr txBox="1">
              <a:spLocks noChangeArrowheads="1"/>
            </p:cNvSpPr>
            <p:nvPr/>
          </p:nvSpPr>
          <p:spPr bwMode="auto">
            <a:xfrm>
              <a:off x="13012872" y="1872022"/>
              <a:ext cx="304968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Laboratórium </a:t>
              </a:r>
              <a:r>
                <a:rPr lang="pt-BR" altLang="sk-SK" sz="2000" dirty="0">
                  <a:latin typeface="Arial" panose="020B0604020202020204" pitchFamily="34" charset="0"/>
                  <a:cs typeface="Arial" panose="020B0604020202020204" pitchFamily="34" charset="0"/>
                </a:rPr>
                <a:t>pôdoznalectva v Bratislave (1.7.1960)</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4" name="Rectangle 3"/>
            <p:cNvSpPr/>
            <p:nvPr/>
          </p:nvSpPr>
          <p:spPr>
            <a:xfrm>
              <a:off x="13483168" y="4943043"/>
              <a:ext cx="4572000" cy="646331"/>
            </a:xfrm>
            <a:prstGeom prst="rect">
              <a:avLst/>
            </a:prstGeom>
          </p:spPr>
          <p:txBody>
            <a:bodyPr>
              <a:spAutoFit/>
            </a:bodyPr>
            <a:lstStyle/>
            <a:p>
              <a:pPr algn="ctr"/>
              <a:r>
                <a:rPr lang="sk-SK" dirty="0"/>
                <a:t>Vznik regionálneho pracoviska </a:t>
              </a:r>
            </a:p>
            <a:p>
              <a:pPr algn="ctr"/>
              <a:r>
                <a:rPr lang="sk-SK" dirty="0"/>
                <a:t>v Prešove (1.3.1961)</a:t>
              </a:r>
            </a:p>
          </p:txBody>
        </p:sp>
        <p:sp>
          <p:nvSpPr>
            <p:cNvPr id="5" name="Rectangle 4"/>
            <p:cNvSpPr/>
            <p:nvPr/>
          </p:nvSpPr>
          <p:spPr>
            <a:xfrm>
              <a:off x="18765414" y="5000024"/>
              <a:ext cx="2729338" cy="923330"/>
            </a:xfrm>
            <a:prstGeom prst="rect">
              <a:avLst/>
            </a:prstGeom>
          </p:spPr>
          <p:txBody>
            <a:bodyPr wrap="square">
              <a:spAutoFit/>
            </a:bodyPr>
            <a:lstStyle/>
            <a:p>
              <a:pPr algn="ctr"/>
              <a:r>
                <a:rPr lang="sk-SK" dirty="0"/>
                <a:t>Vznik regionálneho pracoviska v Banskej Bystrici (1.3.1966)</a:t>
              </a:r>
            </a:p>
          </p:txBody>
        </p:sp>
        <p:sp>
          <p:nvSpPr>
            <p:cNvPr id="187" name="이등변 삼각형 53"/>
            <p:cNvSpPr/>
            <p:nvPr/>
          </p:nvSpPr>
          <p:spPr bwMode="auto">
            <a:xfrm>
              <a:off x="20426618"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1" name="Straight Arrow Connector 190"/>
            <p:cNvCxnSpPr/>
            <p:nvPr/>
          </p:nvCxnSpPr>
          <p:spPr bwMode="auto">
            <a:xfrm>
              <a:off x="25774552" y="3347862"/>
              <a:ext cx="8077642"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3" name="TextBox 31"/>
            <p:cNvSpPr txBox="1">
              <a:spLocks noChangeArrowheads="1"/>
            </p:cNvSpPr>
            <p:nvPr/>
          </p:nvSpPr>
          <p:spPr bwMode="auto">
            <a:xfrm>
              <a:off x="17748640" y="1852611"/>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Komplexný prieskum pôd</a:t>
              </a:r>
            </a:p>
            <a:p>
              <a:pPr marL="0" indent="0" eaLnBrk="1" hangingPunct="1"/>
              <a:r>
                <a:rPr lang="sk-SK" altLang="sk-SK" sz="2000" dirty="0">
                  <a:latin typeface="Arial" panose="020B0604020202020204" pitchFamily="34" charset="0"/>
                  <a:cs typeface="Arial" panose="020B0604020202020204" pitchFamily="34" charset="0"/>
                </a:rPr>
                <a:t> (vedenie Ing. Juraj </a:t>
              </a:r>
              <a:r>
                <a:rPr lang="sk-SK" altLang="sk-SK" sz="2000" dirty="0" err="1">
                  <a:latin typeface="Arial" panose="020B0604020202020204" pitchFamily="34" charset="0"/>
                  <a:cs typeface="Arial" panose="020B0604020202020204" pitchFamily="34" charset="0"/>
                </a:rPr>
                <a:t>Hraško</a:t>
              </a:r>
              <a:r>
                <a:rPr lang="sk-SK" altLang="sk-SK" sz="2000" dirty="0">
                  <a:latin typeface="Arial" panose="020B0604020202020204" pitchFamily="34" charset="0"/>
                  <a:cs typeface="Arial" panose="020B0604020202020204" pitchFamily="34" charset="0"/>
                </a:rPr>
                <a:t>, CSc., Ing. Zoltán </a:t>
              </a:r>
              <a:r>
                <a:rPr lang="sk-SK" altLang="sk-SK" sz="2000" dirty="0" err="1">
                  <a:latin typeface="Arial" panose="020B0604020202020204" pitchFamily="34" charset="0"/>
                  <a:cs typeface="Arial" panose="020B0604020202020204" pitchFamily="34" charset="0"/>
                </a:rPr>
                <a:t>Bedrna</a:t>
              </a:r>
              <a:r>
                <a:rPr lang="sk-SK" altLang="sk-SK" sz="2000" dirty="0">
                  <a:latin typeface="Arial" panose="020B0604020202020204" pitchFamily="34" charset="0"/>
                  <a:cs typeface="Arial" panose="020B0604020202020204" pitchFamily="34" charset="0"/>
                </a:rPr>
                <a:t>)</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4" name="이등변 삼각형 50"/>
            <p:cNvSpPr/>
            <p:nvPr/>
          </p:nvSpPr>
          <p:spPr bwMode="auto">
            <a:xfrm rot="10800000">
              <a:off x="25271343" y="306423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95" name="이등변 삼각형 50"/>
            <p:cNvSpPr/>
            <p:nvPr/>
          </p:nvSpPr>
          <p:spPr bwMode="auto">
            <a:xfrm rot="10800000">
              <a:off x="34102676" y="303248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6" name="Straight Arrow Connector 195"/>
            <p:cNvCxnSpPr/>
            <p:nvPr/>
          </p:nvCxnSpPr>
          <p:spPr bwMode="auto">
            <a:xfrm>
              <a:off x="15461732" y="3347862"/>
              <a:ext cx="8715474"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8" name="TextBox 31"/>
            <p:cNvSpPr txBox="1">
              <a:spLocks noChangeArrowheads="1"/>
            </p:cNvSpPr>
            <p:nvPr/>
          </p:nvSpPr>
          <p:spPr bwMode="auto">
            <a:xfrm>
              <a:off x="27504207" y="1907485"/>
              <a:ext cx="42909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Mapovanie a bonitácia poľnohospodárskych pôd</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9" name="이등변 삼각형 53"/>
            <p:cNvSpPr/>
            <p:nvPr/>
          </p:nvSpPr>
          <p:spPr bwMode="auto">
            <a:xfrm>
              <a:off x="224549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0" name="Rectangle 199"/>
            <p:cNvSpPr/>
            <p:nvPr/>
          </p:nvSpPr>
          <p:spPr>
            <a:xfrm>
              <a:off x="21295468" y="5000024"/>
              <a:ext cx="2729338" cy="923330"/>
            </a:xfrm>
            <a:prstGeom prst="rect">
              <a:avLst/>
            </a:prstGeom>
          </p:spPr>
          <p:txBody>
            <a:bodyPr wrap="square">
              <a:spAutoFit/>
            </a:bodyPr>
            <a:lstStyle/>
            <a:p>
              <a:pPr algn="ctr"/>
              <a:r>
                <a:rPr lang="sk-SK" dirty="0"/>
                <a:t>Výskumný ústav pôdoznalectva a výživy rastlín </a:t>
              </a:r>
            </a:p>
          </p:txBody>
        </p:sp>
        <p:sp>
          <p:nvSpPr>
            <p:cNvPr id="201" name="이등변 삼각형 53"/>
            <p:cNvSpPr/>
            <p:nvPr/>
          </p:nvSpPr>
          <p:spPr bwMode="auto">
            <a:xfrm>
              <a:off x="26366103" y="444680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2" name="Rectangle 201"/>
            <p:cNvSpPr/>
            <p:nvPr/>
          </p:nvSpPr>
          <p:spPr>
            <a:xfrm>
              <a:off x="25313819" y="5000024"/>
              <a:ext cx="2729338" cy="646331"/>
            </a:xfrm>
            <a:prstGeom prst="rect">
              <a:avLst/>
            </a:prstGeom>
          </p:spPr>
          <p:txBody>
            <a:bodyPr wrap="square">
              <a:spAutoFit/>
            </a:bodyPr>
            <a:lstStyle/>
            <a:p>
              <a:pPr algn="ctr"/>
              <a:r>
                <a:rPr lang="sk-SK" dirty="0"/>
                <a:t>Poverenie na výkon bonitácie PPF</a:t>
              </a:r>
            </a:p>
          </p:txBody>
        </p:sp>
        <p:sp>
          <p:nvSpPr>
            <p:cNvPr id="203" name="TextBox 31"/>
            <p:cNvSpPr txBox="1">
              <a:spLocks noChangeArrowheads="1"/>
            </p:cNvSpPr>
            <p:nvPr/>
          </p:nvSpPr>
          <p:spPr bwMode="auto">
            <a:xfrm>
              <a:off x="39627112" y="2398846"/>
              <a:ext cx="4290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Aktualizácia bonitácie</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4" name="이등변 삼각형 50"/>
            <p:cNvSpPr/>
            <p:nvPr/>
          </p:nvSpPr>
          <p:spPr bwMode="auto">
            <a:xfrm rot="10800000">
              <a:off x="41894062"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5" name="이등변 삼각형 50"/>
            <p:cNvSpPr/>
            <p:nvPr/>
          </p:nvSpPr>
          <p:spPr bwMode="auto">
            <a:xfrm rot="10800000">
              <a:off x="42982687"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6" name="이등변 삼각형 50"/>
            <p:cNvSpPr/>
            <p:nvPr/>
          </p:nvSpPr>
          <p:spPr bwMode="auto">
            <a:xfrm rot="10800000">
              <a:off x="46770894" y="302705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7" name="TextBox 31"/>
            <p:cNvSpPr txBox="1">
              <a:spLocks noChangeArrowheads="1"/>
            </p:cNvSpPr>
            <p:nvPr/>
          </p:nvSpPr>
          <p:spPr bwMode="auto">
            <a:xfrm>
              <a:off x="44911231" y="1903774"/>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Ukončenie prác na bonitácii a odovzdanie výstupov na pozemkové úrady</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8" name="이등변 삼각형 53"/>
            <p:cNvSpPr/>
            <p:nvPr/>
          </p:nvSpPr>
          <p:spPr bwMode="auto">
            <a:xfrm>
              <a:off x="40002210"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9" name="Rectangle 208"/>
            <p:cNvSpPr/>
            <p:nvPr/>
          </p:nvSpPr>
          <p:spPr>
            <a:xfrm>
              <a:off x="38952194" y="4957252"/>
              <a:ext cx="2729338" cy="646331"/>
            </a:xfrm>
            <a:prstGeom prst="rect">
              <a:avLst/>
            </a:prstGeom>
          </p:spPr>
          <p:txBody>
            <a:bodyPr wrap="square">
              <a:spAutoFit/>
            </a:bodyPr>
            <a:lstStyle/>
            <a:p>
              <a:pPr algn="ctr"/>
              <a:r>
                <a:rPr lang="sk-SK" dirty="0"/>
                <a:t>Centrum výskumu pôdnej úrodnosti</a:t>
              </a:r>
            </a:p>
          </p:txBody>
        </p:sp>
        <p:sp>
          <p:nvSpPr>
            <p:cNvPr id="210" name="이등변 삼각형 53"/>
            <p:cNvSpPr/>
            <p:nvPr/>
          </p:nvSpPr>
          <p:spPr bwMode="auto">
            <a:xfrm>
              <a:off x="517561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1" name="Rectangle 210"/>
            <p:cNvSpPr/>
            <p:nvPr/>
          </p:nvSpPr>
          <p:spPr>
            <a:xfrm>
              <a:off x="50809233" y="4943042"/>
              <a:ext cx="2729338" cy="923330"/>
            </a:xfrm>
            <a:prstGeom prst="rect">
              <a:avLst/>
            </a:prstGeom>
          </p:spPr>
          <p:txBody>
            <a:bodyPr wrap="square">
              <a:spAutoFit/>
            </a:bodyPr>
            <a:lstStyle/>
            <a:p>
              <a:pPr algn="ctr"/>
              <a:r>
                <a:rPr lang="sk-SK" dirty="0"/>
                <a:t>Výskumný ústav pôdoznalectva a ochrany pôdy</a:t>
              </a:r>
            </a:p>
          </p:txBody>
        </p:sp>
        <p:sp>
          <p:nvSpPr>
            <p:cNvPr id="212" name="이등변 삼각형 49"/>
            <p:cNvSpPr/>
            <p:nvPr/>
          </p:nvSpPr>
          <p:spPr bwMode="auto">
            <a:xfrm rot="10800000">
              <a:off x="52706681" y="3106732"/>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3" name="TextBox 28"/>
            <p:cNvSpPr txBox="1"/>
            <p:nvPr/>
          </p:nvSpPr>
          <p:spPr bwMode="auto">
            <a:xfrm>
              <a:off x="50847680" y="2011054"/>
              <a:ext cx="4121150" cy="707886"/>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err="1">
                  <a:solidFill>
                    <a:schemeClr val="tx1">
                      <a:lumMod val="75000"/>
                      <a:lumOff val="25000"/>
                    </a:schemeClr>
                  </a:solidFill>
                  <a:cs typeface="Arial" pitchFamily="34" charset="0"/>
                </a:rPr>
                <a:t>Morfogenetický</a:t>
              </a:r>
              <a:r>
                <a:rPr lang="sk-SK" altLang="ko-KR" sz="2000" kern="0" dirty="0">
                  <a:solidFill>
                    <a:schemeClr val="tx1">
                      <a:lumMod val="75000"/>
                      <a:lumOff val="25000"/>
                    </a:schemeClr>
                  </a:solidFill>
                  <a:cs typeface="Arial" pitchFamily="34" charset="0"/>
                </a:rPr>
                <a:t> klasifikačný systém pôd ČSFR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214" name="이등변 삼각형 53"/>
            <p:cNvSpPr/>
            <p:nvPr/>
          </p:nvSpPr>
          <p:spPr bwMode="auto">
            <a:xfrm>
              <a:off x="46770894"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5" name="Rectangle 214"/>
            <p:cNvSpPr/>
            <p:nvPr/>
          </p:nvSpPr>
          <p:spPr>
            <a:xfrm>
              <a:off x="45502751" y="4861524"/>
              <a:ext cx="2729338" cy="646331"/>
            </a:xfrm>
            <a:prstGeom prst="rect">
              <a:avLst/>
            </a:prstGeom>
          </p:spPr>
          <p:txBody>
            <a:bodyPr wrap="square">
              <a:spAutoFit/>
            </a:bodyPr>
            <a:lstStyle/>
            <a:p>
              <a:pPr algn="ctr"/>
              <a:r>
                <a:rPr lang="sk-SK" dirty="0"/>
                <a:t>Čiastkový monitorovací systém - pôda</a:t>
              </a:r>
            </a:p>
          </p:txBody>
        </p:sp>
        <p:sp>
          <p:nvSpPr>
            <p:cNvPr id="216" name="이등변 삼각형 54"/>
            <p:cNvSpPr/>
            <p:nvPr/>
          </p:nvSpPr>
          <p:spPr bwMode="auto">
            <a:xfrm>
              <a:off x="57606922" y="4459649"/>
              <a:ext cx="385763"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7" name="직사각형 6"/>
            <p:cNvSpPr/>
            <p:nvPr/>
          </p:nvSpPr>
          <p:spPr bwMode="auto">
            <a:xfrm>
              <a:off x="6817245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18" name="TextBox 7"/>
            <p:cNvSpPr txBox="1">
              <a:spLocks noChangeArrowheads="1"/>
            </p:cNvSpPr>
            <p:nvPr/>
          </p:nvSpPr>
          <p:spPr bwMode="auto">
            <a:xfrm>
              <a:off x="68253047"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5</a:t>
              </a:r>
              <a:endParaRPr lang="ko-KR" altLang="en-US" sz="1600" dirty="0">
                <a:solidFill>
                  <a:schemeClr val="bg1"/>
                </a:solidFill>
                <a:latin typeface="Arial" panose="020B0604020202020204" pitchFamily="34" charset="0"/>
              </a:endParaRPr>
            </a:p>
          </p:txBody>
        </p:sp>
        <p:sp>
          <p:nvSpPr>
            <p:cNvPr id="219" name="직사각형 6"/>
            <p:cNvSpPr/>
            <p:nvPr/>
          </p:nvSpPr>
          <p:spPr bwMode="auto">
            <a:xfrm>
              <a:off x="69157244"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0" name="TextBox 7"/>
            <p:cNvSpPr txBox="1">
              <a:spLocks noChangeArrowheads="1"/>
            </p:cNvSpPr>
            <p:nvPr/>
          </p:nvSpPr>
          <p:spPr bwMode="auto">
            <a:xfrm>
              <a:off x="69237835"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6</a:t>
              </a:r>
              <a:endParaRPr lang="ko-KR" altLang="en-US" sz="1600" dirty="0">
                <a:solidFill>
                  <a:schemeClr val="bg1"/>
                </a:solidFill>
                <a:latin typeface="Arial" panose="020B0604020202020204" pitchFamily="34" charset="0"/>
              </a:endParaRPr>
            </a:p>
          </p:txBody>
        </p:sp>
        <p:sp>
          <p:nvSpPr>
            <p:cNvPr id="221" name="직사각형 6"/>
            <p:cNvSpPr/>
            <p:nvPr/>
          </p:nvSpPr>
          <p:spPr bwMode="auto">
            <a:xfrm>
              <a:off x="70129555"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2" name="TextBox 7"/>
            <p:cNvSpPr txBox="1">
              <a:spLocks noChangeArrowheads="1"/>
            </p:cNvSpPr>
            <p:nvPr/>
          </p:nvSpPr>
          <p:spPr bwMode="auto">
            <a:xfrm>
              <a:off x="70210146"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7</a:t>
              </a:r>
              <a:endParaRPr lang="ko-KR" altLang="en-US" sz="1600" dirty="0">
                <a:solidFill>
                  <a:schemeClr val="bg1"/>
                </a:solidFill>
                <a:latin typeface="Arial" panose="020B0604020202020204" pitchFamily="34" charset="0"/>
              </a:endParaRPr>
            </a:p>
          </p:txBody>
        </p:sp>
        <p:sp>
          <p:nvSpPr>
            <p:cNvPr id="224" name="직사각형 6"/>
            <p:cNvSpPr/>
            <p:nvPr/>
          </p:nvSpPr>
          <p:spPr bwMode="auto">
            <a:xfrm>
              <a:off x="71105652"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5" name="TextBox 7"/>
            <p:cNvSpPr txBox="1">
              <a:spLocks noChangeArrowheads="1"/>
            </p:cNvSpPr>
            <p:nvPr/>
          </p:nvSpPr>
          <p:spPr bwMode="auto">
            <a:xfrm>
              <a:off x="71186243"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8</a:t>
              </a:r>
              <a:endParaRPr lang="ko-KR" altLang="en-US" sz="1600" dirty="0">
                <a:solidFill>
                  <a:schemeClr val="bg1"/>
                </a:solidFill>
                <a:latin typeface="Arial" panose="020B0604020202020204" pitchFamily="34" charset="0"/>
              </a:endParaRPr>
            </a:p>
          </p:txBody>
        </p:sp>
        <p:sp>
          <p:nvSpPr>
            <p:cNvPr id="226" name="직사각형 6"/>
            <p:cNvSpPr/>
            <p:nvPr/>
          </p:nvSpPr>
          <p:spPr bwMode="auto">
            <a:xfrm>
              <a:off x="72111167"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7" name="TextBox 7"/>
            <p:cNvSpPr txBox="1">
              <a:spLocks noChangeArrowheads="1"/>
            </p:cNvSpPr>
            <p:nvPr/>
          </p:nvSpPr>
          <p:spPr bwMode="auto">
            <a:xfrm>
              <a:off x="72191758"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9</a:t>
              </a:r>
              <a:endParaRPr lang="ko-KR" altLang="en-US" sz="1600" dirty="0">
                <a:solidFill>
                  <a:schemeClr val="bg1"/>
                </a:solidFill>
                <a:latin typeface="Arial" panose="020B0604020202020204" pitchFamily="34" charset="0"/>
              </a:endParaRPr>
            </a:p>
          </p:txBody>
        </p:sp>
        <p:sp>
          <p:nvSpPr>
            <p:cNvPr id="228" name="직사각형 6"/>
            <p:cNvSpPr/>
            <p:nvPr/>
          </p:nvSpPr>
          <p:spPr bwMode="auto">
            <a:xfrm>
              <a:off x="7309996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9" name="TextBox 7"/>
            <p:cNvSpPr txBox="1">
              <a:spLocks noChangeArrowheads="1"/>
            </p:cNvSpPr>
            <p:nvPr/>
          </p:nvSpPr>
          <p:spPr bwMode="auto">
            <a:xfrm>
              <a:off x="73180554"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20</a:t>
              </a:r>
              <a:endParaRPr lang="ko-KR" altLang="en-US" sz="1600" dirty="0">
                <a:solidFill>
                  <a:schemeClr val="bg1"/>
                </a:solidFill>
                <a:latin typeface="Arial" panose="020B0604020202020204" pitchFamily="34" charset="0"/>
              </a:endParaRPr>
            </a:p>
          </p:txBody>
        </p:sp>
      </p:grpSp>
      <p:sp>
        <p:nvSpPr>
          <p:cNvPr id="230" name="TextBox 22"/>
          <p:cNvSpPr txBox="1"/>
          <p:nvPr/>
        </p:nvSpPr>
        <p:spPr bwMode="auto">
          <a:xfrm>
            <a:off x="59912305" y="2448578"/>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Zelená dohoda</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352836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6 1.11111E-6 L -0.72136 1.11111E-6 " pathEditMode="relative" rAng="0" ptsTypes="AA">
                                      <p:cBhvr>
                                        <p:cTn id="6" dur="2000" fill="hold"/>
                                        <p:tgtEl>
                                          <p:spTgt spid="235"/>
                                        </p:tgtEl>
                                        <p:attrNameLst>
                                          <p:attrName>ppt_x</p:attrName>
                                          <p:attrName>ppt_y</p:attrName>
                                        </p:attrNameLst>
                                      </p:cBhvr>
                                      <p:rCtr x="-360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graphicFrame>
        <p:nvGraphicFramePr>
          <p:cNvPr id="3" name="HlavnyTab"/>
          <p:cNvGraphicFramePr>
            <a:graphicFrameLocks noGrp="1"/>
          </p:cNvGraphicFramePr>
          <p:nvPr>
            <p:extLst>
              <p:ext uri="{D42A27DB-BD31-4B8C-83A1-F6EECF244321}">
                <p14:modId xmlns:p14="http://schemas.microsoft.com/office/powerpoint/2010/main" val="1568699049"/>
              </p:ext>
            </p:extLst>
          </p:nvPr>
        </p:nvGraphicFramePr>
        <p:xfrm>
          <a:off x="0" y="1556792"/>
          <a:ext cx="8771296" cy="456148"/>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456148">
                <a:tc>
                  <a:txBody>
                    <a:bodyPr/>
                    <a:lstStyle/>
                    <a:p>
                      <a:pPr algn="l">
                        <a:spcBef>
                          <a:spcPct val="0"/>
                        </a:spcBef>
                        <a:buFontTx/>
                        <a:buNone/>
                      </a:pPr>
                      <a:r>
                        <a:rPr lang="sk-SK" altLang="sk-SK" sz="1600" b="1" dirty="0">
                          <a:solidFill>
                            <a:srgbClr val="186537"/>
                          </a:solidFill>
                        </a:rPr>
                        <a:t>2001-2010 – Tvorba priestorových informácií </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8" name="HlavnyTab"/>
          <p:cNvGraphicFramePr>
            <a:graphicFrameLocks noGrp="1"/>
          </p:cNvGraphicFramePr>
          <p:nvPr>
            <p:extLst>
              <p:ext uri="{D42A27DB-BD31-4B8C-83A1-F6EECF244321}">
                <p14:modId xmlns:p14="http://schemas.microsoft.com/office/powerpoint/2010/main" val="2271055194"/>
              </p:ext>
            </p:extLst>
          </p:nvPr>
        </p:nvGraphicFramePr>
        <p:xfrm>
          <a:off x="0" y="2204864"/>
          <a:ext cx="8771296" cy="3600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pt-BR" sz="1600" b="1" dirty="0">
                          <a:solidFill>
                            <a:srgbClr val="EAD77B"/>
                          </a:solidFill>
                          <a:effectLst/>
                          <a:latin typeface="+mn-lt"/>
                          <a:ea typeface="+mn-ea"/>
                          <a:cs typeface="+mn-cs"/>
                          <a:sym typeface="Helvetica Light"/>
                        </a:rPr>
                        <a:t>Digitálny systém identifikácie poľnohospodárskych pozemkov „LPIS“ (20</a:t>
                      </a:r>
                      <a:r>
                        <a:rPr lang="sk-SK" sz="1600" b="1" dirty="0">
                          <a:solidFill>
                            <a:srgbClr val="EAD77B"/>
                          </a:solidFill>
                          <a:effectLst/>
                          <a:latin typeface="+mn-lt"/>
                          <a:ea typeface="+mn-ea"/>
                          <a:cs typeface="+mn-cs"/>
                          <a:sym typeface="Helvetica Light"/>
                        </a:rPr>
                        <a:t>03)</a:t>
                      </a:r>
                      <a:endParaRPr lang="pt-BR" sz="1600" b="1" dirty="0">
                        <a:solidFill>
                          <a:srgbClr val="EAD77B"/>
                        </a:solidFill>
                        <a:effectLst/>
                        <a:latin typeface="+mn-lt"/>
                        <a:ea typeface="+mn-ea"/>
                        <a:cs typeface="+mn-cs"/>
                        <a:sym typeface="Helvetica Light"/>
                      </a:endParaRP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9" name="HlavnyTab"/>
          <p:cNvGraphicFramePr>
            <a:graphicFrameLocks noGrp="1"/>
          </p:cNvGraphicFramePr>
          <p:nvPr>
            <p:extLst>
              <p:ext uri="{D42A27DB-BD31-4B8C-83A1-F6EECF244321}">
                <p14:modId xmlns:p14="http://schemas.microsoft.com/office/powerpoint/2010/main" val="3604446938"/>
              </p:ext>
            </p:extLst>
          </p:nvPr>
        </p:nvGraphicFramePr>
        <p:xfrm>
          <a:off x="0" y="2825776"/>
          <a:ext cx="8771296" cy="3600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Zriadenie Pôdnej služby podľa zákona č. 220/2004 </a:t>
                      </a:r>
                      <a:r>
                        <a:rPr lang="sk-SK" sz="1600" b="1" dirty="0" err="1">
                          <a:solidFill>
                            <a:srgbClr val="EAD77B"/>
                          </a:solidFill>
                          <a:effectLst/>
                          <a:latin typeface="+mn-lt"/>
                          <a:ea typeface="+mn-ea"/>
                          <a:cs typeface="+mn-cs"/>
                          <a:sym typeface="Helvetica Light"/>
                        </a:rPr>
                        <a:t>Z.z</a:t>
                      </a:r>
                      <a:r>
                        <a:rPr lang="sk-SK" sz="1600" b="1" dirty="0">
                          <a:solidFill>
                            <a:srgbClr val="EAD77B"/>
                          </a:solidFill>
                          <a:effectLst/>
                          <a:latin typeface="+mn-lt"/>
                          <a:ea typeface="+mn-ea"/>
                          <a:cs typeface="+mn-cs"/>
                          <a:sym typeface="Helvetica Light"/>
                        </a:rPr>
                        <a:t>.</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8906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sp>
        <p:nvSpPr>
          <p:cNvPr id="158" name="TextBox 7"/>
          <p:cNvSpPr txBox="1">
            <a:spLocks noChangeArrowheads="1"/>
          </p:cNvSpPr>
          <p:nvPr/>
        </p:nvSpPr>
        <p:spPr bwMode="auto">
          <a:xfrm>
            <a:off x="7514501"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153</a:t>
            </a:r>
            <a:endParaRPr lang="ko-KR" altLang="en-US" sz="1600" dirty="0">
              <a:solidFill>
                <a:schemeClr val="bg1"/>
              </a:solidFill>
              <a:latin typeface="Arial" panose="020B0604020202020204" pitchFamily="34" charset="0"/>
            </a:endParaRPr>
          </a:p>
        </p:txBody>
      </p:sp>
      <p:sp>
        <p:nvSpPr>
          <p:cNvPr id="160" name="TextBox 9"/>
          <p:cNvSpPr txBox="1">
            <a:spLocks noChangeArrowheads="1"/>
          </p:cNvSpPr>
          <p:nvPr/>
        </p:nvSpPr>
        <p:spPr bwMode="auto">
          <a:xfrm>
            <a:off x="6535950"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1952</a:t>
            </a:r>
            <a:endParaRPr lang="ko-KR" altLang="en-US" sz="1600">
              <a:solidFill>
                <a:schemeClr val="bg1"/>
              </a:solidFill>
              <a:latin typeface="Arial" panose="020B0604020202020204" pitchFamily="34" charset="0"/>
            </a:endParaRPr>
          </a:p>
        </p:txBody>
      </p:sp>
      <p:sp>
        <p:nvSpPr>
          <p:cNvPr id="164" name="TextBox 13"/>
          <p:cNvSpPr txBox="1">
            <a:spLocks noChangeArrowheads="1"/>
          </p:cNvSpPr>
          <p:nvPr/>
        </p:nvSpPr>
        <p:spPr bwMode="auto">
          <a:xfrm>
            <a:off x="4578851"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1950</a:t>
            </a:r>
            <a:endParaRPr lang="ko-KR" altLang="en-US" sz="1600">
              <a:solidFill>
                <a:schemeClr val="bg1"/>
              </a:solidFill>
              <a:latin typeface="Arial" panose="020B0604020202020204" pitchFamily="34" charset="0"/>
            </a:endParaRPr>
          </a:p>
        </p:txBody>
      </p:sp>
      <p:grpSp>
        <p:nvGrpSpPr>
          <p:cNvPr id="235" name="Group 234"/>
          <p:cNvGrpSpPr/>
          <p:nvPr/>
        </p:nvGrpSpPr>
        <p:grpSpPr>
          <a:xfrm>
            <a:off x="-42665248" y="1917462"/>
            <a:ext cx="62286065" cy="4070743"/>
            <a:chOff x="13012872" y="1852611"/>
            <a:chExt cx="62286065" cy="4070743"/>
          </a:xfrm>
        </p:grpSpPr>
        <p:sp>
          <p:nvSpPr>
            <p:cNvPr id="174" name="TextBox 31"/>
            <p:cNvSpPr txBox="1"/>
            <p:nvPr/>
          </p:nvSpPr>
          <p:spPr bwMode="auto">
            <a:xfrm>
              <a:off x="15788015" y="1852611"/>
              <a:ext cx="11464183" cy="1015663"/>
            </a:xfrm>
            <a:prstGeom prst="rect">
              <a:avLst/>
            </a:prstGeom>
            <a:noFill/>
          </p:spPr>
          <p:txBody>
            <a:bodyPr>
              <a:spAutoFit/>
            </a:bodyPr>
            <a:lstStyle/>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3" name="오각형 4"/>
            <p:cNvSpPr/>
            <p:nvPr/>
          </p:nvSpPr>
          <p:spPr bwMode="auto">
            <a:xfrm>
              <a:off x="74104438" y="3552813"/>
              <a:ext cx="1194499" cy="661735"/>
            </a:xfrm>
            <a:prstGeom prst="homePlate">
              <a:avLst/>
            </a:prstGeom>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 name="TextBox 5"/>
            <p:cNvSpPr txBox="1">
              <a:spLocks noChangeArrowheads="1"/>
            </p:cNvSpPr>
            <p:nvPr/>
          </p:nvSpPr>
          <p:spPr bwMode="auto">
            <a:xfrm>
              <a:off x="7418503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21</a:t>
              </a:r>
              <a:endParaRPr lang="ko-KR" altLang="en-US" sz="1600" dirty="0">
                <a:solidFill>
                  <a:schemeClr val="bg1"/>
                </a:solidFill>
                <a:latin typeface="Arial" panose="020B0604020202020204" pitchFamily="34" charset="0"/>
              </a:endParaRPr>
            </a:p>
          </p:txBody>
        </p:sp>
        <p:sp>
          <p:nvSpPr>
            <p:cNvPr id="15" name="직사각형 6"/>
            <p:cNvSpPr/>
            <p:nvPr/>
          </p:nvSpPr>
          <p:spPr bwMode="auto">
            <a:xfrm>
              <a:off x="6719390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6" name="TextBox 7"/>
            <p:cNvSpPr txBox="1">
              <a:spLocks noChangeArrowheads="1"/>
            </p:cNvSpPr>
            <p:nvPr/>
          </p:nvSpPr>
          <p:spPr bwMode="auto">
            <a:xfrm>
              <a:off x="6727449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2014</a:t>
              </a:r>
              <a:endParaRPr lang="ko-KR" altLang="en-US" sz="1600" dirty="0">
                <a:solidFill>
                  <a:schemeClr val="bg1"/>
                </a:solidFill>
                <a:latin typeface="Arial" panose="020B0604020202020204" pitchFamily="34" charset="0"/>
              </a:endParaRPr>
            </a:p>
          </p:txBody>
        </p:sp>
        <p:sp>
          <p:nvSpPr>
            <p:cNvPr id="17" name="직사각형 8"/>
            <p:cNvSpPr/>
            <p:nvPr/>
          </p:nvSpPr>
          <p:spPr bwMode="auto">
            <a:xfrm>
              <a:off x="6621535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8" name="TextBox 9"/>
            <p:cNvSpPr txBox="1">
              <a:spLocks noChangeArrowheads="1"/>
            </p:cNvSpPr>
            <p:nvPr/>
          </p:nvSpPr>
          <p:spPr bwMode="auto">
            <a:xfrm>
              <a:off x="6629594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2013</a:t>
              </a:r>
              <a:endParaRPr lang="ko-KR" altLang="en-US" sz="1600">
                <a:solidFill>
                  <a:schemeClr val="bg1"/>
                </a:solidFill>
                <a:latin typeface="Arial" panose="020B0604020202020204" pitchFamily="34" charset="0"/>
              </a:endParaRPr>
            </a:p>
          </p:txBody>
        </p:sp>
        <p:sp>
          <p:nvSpPr>
            <p:cNvPr id="19" name="직사각형 10"/>
            <p:cNvSpPr/>
            <p:nvPr/>
          </p:nvSpPr>
          <p:spPr bwMode="auto">
            <a:xfrm>
              <a:off x="6523680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0" name="TextBox 11"/>
            <p:cNvSpPr txBox="1">
              <a:spLocks noChangeArrowheads="1"/>
            </p:cNvSpPr>
            <p:nvPr/>
          </p:nvSpPr>
          <p:spPr bwMode="auto">
            <a:xfrm>
              <a:off x="6531739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2012</a:t>
              </a:r>
              <a:endParaRPr lang="ko-KR" altLang="en-US" sz="1600">
                <a:solidFill>
                  <a:schemeClr val="bg1"/>
                </a:solidFill>
                <a:latin typeface="Arial" panose="020B0604020202020204" pitchFamily="34" charset="0"/>
              </a:endParaRPr>
            </a:p>
          </p:txBody>
        </p:sp>
        <p:sp>
          <p:nvSpPr>
            <p:cNvPr id="21" name="직사각형 12"/>
            <p:cNvSpPr/>
            <p:nvPr/>
          </p:nvSpPr>
          <p:spPr bwMode="auto">
            <a:xfrm>
              <a:off x="642582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 name="TextBox 13"/>
            <p:cNvSpPr txBox="1">
              <a:spLocks noChangeArrowheads="1"/>
            </p:cNvSpPr>
            <p:nvPr/>
          </p:nvSpPr>
          <p:spPr bwMode="auto">
            <a:xfrm>
              <a:off x="643388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2011</a:t>
              </a:r>
              <a:endParaRPr lang="ko-KR" altLang="en-US" sz="1600">
                <a:solidFill>
                  <a:schemeClr val="bg1"/>
                </a:solidFill>
                <a:latin typeface="Arial" panose="020B0604020202020204" pitchFamily="34" charset="0"/>
              </a:endParaRPr>
            </a:p>
          </p:txBody>
        </p:sp>
        <p:sp>
          <p:nvSpPr>
            <p:cNvPr id="23" name="직사각형 14"/>
            <p:cNvSpPr/>
            <p:nvPr/>
          </p:nvSpPr>
          <p:spPr bwMode="auto">
            <a:xfrm>
              <a:off x="6327970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4" name="TextBox 15"/>
            <p:cNvSpPr txBox="1">
              <a:spLocks noChangeArrowheads="1"/>
            </p:cNvSpPr>
            <p:nvPr/>
          </p:nvSpPr>
          <p:spPr bwMode="auto">
            <a:xfrm>
              <a:off x="6336029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2010</a:t>
              </a:r>
              <a:endParaRPr lang="ko-KR" altLang="en-US" sz="1600">
                <a:solidFill>
                  <a:schemeClr val="bg1"/>
                </a:solidFill>
                <a:latin typeface="Arial" panose="020B0604020202020204" pitchFamily="34" charset="0"/>
              </a:endParaRPr>
            </a:p>
          </p:txBody>
        </p:sp>
        <p:sp>
          <p:nvSpPr>
            <p:cNvPr id="25" name="직사각형 16"/>
            <p:cNvSpPr/>
            <p:nvPr/>
          </p:nvSpPr>
          <p:spPr bwMode="auto">
            <a:xfrm>
              <a:off x="61322602"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6" name="TextBox 17"/>
            <p:cNvSpPr txBox="1">
              <a:spLocks noChangeArrowheads="1"/>
            </p:cNvSpPr>
            <p:nvPr/>
          </p:nvSpPr>
          <p:spPr bwMode="auto">
            <a:xfrm>
              <a:off x="6140319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2008</a:t>
              </a:r>
              <a:endParaRPr lang="ko-KR" altLang="en-US" sz="1600">
                <a:solidFill>
                  <a:schemeClr val="bg1"/>
                </a:solidFill>
                <a:latin typeface="Arial" panose="020B0604020202020204" pitchFamily="34" charset="0"/>
              </a:endParaRPr>
            </a:p>
          </p:txBody>
        </p:sp>
        <p:sp>
          <p:nvSpPr>
            <p:cNvPr id="27" name="직사각형 18"/>
            <p:cNvSpPr/>
            <p:nvPr/>
          </p:nvSpPr>
          <p:spPr bwMode="auto">
            <a:xfrm>
              <a:off x="623011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8" name="TextBox 19"/>
            <p:cNvSpPr txBox="1">
              <a:spLocks noChangeArrowheads="1"/>
            </p:cNvSpPr>
            <p:nvPr/>
          </p:nvSpPr>
          <p:spPr bwMode="auto">
            <a:xfrm>
              <a:off x="623817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2009</a:t>
              </a:r>
              <a:endParaRPr lang="ko-KR" altLang="en-US" sz="1600">
                <a:solidFill>
                  <a:schemeClr val="bg1"/>
                </a:solidFill>
                <a:latin typeface="Arial" panose="020B0604020202020204" pitchFamily="34" charset="0"/>
              </a:endParaRPr>
            </a:p>
          </p:txBody>
        </p:sp>
        <p:sp>
          <p:nvSpPr>
            <p:cNvPr id="186" name="TextBox 22"/>
            <p:cNvSpPr txBox="1"/>
            <p:nvPr/>
          </p:nvSpPr>
          <p:spPr bwMode="auto">
            <a:xfrm>
              <a:off x="65909577" y="2422070"/>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Vznik NPPC</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82" name="TextBox 42"/>
            <p:cNvSpPr txBox="1"/>
            <p:nvPr/>
          </p:nvSpPr>
          <p:spPr bwMode="auto">
            <a:xfrm>
              <a:off x="68470161" y="4851887"/>
              <a:ext cx="2309356" cy="400110"/>
            </a:xfrm>
            <a:prstGeom prst="rect">
              <a:avLst/>
            </a:prstGeom>
            <a:noFill/>
          </p:spPr>
          <p:txBody>
            <a:bodyPr wrap="square">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GSAA</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33" name="이등변 삼각형 47"/>
            <p:cNvSpPr/>
            <p:nvPr/>
          </p:nvSpPr>
          <p:spPr bwMode="auto">
            <a:xfrm rot="10800000">
              <a:off x="7417424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4" name="이등변 삼각형 50"/>
            <p:cNvSpPr/>
            <p:nvPr/>
          </p:nvSpPr>
          <p:spPr bwMode="auto">
            <a:xfrm rot="10800000">
              <a:off x="67412069"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5" name="이등변 삼각형 54"/>
            <p:cNvSpPr/>
            <p:nvPr/>
          </p:nvSpPr>
          <p:spPr bwMode="auto">
            <a:xfrm>
              <a:off x="69431704" y="4397736"/>
              <a:ext cx="38627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7" name="직사각형 6"/>
            <p:cNvSpPr/>
            <p:nvPr/>
          </p:nvSpPr>
          <p:spPr bwMode="auto">
            <a:xfrm>
              <a:off x="6033828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38" name="TextBox 7"/>
            <p:cNvSpPr txBox="1">
              <a:spLocks noChangeArrowheads="1"/>
            </p:cNvSpPr>
            <p:nvPr/>
          </p:nvSpPr>
          <p:spPr bwMode="auto">
            <a:xfrm>
              <a:off x="604188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2007</a:t>
              </a:r>
              <a:endParaRPr lang="ko-KR" altLang="en-US" sz="1600">
                <a:solidFill>
                  <a:schemeClr val="bg1"/>
                </a:solidFill>
                <a:latin typeface="Arial" panose="020B0604020202020204" pitchFamily="34" charset="0"/>
              </a:endParaRPr>
            </a:p>
          </p:txBody>
        </p:sp>
        <p:sp>
          <p:nvSpPr>
            <p:cNvPr id="39" name="직사각형 8"/>
            <p:cNvSpPr/>
            <p:nvPr/>
          </p:nvSpPr>
          <p:spPr bwMode="auto">
            <a:xfrm>
              <a:off x="5935973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0" name="TextBox 9"/>
            <p:cNvSpPr txBox="1">
              <a:spLocks noChangeArrowheads="1"/>
            </p:cNvSpPr>
            <p:nvPr/>
          </p:nvSpPr>
          <p:spPr bwMode="auto">
            <a:xfrm>
              <a:off x="59440330" y="3604206"/>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a:t>
              </a:r>
              <a:r>
                <a:rPr lang="en-US" altLang="ko-KR" sz="1600">
                  <a:solidFill>
                    <a:schemeClr val="bg1"/>
                  </a:solidFill>
                  <a:latin typeface="Arial" panose="020B0604020202020204" pitchFamily="34" charset="0"/>
                </a:rPr>
                <a:t>0</a:t>
              </a:r>
              <a:r>
                <a:rPr lang="sk-SK" altLang="ko-KR" sz="1600">
                  <a:solidFill>
                    <a:schemeClr val="bg1"/>
                  </a:solidFill>
                  <a:latin typeface="Arial" panose="020B0604020202020204" pitchFamily="34" charset="0"/>
                </a:rPr>
                <a:t>06</a:t>
              </a:r>
              <a:endParaRPr lang="ko-KR" altLang="en-US" sz="1600">
                <a:solidFill>
                  <a:schemeClr val="bg1"/>
                </a:solidFill>
                <a:latin typeface="Arial" panose="020B0604020202020204" pitchFamily="34" charset="0"/>
              </a:endParaRPr>
            </a:p>
          </p:txBody>
        </p:sp>
        <p:sp>
          <p:nvSpPr>
            <p:cNvPr id="41" name="직사각형 10"/>
            <p:cNvSpPr/>
            <p:nvPr/>
          </p:nvSpPr>
          <p:spPr bwMode="auto">
            <a:xfrm>
              <a:off x="5838118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2" name="TextBox 11"/>
            <p:cNvSpPr txBox="1">
              <a:spLocks noChangeArrowheads="1"/>
            </p:cNvSpPr>
            <p:nvPr/>
          </p:nvSpPr>
          <p:spPr bwMode="auto">
            <a:xfrm>
              <a:off x="584617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2005</a:t>
              </a:r>
              <a:endParaRPr lang="ko-KR" altLang="en-US" sz="1600">
                <a:solidFill>
                  <a:schemeClr val="bg1"/>
                </a:solidFill>
                <a:latin typeface="Arial" panose="020B0604020202020204" pitchFamily="34" charset="0"/>
              </a:endParaRPr>
            </a:p>
          </p:txBody>
        </p:sp>
        <p:sp>
          <p:nvSpPr>
            <p:cNvPr id="43" name="직사각형 12"/>
            <p:cNvSpPr/>
            <p:nvPr/>
          </p:nvSpPr>
          <p:spPr bwMode="auto">
            <a:xfrm>
              <a:off x="574026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4" name="TextBox 13"/>
            <p:cNvSpPr txBox="1">
              <a:spLocks noChangeArrowheads="1"/>
            </p:cNvSpPr>
            <p:nvPr/>
          </p:nvSpPr>
          <p:spPr bwMode="auto">
            <a:xfrm>
              <a:off x="5748322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2004</a:t>
              </a:r>
              <a:endParaRPr lang="ko-KR" altLang="en-US" sz="1600">
                <a:solidFill>
                  <a:schemeClr val="bg1"/>
                </a:solidFill>
                <a:latin typeface="Arial" panose="020B0604020202020204" pitchFamily="34" charset="0"/>
              </a:endParaRPr>
            </a:p>
          </p:txBody>
        </p:sp>
        <p:sp>
          <p:nvSpPr>
            <p:cNvPr id="45" name="직사각형 14"/>
            <p:cNvSpPr/>
            <p:nvPr/>
          </p:nvSpPr>
          <p:spPr bwMode="auto">
            <a:xfrm>
              <a:off x="564240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6" name="TextBox 15"/>
            <p:cNvSpPr txBox="1">
              <a:spLocks noChangeArrowheads="1"/>
            </p:cNvSpPr>
            <p:nvPr/>
          </p:nvSpPr>
          <p:spPr bwMode="auto">
            <a:xfrm>
              <a:off x="565046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2003</a:t>
              </a:r>
              <a:endParaRPr lang="ko-KR" altLang="en-US" sz="1600">
                <a:solidFill>
                  <a:schemeClr val="bg1"/>
                </a:solidFill>
                <a:latin typeface="Arial" panose="020B0604020202020204" pitchFamily="34" charset="0"/>
              </a:endParaRPr>
            </a:p>
          </p:txBody>
        </p:sp>
        <p:sp>
          <p:nvSpPr>
            <p:cNvPr id="47" name="직사각형 16"/>
            <p:cNvSpPr/>
            <p:nvPr/>
          </p:nvSpPr>
          <p:spPr bwMode="auto">
            <a:xfrm>
              <a:off x="544669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8" name="TextBox 17"/>
            <p:cNvSpPr txBox="1">
              <a:spLocks noChangeArrowheads="1"/>
            </p:cNvSpPr>
            <p:nvPr/>
          </p:nvSpPr>
          <p:spPr bwMode="auto">
            <a:xfrm>
              <a:off x="545475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1</a:t>
              </a:r>
              <a:endParaRPr lang="ko-KR" altLang="en-US" sz="1600">
                <a:solidFill>
                  <a:schemeClr val="bg1"/>
                </a:solidFill>
                <a:latin typeface="Arial" panose="020B0604020202020204" pitchFamily="34" charset="0"/>
              </a:endParaRPr>
            </a:p>
          </p:txBody>
        </p:sp>
        <p:sp>
          <p:nvSpPr>
            <p:cNvPr id="49" name="직사각형 18"/>
            <p:cNvSpPr/>
            <p:nvPr/>
          </p:nvSpPr>
          <p:spPr bwMode="auto">
            <a:xfrm>
              <a:off x="554455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0" name="TextBox 19"/>
            <p:cNvSpPr txBox="1">
              <a:spLocks noChangeArrowheads="1"/>
            </p:cNvSpPr>
            <p:nvPr/>
          </p:nvSpPr>
          <p:spPr bwMode="auto">
            <a:xfrm>
              <a:off x="5552612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2</a:t>
              </a:r>
              <a:endParaRPr lang="ko-KR" altLang="en-US" sz="1600">
                <a:solidFill>
                  <a:schemeClr val="bg1"/>
                </a:solidFill>
                <a:latin typeface="Arial" panose="020B0604020202020204" pitchFamily="34" charset="0"/>
              </a:endParaRPr>
            </a:p>
          </p:txBody>
        </p:sp>
        <p:sp>
          <p:nvSpPr>
            <p:cNvPr id="180" name="TextBox 28"/>
            <p:cNvSpPr txBox="1"/>
            <p:nvPr/>
          </p:nvSpPr>
          <p:spPr bwMode="auto">
            <a:xfrm>
              <a:off x="54733139" y="2216387"/>
              <a:ext cx="4126596" cy="400110"/>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LPIS</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78" name="TextBox 37"/>
            <p:cNvSpPr txBox="1"/>
            <p:nvPr/>
          </p:nvSpPr>
          <p:spPr bwMode="auto">
            <a:xfrm>
              <a:off x="56380725" y="4973999"/>
              <a:ext cx="288412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Pôdna služba</a:t>
              </a: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53" name="이등변 삼각형 49"/>
            <p:cNvSpPr/>
            <p:nvPr/>
          </p:nvSpPr>
          <p:spPr bwMode="auto">
            <a:xfrm rot="10800000">
              <a:off x="56657647"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55" name="직사각형 6"/>
            <p:cNvSpPr/>
            <p:nvPr/>
          </p:nvSpPr>
          <p:spPr bwMode="auto">
            <a:xfrm>
              <a:off x="534752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6" name="TextBox 7"/>
            <p:cNvSpPr txBox="1">
              <a:spLocks noChangeArrowheads="1"/>
            </p:cNvSpPr>
            <p:nvPr/>
          </p:nvSpPr>
          <p:spPr bwMode="auto">
            <a:xfrm>
              <a:off x="535558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2000</a:t>
              </a:r>
              <a:endParaRPr lang="ko-KR" altLang="en-US" sz="1600">
                <a:solidFill>
                  <a:schemeClr val="bg1"/>
                </a:solidFill>
                <a:latin typeface="Arial" panose="020B0604020202020204" pitchFamily="34" charset="0"/>
              </a:endParaRPr>
            </a:p>
          </p:txBody>
        </p:sp>
        <p:sp>
          <p:nvSpPr>
            <p:cNvPr id="57" name="직사각형 8"/>
            <p:cNvSpPr/>
            <p:nvPr/>
          </p:nvSpPr>
          <p:spPr bwMode="auto">
            <a:xfrm>
              <a:off x="524967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8" name="TextBox 9"/>
            <p:cNvSpPr txBox="1">
              <a:spLocks noChangeArrowheads="1"/>
            </p:cNvSpPr>
            <p:nvPr/>
          </p:nvSpPr>
          <p:spPr bwMode="auto">
            <a:xfrm>
              <a:off x="525773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1999</a:t>
              </a:r>
              <a:endParaRPr lang="ko-KR" altLang="en-US" sz="1600">
                <a:solidFill>
                  <a:schemeClr val="bg1"/>
                </a:solidFill>
                <a:latin typeface="Arial" panose="020B0604020202020204" pitchFamily="34" charset="0"/>
              </a:endParaRPr>
            </a:p>
          </p:txBody>
        </p:sp>
        <p:sp>
          <p:nvSpPr>
            <p:cNvPr id="59" name="직사각형 10"/>
            <p:cNvSpPr/>
            <p:nvPr/>
          </p:nvSpPr>
          <p:spPr bwMode="auto">
            <a:xfrm>
              <a:off x="515181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0" name="TextBox 11"/>
            <p:cNvSpPr txBox="1">
              <a:spLocks noChangeArrowheads="1"/>
            </p:cNvSpPr>
            <p:nvPr/>
          </p:nvSpPr>
          <p:spPr bwMode="auto">
            <a:xfrm>
              <a:off x="515987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1998</a:t>
              </a:r>
              <a:endParaRPr lang="ko-KR" altLang="en-US" sz="1600">
                <a:solidFill>
                  <a:schemeClr val="bg1"/>
                </a:solidFill>
                <a:latin typeface="Arial" panose="020B0604020202020204" pitchFamily="34" charset="0"/>
              </a:endParaRPr>
            </a:p>
          </p:txBody>
        </p:sp>
        <p:sp>
          <p:nvSpPr>
            <p:cNvPr id="61" name="직사각형 12"/>
            <p:cNvSpPr/>
            <p:nvPr/>
          </p:nvSpPr>
          <p:spPr bwMode="auto">
            <a:xfrm>
              <a:off x="505396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2" name="TextBox 13"/>
            <p:cNvSpPr txBox="1">
              <a:spLocks noChangeArrowheads="1"/>
            </p:cNvSpPr>
            <p:nvPr/>
          </p:nvSpPr>
          <p:spPr bwMode="auto">
            <a:xfrm>
              <a:off x="506202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1997</a:t>
              </a:r>
              <a:endParaRPr lang="ko-KR" altLang="en-US" sz="1600">
                <a:solidFill>
                  <a:schemeClr val="bg1"/>
                </a:solidFill>
                <a:latin typeface="Arial" panose="020B0604020202020204" pitchFamily="34" charset="0"/>
              </a:endParaRPr>
            </a:p>
          </p:txBody>
        </p:sp>
        <p:sp>
          <p:nvSpPr>
            <p:cNvPr id="63" name="직사각형 14"/>
            <p:cNvSpPr/>
            <p:nvPr/>
          </p:nvSpPr>
          <p:spPr bwMode="auto">
            <a:xfrm>
              <a:off x="495610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4" name="TextBox 15"/>
            <p:cNvSpPr txBox="1">
              <a:spLocks noChangeArrowheads="1"/>
            </p:cNvSpPr>
            <p:nvPr/>
          </p:nvSpPr>
          <p:spPr bwMode="auto">
            <a:xfrm>
              <a:off x="496416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1996</a:t>
              </a:r>
              <a:endParaRPr lang="ko-KR" altLang="en-US" sz="1600">
                <a:solidFill>
                  <a:schemeClr val="bg1"/>
                </a:solidFill>
                <a:latin typeface="Arial" panose="020B0604020202020204" pitchFamily="34" charset="0"/>
              </a:endParaRPr>
            </a:p>
          </p:txBody>
        </p:sp>
        <p:sp>
          <p:nvSpPr>
            <p:cNvPr id="65" name="직사각형 16"/>
            <p:cNvSpPr/>
            <p:nvPr/>
          </p:nvSpPr>
          <p:spPr bwMode="auto">
            <a:xfrm>
              <a:off x="4760396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6" name="TextBox 17"/>
            <p:cNvSpPr txBox="1">
              <a:spLocks noChangeArrowheads="1"/>
            </p:cNvSpPr>
            <p:nvPr/>
          </p:nvSpPr>
          <p:spPr bwMode="auto">
            <a:xfrm>
              <a:off x="476845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1994</a:t>
              </a:r>
              <a:endParaRPr lang="ko-KR" altLang="en-US" sz="1600">
                <a:solidFill>
                  <a:schemeClr val="bg1"/>
                </a:solidFill>
                <a:latin typeface="Arial" panose="020B0604020202020204" pitchFamily="34" charset="0"/>
              </a:endParaRPr>
            </a:p>
          </p:txBody>
        </p:sp>
        <p:sp>
          <p:nvSpPr>
            <p:cNvPr id="67" name="직사각형 18"/>
            <p:cNvSpPr/>
            <p:nvPr/>
          </p:nvSpPr>
          <p:spPr bwMode="auto">
            <a:xfrm>
              <a:off x="4858251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8" name="TextBox 19"/>
            <p:cNvSpPr txBox="1">
              <a:spLocks noChangeArrowheads="1"/>
            </p:cNvSpPr>
            <p:nvPr/>
          </p:nvSpPr>
          <p:spPr bwMode="auto">
            <a:xfrm>
              <a:off x="486631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1995</a:t>
              </a:r>
              <a:endParaRPr lang="ko-KR" altLang="en-US" sz="1600">
                <a:solidFill>
                  <a:schemeClr val="bg1"/>
                </a:solidFill>
                <a:latin typeface="Arial" panose="020B0604020202020204" pitchFamily="34" charset="0"/>
              </a:endParaRPr>
            </a:p>
          </p:txBody>
        </p:sp>
        <p:sp>
          <p:nvSpPr>
            <p:cNvPr id="69" name="직사각형 6"/>
            <p:cNvSpPr/>
            <p:nvPr/>
          </p:nvSpPr>
          <p:spPr bwMode="auto">
            <a:xfrm>
              <a:off x="466196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0" name="TextBox 7"/>
            <p:cNvSpPr txBox="1">
              <a:spLocks noChangeArrowheads="1"/>
            </p:cNvSpPr>
            <p:nvPr/>
          </p:nvSpPr>
          <p:spPr bwMode="auto">
            <a:xfrm>
              <a:off x="4670023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1993</a:t>
              </a:r>
              <a:endParaRPr lang="ko-KR" altLang="en-US" sz="1600">
                <a:solidFill>
                  <a:schemeClr val="bg1"/>
                </a:solidFill>
                <a:latin typeface="Arial" panose="020B0604020202020204" pitchFamily="34" charset="0"/>
              </a:endParaRPr>
            </a:p>
          </p:txBody>
        </p:sp>
        <p:sp>
          <p:nvSpPr>
            <p:cNvPr id="71" name="직사각형 8"/>
            <p:cNvSpPr/>
            <p:nvPr/>
          </p:nvSpPr>
          <p:spPr bwMode="auto">
            <a:xfrm>
              <a:off x="4564109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2" name="TextBox 9"/>
            <p:cNvSpPr txBox="1">
              <a:spLocks noChangeArrowheads="1"/>
            </p:cNvSpPr>
            <p:nvPr/>
          </p:nvSpPr>
          <p:spPr bwMode="auto">
            <a:xfrm>
              <a:off x="4572168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1992</a:t>
              </a:r>
              <a:endParaRPr lang="ko-KR" altLang="en-US" sz="1600">
                <a:solidFill>
                  <a:schemeClr val="bg1"/>
                </a:solidFill>
                <a:latin typeface="Arial" panose="020B0604020202020204" pitchFamily="34" charset="0"/>
              </a:endParaRPr>
            </a:p>
          </p:txBody>
        </p:sp>
        <p:sp>
          <p:nvSpPr>
            <p:cNvPr id="73" name="직사각형 10"/>
            <p:cNvSpPr/>
            <p:nvPr/>
          </p:nvSpPr>
          <p:spPr bwMode="auto">
            <a:xfrm>
              <a:off x="446625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4" name="TextBox 11"/>
            <p:cNvSpPr txBox="1">
              <a:spLocks noChangeArrowheads="1"/>
            </p:cNvSpPr>
            <p:nvPr/>
          </p:nvSpPr>
          <p:spPr bwMode="auto">
            <a:xfrm>
              <a:off x="4474314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1991</a:t>
              </a:r>
              <a:endParaRPr lang="ko-KR" altLang="en-US" sz="1600">
                <a:solidFill>
                  <a:schemeClr val="bg1"/>
                </a:solidFill>
                <a:latin typeface="Arial" panose="020B0604020202020204" pitchFamily="34" charset="0"/>
              </a:endParaRPr>
            </a:p>
          </p:txBody>
        </p:sp>
        <p:sp>
          <p:nvSpPr>
            <p:cNvPr id="75" name="직사각형 12"/>
            <p:cNvSpPr/>
            <p:nvPr/>
          </p:nvSpPr>
          <p:spPr bwMode="auto">
            <a:xfrm>
              <a:off x="4368399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6" name="TextBox 13"/>
            <p:cNvSpPr txBox="1">
              <a:spLocks noChangeArrowheads="1"/>
            </p:cNvSpPr>
            <p:nvPr/>
          </p:nvSpPr>
          <p:spPr bwMode="auto">
            <a:xfrm>
              <a:off x="4376459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1990</a:t>
              </a:r>
              <a:endParaRPr lang="ko-KR" altLang="en-US" sz="1600">
                <a:solidFill>
                  <a:schemeClr val="bg1"/>
                </a:solidFill>
                <a:latin typeface="Arial" panose="020B0604020202020204" pitchFamily="34" charset="0"/>
              </a:endParaRPr>
            </a:p>
          </p:txBody>
        </p:sp>
        <p:sp>
          <p:nvSpPr>
            <p:cNvPr id="78" name="이등변 삼각형 50"/>
            <p:cNvSpPr/>
            <p:nvPr/>
          </p:nvSpPr>
          <p:spPr bwMode="auto">
            <a:xfrm rot="10800000">
              <a:off x="4001911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79" name="직사각형 16"/>
            <p:cNvSpPr/>
            <p:nvPr/>
          </p:nvSpPr>
          <p:spPr bwMode="auto">
            <a:xfrm>
              <a:off x="4173832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0" name="TextBox 17"/>
            <p:cNvSpPr txBox="1">
              <a:spLocks noChangeArrowheads="1"/>
            </p:cNvSpPr>
            <p:nvPr/>
          </p:nvSpPr>
          <p:spPr bwMode="auto">
            <a:xfrm>
              <a:off x="41818915"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1988</a:t>
              </a:r>
              <a:endParaRPr lang="ko-KR" altLang="en-US" sz="1600" dirty="0">
                <a:solidFill>
                  <a:schemeClr val="bg1"/>
                </a:solidFill>
                <a:latin typeface="Arial" panose="020B0604020202020204" pitchFamily="34" charset="0"/>
              </a:endParaRPr>
            </a:p>
          </p:txBody>
        </p:sp>
        <p:sp>
          <p:nvSpPr>
            <p:cNvPr id="81" name="직사각형 18"/>
            <p:cNvSpPr/>
            <p:nvPr/>
          </p:nvSpPr>
          <p:spPr bwMode="auto">
            <a:xfrm>
              <a:off x="4271687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2" name="TextBox 19"/>
            <p:cNvSpPr txBox="1">
              <a:spLocks noChangeArrowheads="1"/>
            </p:cNvSpPr>
            <p:nvPr/>
          </p:nvSpPr>
          <p:spPr bwMode="auto">
            <a:xfrm>
              <a:off x="42797466"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1989</a:t>
              </a:r>
              <a:endParaRPr lang="ko-KR" altLang="en-US" sz="1600">
                <a:solidFill>
                  <a:schemeClr val="bg1"/>
                </a:solidFill>
                <a:latin typeface="Arial" panose="020B0604020202020204" pitchFamily="34" charset="0"/>
              </a:endParaRPr>
            </a:p>
          </p:txBody>
        </p:sp>
        <p:sp>
          <p:nvSpPr>
            <p:cNvPr id="83" name="직사각형 6"/>
            <p:cNvSpPr/>
            <p:nvPr/>
          </p:nvSpPr>
          <p:spPr bwMode="auto">
            <a:xfrm>
              <a:off x="407540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4" name="TextBox 7"/>
            <p:cNvSpPr txBox="1">
              <a:spLocks noChangeArrowheads="1"/>
            </p:cNvSpPr>
            <p:nvPr/>
          </p:nvSpPr>
          <p:spPr bwMode="auto">
            <a:xfrm>
              <a:off x="408346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1987</a:t>
              </a:r>
              <a:endParaRPr lang="ko-KR" altLang="en-US" sz="1600">
                <a:solidFill>
                  <a:schemeClr val="bg1"/>
                </a:solidFill>
                <a:latin typeface="Arial" panose="020B0604020202020204" pitchFamily="34" charset="0"/>
              </a:endParaRPr>
            </a:p>
          </p:txBody>
        </p:sp>
        <p:sp>
          <p:nvSpPr>
            <p:cNvPr id="85" name="직사각형 8"/>
            <p:cNvSpPr/>
            <p:nvPr/>
          </p:nvSpPr>
          <p:spPr bwMode="auto">
            <a:xfrm>
              <a:off x="3977545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6" name="TextBox 9"/>
            <p:cNvSpPr txBox="1">
              <a:spLocks noChangeArrowheads="1"/>
            </p:cNvSpPr>
            <p:nvPr/>
          </p:nvSpPr>
          <p:spPr bwMode="auto">
            <a:xfrm>
              <a:off x="39856050" y="3604578"/>
              <a:ext cx="754140" cy="33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1986</a:t>
              </a:r>
              <a:endParaRPr lang="ko-KR" altLang="en-US" sz="1600">
                <a:solidFill>
                  <a:schemeClr val="bg1"/>
                </a:solidFill>
                <a:latin typeface="Arial" panose="020B0604020202020204" pitchFamily="34" charset="0"/>
              </a:endParaRPr>
            </a:p>
          </p:txBody>
        </p:sp>
        <p:sp>
          <p:nvSpPr>
            <p:cNvPr id="87" name="직사각형 10"/>
            <p:cNvSpPr/>
            <p:nvPr/>
          </p:nvSpPr>
          <p:spPr bwMode="auto">
            <a:xfrm>
              <a:off x="387969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8" name="TextBox 11"/>
            <p:cNvSpPr txBox="1">
              <a:spLocks noChangeArrowheads="1"/>
            </p:cNvSpPr>
            <p:nvPr/>
          </p:nvSpPr>
          <p:spPr bwMode="auto">
            <a:xfrm>
              <a:off x="388774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1985</a:t>
              </a:r>
              <a:endParaRPr lang="ko-KR" altLang="en-US" sz="1600">
                <a:solidFill>
                  <a:schemeClr val="bg1"/>
                </a:solidFill>
                <a:latin typeface="Arial" panose="020B0604020202020204" pitchFamily="34" charset="0"/>
              </a:endParaRPr>
            </a:p>
          </p:txBody>
        </p:sp>
        <p:sp>
          <p:nvSpPr>
            <p:cNvPr id="89" name="직사각형 12"/>
            <p:cNvSpPr/>
            <p:nvPr/>
          </p:nvSpPr>
          <p:spPr bwMode="auto">
            <a:xfrm>
              <a:off x="378183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0" name="TextBox 13"/>
            <p:cNvSpPr txBox="1">
              <a:spLocks noChangeArrowheads="1"/>
            </p:cNvSpPr>
            <p:nvPr/>
          </p:nvSpPr>
          <p:spPr bwMode="auto">
            <a:xfrm>
              <a:off x="3789894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1984</a:t>
              </a:r>
              <a:endParaRPr lang="ko-KR" altLang="en-US" sz="1600">
                <a:solidFill>
                  <a:schemeClr val="bg1"/>
                </a:solidFill>
                <a:latin typeface="Arial" panose="020B0604020202020204" pitchFamily="34" charset="0"/>
              </a:endParaRPr>
            </a:p>
          </p:txBody>
        </p:sp>
        <p:sp>
          <p:nvSpPr>
            <p:cNvPr id="91" name="직사각형 14"/>
            <p:cNvSpPr/>
            <p:nvPr/>
          </p:nvSpPr>
          <p:spPr bwMode="auto">
            <a:xfrm>
              <a:off x="3683980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2" name="TextBox 15"/>
            <p:cNvSpPr txBox="1">
              <a:spLocks noChangeArrowheads="1"/>
            </p:cNvSpPr>
            <p:nvPr/>
          </p:nvSpPr>
          <p:spPr bwMode="auto">
            <a:xfrm>
              <a:off x="369204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1983</a:t>
              </a:r>
              <a:endParaRPr lang="ko-KR" altLang="en-US" sz="1600">
                <a:solidFill>
                  <a:schemeClr val="bg1"/>
                </a:solidFill>
                <a:latin typeface="Arial" panose="020B0604020202020204" pitchFamily="34" charset="0"/>
              </a:endParaRPr>
            </a:p>
          </p:txBody>
        </p:sp>
        <p:sp>
          <p:nvSpPr>
            <p:cNvPr id="93" name="직사각형 16"/>
            <p:cNvSpPr/>
            <p:nvPr/>
          </p:nvSpPr>
          <p:spPr bwMode="auto">
            <a:xfrm>
              <a:off x="348827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4" name="TextBox 17"/>
            <p:cNvSpPr txBox="1">
              <a:spLocks noChangeArrowheads="1"/>
            </p:cNvSpPr>
            <p:nvPr/>
          </p:nvSpPr>
          <p:spPr bwMode="auto">
            <a:xfrm>
              <a:off x="349632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1981</a:t>
              </a:r>
              <a:endParaRPr lang="ko-KR" altLang="en-US" sz="1600">
                <a:solidFill>
                  <a:schemeClr val="bg1"/>
                </a:solidFill>
                <a:latin typeface="Arial" panose="020B0604020202020204" pitchFamily="34" charset="0"/>
              </a:endParaRPr>
            </a:p>
          </p:txBody>
        </p:sp>
        <p:sp>
          <p:nvSpPr>
            <p:cNvPr id="95" name="직사각형 18"/>
            <p:cNvSpPr/>
            <p:nvPr/>
          </p:nvSpPr>
          <p:spPr bwMode="auto">
            <a:xfrm>
              <a:off x="358612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6" name="TextBox 19"/>
            <p:cNvSpPr txBox="1">
              <a:spLocks noChangeArrowheads="1"/>
            </p:cNvSpPr>
            <p:nvPr/>
          </p:nvSpPr>
          <p:spPr bwMode="auto">
            <a:xfrm>
              <a:off x="3594185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1982</a:t>
              </a:r>
              <a:endParaRPr lang="ko-KR" altLang="en-US" sz="1600">
                <a:solidFill>
                  <a:schemeClr val="bg1"/>
                </a:solidFill>
                <a:latin typeface="Arial" panose="020B0604020202020204" pitchFamily="34" charset="0"/>
              </a:endParaRPr>
            </a:p>
          </p:txBody>
        </p:sp>
        <p:sp>
          <p:nvSpPr>
            <p:cNvPr id="97" name="직사각형 6"/>
            <p:cNvSpPr/>
            <p:nvPr/>
          </p:nvSpPr>
          <p:spPr bwMode="auto">
            <a:xfrm>
              <a:off x="338909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8" name="TextBox 7"/>
            <p:cNvSpPr txBox="1">
              <a:spLocks noChangeArrowheads="1"/>
            </p:cNvSpPr>
            <p:nvPr/>
          </p:nvSpPr>
          <p:spPr bwMode="auto">
            <a:xfrm>
              <a:off x="339715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1980</a:t>
              </a:r>
              <a:endParaRPr lang="ko-KR" altLang="en-US" sz="1600">
                <a:solidFill>
                  <a:schemeClr val="bg1"/>
                </a:solidFill>
                <a:latin typeface="Arial" panose="020B0604020202020204" pitchFamily="34" charset="0"/>
              </a:endParaRPr>
            </a:p>
          </p:txBody>
        </p:sp>
        <p:sp>
          <p:nvSpPr>
            <p:cNvPr id="99" name="직사각형 8"/>
            <p:cNvSpPr/>
            <p:nvPr/>
          </p:nvSpPr>
          <p:spPr bwMode="auto">
            <a:xfrm>
              <a:off x="3291243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0" name="TextBox 9"/>
            <p:cNvSpPr txBox="1">
              <a:spLocks noChangeArrowheads="1"/>
            </p:cNvSpPr>
            <p:nvPr/>
          </p:nvSpPr>
          <p:spPr bwMode="auto">
            <a:xfrm>
              <a:off x="329930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1979</a:t>
              </a:r>
              <a:endParaRPr lang="ko-KR" altLang="en-US" sz="1600">
                <a:solidFill>
                  <a:schemeClr val="bg1"/>
                </a:solidFill>
                <a:latin typeface="Arial" panose="020B0604020202020204" pitchFamily="34" charset="0"/>
              </a:endParaRPr>
            </a:p>
          </p:txBody>
        </p:sp>
        <p:sp>
          <p:nvSpPr>
            <p:cNvPr id="101" name="직사각형 10"/>
            <p:cNvSpPr/>
            <p:nvPr/>
          </p:nvSpPr>
          <p:spPr bwMode="auto">
            <a:xfrm>
              <a:off x="319338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2" name="TextBox 11"/>
            <p:cNvSpPr txBox="1">
              <a:spLocks noChangeArrowheads="1"/>
            </p:cNvSpPr>
            <p:nvPr/>
          </p:nvSpPr>
          <p:spPr bwMode="auto">
            <a:xfrm>
              <a:off x="320144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1978</a:t>
              </a:r>
              <a:endParaRPr lang="ko-KR" altLang="en-US" sz="1600">
                <a:solidFill>
                  <a:schemeClr val="bg1"/>
                </a:solidFill>
                <a:latin typeface="Arial" panose="020B0604020202020204" pitchFamily="34" charset="0"/>
              </a:endParaRPr>
            </a:p>
          </p:txBody>
        </p:sp>
        <p:sp>
          <p:nvSpPr>
            <p:cNvPr id="103" name="직사각형 12"/>
            <p:cNvSpPr/>
            <p:nvPr/>
          </p:nvSpPr>
          <p:spPr bwMode="auto">
            <a:xfrm>
              <a:off x="309553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4" name="TextBox 13"/>
            <p:cNvSpPr txBox="1">
              <a:spLocks noChangeArrowheads="1"/>
            </p:cNvSpPr>
            <p:nvPr/>
          </p:nvSpPr>
          <p:spPr bwMode="auto">
            <a:xfrm>
              <a:off x="310359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1977</a:t>
              </a:r>
              <a:endParaRPr lang="ko-KR" altLang="en-US" sz="1600">
                <a:solidFill>
                  <a:schemeClr val="bg1"/>
                </a:solidFill>
                <a:latin typeface="Arial" panose="020B0604020202020204" pitchFamily="34" charset="0"/>
              </a:endParaRPr>
            </a:p>
          </p:txBody>
        </p:sp>
        <p:sp>
          <p:nvSpPr>
            <p:cNvPr id="105" name="직사각형 14"/>
            <p:cNvSpPr/>
            <p:nvPr/>
          </p:nvSpPr>
          <p:spPr bwMode="auto">
            <a:xfrm>
              <a:off x="299767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6" name="TextBox 15"/>
            <p:cNvSpPr txBox="1">
              <a:spLocks noChangeArrowheads="1"/>
            </p:cNvSpPr>
            <p:nvPr/>
          </p:nvSpPr>
          <p:spPr bwMode="auto">
            <a:xfrm>
              <a:off x="3005737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1976</a:t>
              </a:r>
              <a:endParaRPr lang="ko-KR" altLang="en-US" sz="1600">
                <a:solidFill>
                  <a:schemeClr val="bg1"/>
                </a:solidFill>
                <a:latin typeface="Arial" panose="020B0604020202020204" pitchFamily="34" charset="0"/>
              </a:endParaRPr>
            </a:p>
          </p:txBody>
        </p:sp>
        <p:sp>
          <p:nvSpPr>
            <p:cNvPr id="107" name="직사각형 16"/>
            <p:cNvSpPr/>
            <p:nvPr/>
          </p:nvSpPr>
          <p:spPr bwMode="auto">
            <a:xfrm>
              <a:off x="280196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8" name="TextBox 17"/>
            <p:cNvSpPr txBox="1">
              <a:spLocks noChangeArrowheads="1"/>
            </p:cNvSpPr>
            <p:nvPr/>
          </p:nvSpPr>
          <p:spPr bwMode="auto">
            <a:xfrm>
              <a:off x="28100277"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1974</a:t>
              </a:r>
              <a:endParaRPr lang="ko-KR" altLang="en-US" sz="1600">
                <a:solidFill>
                  <a:schemeClr val="bg1"/>
                </a:solidFill>
                <a:latin typeface="Arial" panose="020B0604020202020204" pitchFamily="34" charset="0"/>
              </a:endParaRPr>
            </a:p>
          </p:txBody>
        </p:sp>
        <p:sp>
          <p:nvSpPr>
            <p:cNvPr id="109" name="직사각형 18"/>
            <p:cNvSpPr/>
            <p:nvPr/>
          </p:nvSpPr>
          <p:spPr bwMode="auto">
            <a:xfrm>
              <a:off x="289982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0" name="TextBox 19"/>
            <p:cNvSpPr txBox="1">
              <a:spLocks noChangeArrowheads="1"/>
            </p:cNvSpPr>
            <p:nvPr/>
          </p:nvSpPr>
          <p:spPr bwMode="auto">
            <a:xfrm>
              <a:off x="2907882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1975</a:t>
              </a:r>
              <a:endParaRPr lang="ko-KR" altLang="en-US" sz="1600">
                <a:solidFill>
                  <a:schemeClr val="bg1"/>
                </a:solidFill>
                <a:latin typeface="Arial" panose="020B0604020202020204" pitchFamily="34" charset="0"/>
              </a:endParaRPr>
            </a:p>
          </p:txBody>
        </p:sp>
        <p:sp>
          <p:nvSpPr>
            <p:cNvPr id="111" name="직사각형 6"/>
            <p:cNvSpPr/>
            <p:nvPr/>
          </p:nvSpPr>
          <p:spPr bwMode="auto">
            <a:xfrm>
              <a:off x="27035370"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2" name="TextBox 7"/>
            <p:cNvSpPr txBox="1">
              <a:spLocks noChangeArrowheads="1"/>
            </p:cNvSpPr>
            <p:nvPr/>
          </p:nvSpPr>
          <p:spPr bwMode="auto">
            <a:xfrm>
              <a:off x="27115962"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1973</a:t>
              </a:r>
              <a:endParaRPr lang="ko-KR" altLang="en-US" sz="1600">
                <a:solidFill>
                  <a:schemeClr val="bg1"/>
                </a:solidFill>
                <a:latin typeface="Arial" panose="020B0604020202020204" pitchFamily="34" charset="0"/>
              </a:endParaRPr>
            </a:p>
          </p:txBody>
        </p:sp>
        <p:sp>
          <p:nvSpPr>
            <p:cNvPr id="113" name="직사각형 8"/>
            <p:cNvSpPr/>
            <p:nvPr/>
          </p:nvSpPr>
          <p:spPr bwMode="auto">
            <a:xfrm>
              <a:off x="26056819"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4" name="TextBox 9"/>
            <p:cNvSpPr txBox="1">
              <a:spLocks noChangeArrowheads="1"/>
            </p:cNvSpPr>
            <p:nvPr/>
          </p:nvSpPr>
          <p:spPr bwMode="auto">
            <a:xfrm>
              <a:off x="26137411"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1972</a:t>
              </a:r>
              <a:endParaRPr lang="ko-KR" altLang="en-US" sz="1600" dirty="0">
                <a:solidFill>
                  <a:schemeClr val="bg1"/>
                </a:solidFill>
                <a:latin typeface="Arial" panose="020B0604020202020204" pitchFamily="34" charset="0"/>
              </a:endParaRPr>
            </a:p>
          </p:txBody>
        </p:sp>
        <p:sp>
          <p:nvSpPr>
            <p:cNvPr id="115" name="직사각형 10"/>
            <p:cNvSpPr/>
            <p:nvPr/>
          </p:nvSpPr>
          <p:spPr bwMode="auto">
            <a:xfrm>
              <a:off x="2507826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6" name="TextBox 11"/>
            <p:cNvSpPr txBox="1">
              <a:spLocks noChangeArrowheads="1"/>
            </p:cNvSpPr>
            <p:nvPr/>
          </p:nvSpPr>
          <p:spPr bwMode="auto">
            <a:xfrm>
              <a:off x="2515886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1971</a:t>
              </a:r>
              <a:endParaRPr lang="ko-KR" altLang="en-US" sz="1600">
                <a:solidFill>
                  <a:schemeClr val="bg1"/>
                </a:solidFill>
                <a:latin typeface="Arial" panose="020B0604020202020204" pitchFamily="34" charset="0"/>
              </a:endParaRPr>
            </a:p>
          </p:txBody>
        </p:sp>
        <p:sp>
          <p:nvSpPr>
            <p:cNvPr id="117" name="직사각형 12"/>
            <p:cNvSpPr/>
            <p:nvPr/>
          </p:nvSpPr>
          <p:spPr bwMode="auto">
            <a:xfrm>
              <a:off x="2409971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8" name="TextBox 13"/>
            <p:cNvSpPr txBox="1">
              <a:spLocks noChangeArrowheads="1"/>
            </p:cNvSpPr>
            <p:nvPr/>
          </p:nvSpPr>
          <p:spPr bwMode="auto">
            <a:xfrm>
              <a:off x="2418030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1970</a:t>
              </a:r>
              <a:endParaRPr lang="ko-KR" altLang="en-US" sz="1600">
                <a:solidFill>
                  <a:schemeClr val="bg1"/>
                </a:solidFill>
                <a:latin typeface="Arial" panose="020B0604020202020204" pitchFamily="34" charset="0"/>
              </a:endParaRPr>
            </a:p>
          </p:txBody>
        </p:sp>
        <p:sp>
          <p:nvSpPr>
            <p:cNvPr id="120" name="이등변 삼각형 50"/>
            <p:cNvSpPr/>
            <p:nvPr/>
          </p:nvSpPr>
          <p:spPr bwMode="auto">
            <a:xfrm rot="10800000">
              <a:off x="24302190"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21" name="직사각형 16"/>
            <p:cNvSpPr/>
            <p:nvPr/>
          </p:nvSpPr>
          <p:spPr bwMode="auto">
            <a:xfrm>
              <a:off x="2213687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2" name="TextBox 17"/>
            <p:cNvSpPr txBox="1">
              <a:spLocks noChangeArrowheads="1"/>
            </p:cNvSpPr>
            <p:nvPr/>
          </p:nvSpPr>
          <p:spPr bwMode="auto">
            <a:xfrm>
              <a:off x="2221746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1968</a:t>
              </a:r>
              <a:endParaRPr lang="ko-KR" altLang="en-US" sz="1600">
                <a:solidFill>
                  <a:schemeClr val="bg1"/>
                </a:solidFill>
                <a:latin typeface="Arial" panose="020B0604020202020204" pitchFamily="34" charset="0"/>
              </a:endParaRPr>
            </a:p>
          </p:txBody>
        </p:sp>
        <p:sp>
          <p:nvSpPr>
            <p:cNvPr id="123" name="직사각형 18"/>
            <p:cNvSpPr/>
            <p:nvPr/>
          </p:nvSpPr>
          <p:spPr bwMode="auto">
            <a:xfrm>
              <a:off x="2311542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4" name="TextBox 19"/>
            <p:cNvSpPr txBox="1">
              <a:spLocks noChangeArrowheads="1"/>
            </p:cNvSpPr>
            <p:nvPr/>
          </p:nvSpPr>
          <p:spPr bwMode="auto">
            <a:xfrm>
              <a:off x="2319601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1969</a:t>
              </a:r>
              <a:endParaRPr lang="ko-KR" altLang="en-US" sz="1600">
                <a:solidFill>
                  <a:schemeClr val="bg1"/>
                </a:solidFill>
                <a:latin typeface="Arial" panose="020B0604020202020204" pitchFamily="34" charset="0"/>
              </a:endParaRPr>
            </a:p>
          </p:txBody>
        </p:sp>
        <p:sp>
          <p:nvSpPr>
            <p:cNvPr id="125" name="직사각형 6"/>
            <p:cNvSpPr/>
            <p:nvPr/>
          </p:nvSpPr>
          <p:spPr bwMode="auto">
            <a:xfrm>
              <a:off x="21152557"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6" name="TextBox 7"/>
            <p:cNvSpPr txBox="1">
              <a:spLocks noChangeArrowheads="1"/>
            </p:cNvSpPr>
            <p:nvPr/>
          </p:nvSpPr>
          <p:spPr bwMode="auto">
            <a:xfrm>
              <a:off x="21233148"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1967</a:t>
              </a:r>
              <a:endParaRPr lang="ko-KR" altLang="en-US" sz="1600">
                <a:solidFill>
                  <a:schemeClr val="bg1"/>
                </a:solidFill>
                <a:latin typeface="Arial" panose="020B0604020202020204" pitchFamily="34" charset="0"/>
              </a:endParaRPr>
            </a:p>
          </p:txBody>
        </p:sp>
        <p:sp>
          <p:nvSpPr>
            <p:cNvPr id="127" name="직사각형 8"/>
            <p:cNvSpPr/>
            <p:nvPr/>
          </p:nvSpPr>
          <p:spPr bwMode="auto">
            <a:xfrm>
              <a:off x="2017400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8" name="TextBox 9"/>
            <p:cNvSpPr txBox="1">
              <a:spLocks noChangeArrowheads="1"/>
            </p:cNvSpPr>
            <p:nvPr/>
          </p:nvSpPr>
          <p:spPr bwMode="auto">
            <a:xfrm>
              <a:off x="20254598" y="3604205"/>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1966</a:t>
              </a:r>
              <a:endParaRPr lang="ko-KR" altLang="en-US" sz="1600" dirty="0">
                <a:solidFill>
                  <a:schemeClr val="bg1"/>
                </a:solidFill>
                <a:latin typeface="Arial" panose="020B0604020202020204" pitchFamily="34" charset="0"/>
              </a:endParaRPr>
            </a:p>
          </p:txBody>
        </p:sp>
        <p:sp>
          <p:nvSpPr>
            <p:cNvPr id="129" name="직사각형 10"/>
            <p:cNvSpPr/>
            <p:nvPr/>
          </p:nvSpPr>
          <p:spPr bwMode="auto">
            <a:xfrm>
              <a:off x="19195455"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0" name="TextBox 11"/>
            <p:cNvSpPr txBox="1">
              <a:spLocks noChangeArrowheads="1"/>
            </p:cNvSpPr>
            <p:nvPr/>
          </p:nvSpPr>
          <p:spPr bwMode="auto">
            <a:xfrm>
              <a:off x="19276047"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1965</a:t>
              </a:r>
              <a:endParaRPr lang="ko-KR" altLang="en-US" sz="1600">
                <a:solidFill>
                  <a:schemeClr val="bg1"/>
                </a:solidFill>
                <a:latin typeface="Arial" panose="020B0604020202020204" pitchFamily="34" charset="0"/>
              </a:endParaRPr>
            </a:p>
          </p:txBody>
        </p:sp>
        <p:sp>
          <p:nvSpPr>
            <p:cNvPr id="131" name="직사각형 12"/>
            <p:cNvSpPr/>
            <p:nvPr/>
          </p:nvSpPr>
          <p:spPr bwMode="auto">
            <a:xfrm>
              <a:off x="18216904"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2" name="TextBox 13"/>
            <p:cNvSpPr txBox="1">
              <a:spLocks noChangeArrowheads="1"/>
            </p:cNvSpPr>
            <p:nvPr/>
          </p:nvSpPr>
          <p:spPr bwMode="auto">
            <a:xfrm>
              <a:off x="1829749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1964</a:t>
              </a:r>
              <a:endParaRPr lang="ko-KR" altLang="en-US" sz="1600">
                <a:solidFill>
                  <a:schemeClr val="bg1"/>
                </a:solidFill>
                <a:latin typeface="Arial" panose="020B0604020202020204" pitchFamily="34" charset="0"/>
              </a:endParaRPr>
            </a:p>
          </p:txBody>
        </p:sp>
        <p:sp>
          <p:nvSpPr>
            <p:cNvPr id="133" name="직사각형 14"/>
            <p:cNvSpPr/>
            <p:nvPr/>
          </p:nvSpPr>
          <p:spPr bwMode="auto">
            <a:xfrm>
              <a:off x="1723835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4" name="TextBox 15"/>
            <p:cNvSpPr txBox="1">
              <a:spLocks noChangeArrowheads="1"/>
            </p:cNvSpPr>
            <p:nvPr/>
          </p:nvSpPr>
          <p:spPr bwMode="auto">
            <a:xfrm>
              <a:off x="1731894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1963</a:t>
              </a:r>
              <a:endParaRPr lang="ko-KR" altLang="en-US" sz="1600">
                <a:solidFill>
                  <a:schemeClr val="bg1"/>
                </a:solidFill>
                <a:latin typeface="Arial" panose="020B0604020202020204" pitchFamily="34" charset="0"/>
              </a:endParaRPr>
            </a:p>
          </p:txBody>
        </p:sp>
        <p:sp>
          <p:nvSpPr>
            <p:cNvPr id="135" name="직사각형 16"/>
            <p:cNvSpPr/>
            <p:nvPr/>
          </p:nvSpPr>
          <p:spPr bwMode="auto">
            <a:xfrm>
              <a:off x="15281251"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6" name="TextBox 17"/>
            <p:cNvSpPr txBox="1">
              <a:spLocks noChangeArrowheads="1"/>
            </p:cNvSpPr>
            <p:nvPr/>
          </p:nvSpPr>
          <p:spPr bwMode="auto">
            <a:xfrm>
              <a:off x="15361844"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1961</a:t>
              </a:r>
              <a:endParaRPr lang="ko-KR" altLang="en-US" sz="1600">
                <a:solidFill>
                  <a:schemeClr val="bg1"/>
                </a:solidFill>
                <a:latin typeface="Arial" panose="020B0604020202020204" pitchFamily="34" charset="0"/>
              </a:endParaRPr>
            </a:p>
          </p:txBody>
        </p:sp>
        <p:sp>
          <p:nvSpPr>
            <p:cNvPr id="137" name="직사각형 18"/>
            <p:cNvSpPr/>
            <p:nvPr/>
          </p:nvSpPr>
          <p:spPr bwMode="auto">
            <a:xfrm>
              <a:off x="1625980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8" name="TextBox 19"/>
            <p:cNvSpPr txBox="1">
              <a:spLocks noChangeArrowheads="1"/>
            </p:cNvSpPr>
            <p:nvPr/>
          </p:nvSpPr>
          <p:spPr bwMode="auto">
            <a:xfrm>
              <a:off x="1634039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1962</a:t>
              </a:r>
              <a:endParaRPr lang="ko-KR" altLang="en-US" sz="1600" dirty="0">
                <a:solidFill>
                  <a:schemeClr val="bg1"/>
                </a:solidFill>
                <a:latin typeface="Arial" panose="020B0604020202020204" pitchFamily="34" charset="0"/>
              </a:endParaRPr>
            </a:p>
          </p:txBody>
        </p:sp>
        <p:sp>
          <p:nvSpPr>
            <p:cNvPr id="170" name="TextBox 37"/>
            <p:cNvSpPr txBox="1"/>
            <p:nvPr/>
          </p:nvSpPr>
          <p:spPr bwMode="auto">
            <a:xfrm>
              <a:off x="16939172" y="5080363"/>
              <a:ext cx="7363018" cy="400110"/>
            </a:xfrm>
            <a:prstGeom prst="rect">
              <a:avLst/>
            </a:prstGeom>
            <a:noFill/>
          </p:spPr>
          <p:txBody>
            <a:bodyPr>
              <a:spAutoFit/>
            </a:bodyPr>
            <a:lstStyle/>
            <a:p>
              <a:pPr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41" name="이등변 삼각형 49"/>
            <p:cNvSpPr/>
            <p:nvPr/>
          </p:nvSpPr>
          <p:spPr bwMode="auto">
            <a:xfrm rot="10800000">
              <a:off x="14484153"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2" name="이등변 삼각형 53"/>
            <p:cNvSpPr/>
            <p:nvPr/>
          </p:nvSpPr>
          <p:spPr bwMode="auto">
            <a:xfrm>
              <a:off x="15554915" y="4397735"/>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3" name="직사각형 6"/>
            <p:cNvSpPr/>
            <p:nvPr/>
          </p:nvSpPr>
          <p:spPr bwMode="auto">
            <a:xfrm>
              <a:off x="14289530"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4" name="TextBox 7"/>
            <p:cNvSpPr txBox="1">
              <a:spLocks noChangeArrowheads="1"/>
            </p:cNvSpPr>
            <p:nvPr/>
          </p:nvSpPr>
          <p:spPr bwMode="auto">
            <a:xfrm>
              <a:off x="14370123"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1960</a:t>
              </a:r>
              <a:endParaRPr lang="ko-KR" altLang="en-US" sz="1600">
                <a:solidFill>
                  <a:schemeClr val="bg1"/>
                </a:solidFill>
                <a:latin typeface="Arial" panose="020B0604020202020204" pitchFamily="34" charset="0"/>
              </a:endParaRPr>
            </a:p>
          </p:txBody>
        </p:sp>
        <p:sp>
          <p:nvSpPr>
            <p:cNvPr id="168" name="TextBox 31"/>
            <p:cNvSpPr txBox="1">
              <a:spLocks noChangeArrowheads="1"/>
            </p:cNvSpPr>
            <p:nvPr/>
          </p:nvSpPr>
          <p:spPr bwMode="auto">
            <a:xfrm>
              <a:off x="13012872" y="1872022"/>
              <a:ext cx="304968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Laboratórium </a:t>
              </a:r>
              <a:r>
                <a:rPr lang="pt-BR" altLang="sk-SK" sz="2000" dirty="0">
                  <a:latin typeface="Arial" panose="020B0604020202020204" pitchFamily="34" charset="0"/>
                  <a:cs typeface="Arial" panose="020B0604020202020204" pitchFamily="34" charset="0"/>
                </a:rPr>
                <a:t>pôdoznalectva v Bratislave (1.7.1960)</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4" name="Rectangle 3"/>
            <p:cNvSpPr/>
            <p:nvPr/>
          </p:nvSpPr>
          <p:spPr>
            <a:xfrm>
              <a:off x="13483168" y="4943043"/>
              <a:ext cx="4572000" cy="646331"/>
            </a:xfrm>
            <a:prstGeom prst="rect">
              <a:avLst/>
            </a:prstGeom>
          </p:spPr>
          <p:txBody>
            <a:bodyPr>
              <a:spAutoFit/>
            </a:bodyPr>
            <a:lstStyle/>
            <a:p>
              <a:pPr algn="ctr"/>
              <a:r>
                <a:rPr lang="sk-SK" dirty="0"/>
                <a:t>Vznik regionálneho pracoviska </a:t>
              </a:r>
            </a:p>
            <a:p>
              <a:pPr algn="ctr"/>
              <a:r>
                <a:rPr lang="sk-SK" dirty="0"/>
                <a:t>v Prešove (1.3.1961)</a:t>
              </a:r>
            </a:p>
          </p:txBody>
        </p:sp>
        <p:sp>
          <p:nvSpPr>
            <p:cNvPr id="5" name="Rectangle 4"/>
            <p:cNvSpPr/>
            <p:nvPr/>
          </p:nvSpPr>
          <p:spPr>
            <a:xfrm>
              <a:off x="18765414" y="5000024"/>
              <a:ext cx="2729338" cy="923330"/>
            </a:xfrm>
            <a:prstGeom prst="rect">
              <a:avLst/>
            </a:prstGeom>
          </p:spPr>
          <p:txBody>
            <a:bodyPr wrap="square">
              <a:spAutoFit/>
            </a:bodyPr>
            <a:lstStyle/>
            <a:p>
              <a:pPr algn="ctr"/>
              <a:r>
                <a:rPr lang="sk-SK" dirty="0"/>
                <a:t>Vznik regionálneho pracoviska v Banskej Bystrici (1.3.1966)</a:t>
              </a:r>
            </a:p>
          </p:txBody>
        </p:sp>
        <p:sp>
          <p:nvSpPr>
            <p:cNvPr id="187" name="이등변 삼각형 53"/>
            <p:cNvSpPr/>
            <p:nvPr/>
          </p:nvSpPr>
          <p:spPr bwMode="auto">
            <a:xfrm>
              <a:off x="20426618"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1" name="Straight Arrow Connector 190"/>
            <p:cNvCxnSpPr/>
            <p:nvPr/>
          </p:nvCxnSpPr>
          <p:spPr bwMode="auto">
            <a:xfrm>
              <a:off x="25774552" y="3347862"/>
              <a:ext cx="8077642"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3" name="TextBox 31"/>
            <p:cNvSpPr txBox="1">
              <a:spLocks noChangeArrowheads="1"/>
            </p:cNvSpPr>
            <p:nvPr/>
          </p:nvSpPr>
          <p:spPr bwMode="auto">
            <a:xfrm>
              <a:off x="17748640" y="1852611"/>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Komplexný prieskum pôd</a:t>
              </a:r>
            </a:p>
            <a:p>
              <a:pPr marL="0" indent="0" eaLnBrk="1" hangingPunct="1"/>
              <a:r>
                <a:rPr lang="sk-SK" altLang="sk-SK" sz="2000" dirty="0">
                  <a:latin typeface="Arial" panose="020B0604020202020204" pitchFamily="34" charset="0"/>
                  <a:cs typeface="Arial" panose="020B0604020202020204" pitchFamily="34" charset="0"/>
                </a:rPr>
                <a:t> (vedenie Ing. Juraj </a:t>
              </a:r>
              <a:r>
                <a:rPr lang="sk-SK" altLang="sk-SK" sz="2000" dirty="0" err="1">
                  <a:latin typeface="Arial" panose="020B0604020202020204" pitchFamily="34" charset="0"/>
                  <a:cs typeface="Arial" panose="020B0604020202020204" pitchFamily="34" charset="0"/>
                </a:rPr>
                <a:t>Hraško</a:t>
              </a:r>
              <a:r>
                <a:rPr lang="sk-SK" altLang="sk-SK" sz="2000" dirty="0">
                  <a:latin typeface="Arial" panose="020B0604020202020204" pitchFamily="34" charset="0"/>
                  <a:cs typeface="Arial" panose="020B0604020202020204" pitchFamily="34" charset="0"/>
                </a:rPr>
                <a:t>, CSc., Ing. Zoltán </a:t>
              </a:r>
              <a:r>
                <a:rPr lang="sk-SK" altLang="sk-SK" sz="2000" dirty="0" err="1">
                  <a:latin typeface="Arial" panose="020B0604020202020204" pitchFamily="34" charset="0"/>
                  <a:cs typeface="Arial" panose="020B0604020202020204" pitchFamily="34" charset="0"/>
                </a:rPr>
                <a:t>Bedrna</a:t>
              </a:r>
              <a:r>
                <a:rPr lang="sk-SK" altLang="sk-SK" sz="2000" dirty="0">
                  <a:latin typeface="Arial" panose="020B0604020202020204" pitchFamily="34" charset="0"/>
                  <a:cs typeface="Arial" panose="020B0604020202020204" pitchFamily="34" charset="0"/>
                </a:rPr>
                <a:t>)</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4" name="이등변 삼각형 50"/>
            <p:cNvSpPr/>
            <p:nvPr/>
          </p:nvSpPr>
          <p:spPr bwMode="auto">
            <a:xfrm rot="10800000">
              <a:off x="25271343" y="306423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95" name="이등변 삼각형 50"/>
            <p:cNvSpPr/>
            <p:nvPr/>
          </p:nvSpPr>
          <p:spPr bwMode="auto">
            <a:xfrm rot="10800000">
              <a:off x="34102676" y="303248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6" name="Straight Arrow Connector 195"/>
            <p:cNvCxnSpPr/>
            <p:nvPr/>
          </p:nvCxnSpPr>
          <p:spPr bwMode="auto">
            <a:xfrm>
              <a:off x="15461732" y="3347862"/>
              <a:ext cx="8715474"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8" name="TextBox 31"/>
            <p:cNvSpPr txBox="1">
              <a:spLocks noChangeArrowheads="1"/>
            </p:cNvSpPr>
            <p:nvPr/>
          </p:nvSpPr>
          <p:spPr bwMode="auto">
            <a:xfrm>
              <a:off x="27504207" y="1907485"/>
              <a:ext cx="42909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Mapovanie a bonitácia poľnohospodárskych pôd</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9" name="이등변 삼각형 53"/>
            <p:cNvSpPr/>
            <p:nvPr/>
          </p:nvSpPr>
          <p:spPr bwMode="auto">
            <a:xfrm>
              <a:off x="224549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0" name="Rectangle 199"/>
            <p:cNvSpPr/>
            <p:nvPr/>
          </p:nvSpPr>
          <p:spPr>
            <a:xfrm>
              <a:off x="21295468" y="5000024"/>
              <a:ext cx="2729338" cy="923330"/>
            </a:xfrm>
            <a:prstGeom prst="rect">
              <a:avLst/>
            </a:prstGeom>
          </p:spPr>
          <p:txBody>
            <a:bodyPr wrap="square">
              <a:spAutoFit/>
            </a:bodyPr>
            <a:lstStyle/>
            <a:p>
              <a:pPr algn="ctr"/>
              <a:r>
                <a:rPr lang="sk-SK" dirty="0"/>
                <a:t>Výskumný ústav pôdoznalectva a výživy rastlín </a:t>
              </a:r>
            </a:p>
          </p:txBody>
        </p:sp>
        <p:sp>
          <p:nvSpPr>
            <p:cNvPr id="201" name="이등변 삼각형 53"/>
            <p:cNvSpPr/>
            <p:nvPr/>
          </p:nvSpPr>
          <p:spPr bwMode="auto">
            <a:xfrm>
              <a:off x="26366103" y="444680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2" name="Rectangle 201"/>
            <p:cNvSpPr/>
            <p:nvPr/>
          </p:nvSpPr>
          <p:spPr>
            <a:xfrm>
              <a:off x="25313819" y="5000024"/>
              <a:ext cx="2729338" cy="646331"/>
            </a:xfrm>
            <a:prstGeom prst="rect">
              <a:avLst/>
            </a:prstGeom>
          </p:spPr>
          <p:txBody>
            <a:bodyPr wrap="square">
              <a:spAutoFit/>
            </a:bodyPr>
            <a:lstStyle/>
            <a:p>
              <a:pPr algn="ctr"/>
              <a:r>
                <a:rPr lang="sk-SK" dirty="0"/>
                <a:t>Poverenie na výkon bonitácie PPF</a:t>
              </a:r>
            </a:p>
          </p:txBody>
        </p:sp>
        <p:sp>
          <p:nvSpPr>
            <p:cNvPr id="203" name="TextBox 31"/>
            <p:cNvSpPr txBox="1">
              <a:spLocks noChangeArrowheads="1"/>
            </p:cNvSpPr>
            <p:nvPr/>
          </p:nvSpPr>
          <p:spPr bwMode="auto">
            <a:xfrm>
              <a:off x="39627112" y="2398846"/>
              <a:ext cx="4290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Aktualizácia bonitácie</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4" name="이등변 삼각형 50"/>
            <p:cNvSpPr/>
            <p:nvPr/>
          </p:nvSpPr>
          <p:spPr bwMode="auto">
            <a:xfrm rot="10800000">
              <a:off x="41894062"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5" name="이등변 삼각형 50"/>
            <p:cNvSpPr/>
            <p:nvPr/>
          </p:nvSpPr>
          <p:spPr bwMode="auto">
            <a:xfrm rot="10800000">
              <a:off x="42982687"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6" name="이등변 삼각형 50"/>
            <p:cNvSpPr/>
            <p:nvPr/>
          </p:nvSpPr>
          <p:spPr bwMode="auto">
            <a:xfrm rot="10800000">
              <a:off x="46770894" y="302705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7" name="TextBox 31"/>
            <p:cNvSpPr txBox="1">
              <a:spLocks noChangeArrowheads="1"/>
            </p:cNvSpPr>
            <p:nvPr/>
          </p:nvSpPr>
          <p:spPr bwMode="auto">
            <a:xfrm>
              <a:off x="44911231" y="1903774"/>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Ukončenie prác na bonitácii a odovzdanie výstupov na pozemkové úrady</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8" name="이등변 삼각형 53"/>
            <p:cNvSpPr/>
            <p:nvPr/>
          </p:nvSpPr>
          <p:spPr bwMode="auto">
            <a:xfrm>
              <a:off x="40002210"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9" name="Rectangle 208"/>
            <p:cNvSpPr/>
            <p:nvPr/>
          </p:nvSpPr>
          <p:spPr>
            <a:xfrm>
              <a:off x="38952194" y="4957252"/>
              <a:ext cx="2729338" cy="646331"/>
            </a:xfrm>
            <a:prstGeom prst="rect">
              <a:avLst/>
            </a:prstGeom>
          </p:spPr>
          <p:txBody>
            <a:bodyPr wrap="square">
              <a:spAutoFit/>
            </a:bodyPr>
            <a:lstStyle/>
            <a:p>
              <a:pPr algn="ctr"/>
              <a:r>
                <a:rPr lang="sk-SK" dirty="0"/>
                <a:t>Centrum výskumu pôdnej úrodnosti</a:t>
              </a:r>
            </a:p>
          </p:txBody>
        </p:sp>
        <p:sp>
          <p:nvSpPr>
            <p:cNvPr id="210" name="이등변 삼각형 53"/>
            <p:cNvSpPr/>
            <p:nvPr/>
          </p:nvSpPr>
          <p:spPr bwMode="auto">
            <a:xfrm>
              <a:off x="517561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1" name="Rectangle 210"/>
            <p:cNvSpPr/>
            <p:nvPr/>
          </p:nvSpPr>
          <p:spPr>
            <a:xfrm>
              <a:off x="50809233" y="4943042"/>
              <a:ext cx="2729338" cy="923330"/>
            </a:xfrm>
            <a:prstGeom prst="rect">
              <a:avLst/>
            </a:prstGeom>
          </p:spPr>
          <p:txBody>
            <a:bodyPr wrap="square">
              <a:spAutoFit/>
            </a:bodyPr>
            <a:lstStyle/>
            <a:p>
              <a:pPr algn="ctr"/>
              <a:r>
                <a:rPr lang="sk-SK" dirty="0"/>
                <a:t>Výskumný ústav pôdoznalectva a ochrany pôdy</a:t>
              </a:r>
            </a:p>
          </p:txBody>
        </p:sp>
        <p:sp>
          <p:nvSpPr>
            <p:cNvPr id="212" name="이등변 삼각형 49"/>
            <p:cNvSpPr/>
            <p:nvPr/>
          </p:nvSpPr>
          <p:spPr bwMode="auto">
            <a:xfrm rot="10800000">
              <a:off x="52706681" y="3106732"/>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3" name="TextBox 28"/>
            <p:cNvSpPr txBox="1"/>
            <p:nvPr/>
          </p:nvSpPr>
          <p:spPr bwMode="auto">
            <a:xfrm>
              <a:off x="50847680" y="2011054"/>
              <a:ext cx="4121150" cy="707886"/>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err="1">
                  <a:solidFill>
                    <a:schemeClr val="tx1">
                      <a:lumMod val="75000"/>
                      <a:lumOff val="25000"/>
                    </a:schemeClr>
                  </a:solidFill>
                  <a:cs typeface="Arial" pitchFamily="34" charset="0"/>
                </a:rPr>
                <a:t>Morfogenetický</a:t>
              </a:r>
              <a:r>
                <a:rPr lang="sk-SK" altLang="ko-KR" sz="2000" kern="0" dirty="0">
                  <a:solidFill>
                    <a:schemeClr val="tx1">
                      <a:lumMod val="75000"/>
                      <a:lumOff val="25000"/>
                    </a:schemeClr>
                  </a:solidFill>
                  <a:cs typeface="Arial" pitchFamily="34" charset="0"/>
                </a:rPr>
                <a:t> klasifikačný systém pôd ČSFR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214" name="이등변 삼각형 53"/>
            <p:cNvSpPr/>
            <p:nvPr/>
          </p:nvSpPr>
          <p:spPr bwMode="auto">
            <a:xfrm>
              <a:off x="46770894"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5" name="Rectangle 214"/>
            <p:cNvSpPr/>
            <p:nvPr/>
          </p:nvSpPr>
          <p:spPr>
            <a:xfrm>
              <a:off x="45502751" y="4861524"/>
              <a:ext cx="2729338" cy="646331"/>
            </a:xfrm>
            <a:prstGeom prst="rect">
              <a:avLst/>
            </a:prstGeom>
          </p:spPr>
          <p:txBody>
            <a:bodyPr wrap="square">
              <a:spAutoFit/>
            </a:bodyPr>
            <a:lstStyle/>
            <a:p>
              <a:pPr algn="ctr"/>
              <a:r>
                <a:rPr lang="sk-SK" dirty="0"/>
                <a:t>Čiastkový monitorovací systém - pôda</a:t>
              </a:r>
            </a:p>
          </p:txBody>
        </p:sp>
        <p:sp>
          <p:nvSpPr>
            <p:cNvPr id="216" name="이등변 삼각형 54"/>
            <p:cNvSpPr/>
            <p:nvPr/>
          </p:nvSpPr>
          <p:spPr bwMode="auto">
            <a:xfrm>
              <a:off x="57606922" y="4459649"/>
              <a:ext cx="385763"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7" name="직사각형 6"/>
            <p:cNvSpPr/>
            <p:nvPr/>
          </p:nvSpPr>
          <p:spPr bwMode="auto">
            <a:xfrm>
              <a:off x="6817245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18" name="TextBox 7"/>
            <p:cNvSpPr txBox="1">
              <a:spLocks noChangeArrowheads="1"/>
            </p:cNvSpPr>
            <p:nvPr/>
          </p:nvSpPr>
          <p:spPr bwMode="auto">
            <a:xfrm>
              <a:off x="68253047"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5</a:t>
              </a:r>
              <a:endParaRPr lang="ko-KR" altLang="en-US" sz="1600" dirty="0">
                <a:solidFill>
                  <a:schemeClr val="bg1"/>
                </a:solidFill>
                <a:latin typeface="Arial" panose="020B0604020202020204" pitchFamily="34" charset="0"/>
              </a:endParaRPr>
            </a:p>
          </p:txBody>
        </p:sp>
        <p:sp>
          <p:nvSpPr>
            <p:cNvPr id="219" name="직사각형 6"/>
            <p:cNvSpPr/>
            <p:nvPr/>
          </p:nvSpPr>
          <p:spPr bwMode="auto">
            <a:xfrm>
              <a:off x="69157244"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0" name="TextBox 7"/>
            <p:cNvSpPr txBox="1">
              <a:spLocks noChangeArrowheads="1"/>
            </p:cNvSpPr>
            <p:nvPr/>
          </p:nvSpPr>
          <p:spPr bwMode="auto">
            <a:xfrm>
              <a:off x="69237835"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6</a:t>
              </a:r>
              <a:endParaRPr lang="ko-KR" altLang="en-US" sz="1600" dirty="0">
                <a:solidFill>
                  <a:schemeClr val="bg1"/>
                </a:solidFill>
                <a:latin typeface="Arial" panose="020B0604020202020204" pitchFamily="34" charset="0"/>
              </a:endParaRPr>
            </a:p>
          </p:txBody>
        </p:sp>
        <p:sp>
          <p:nvSpPr>
            <p:cNvPr id="221" name="직사각형 6"/>
            <p:cNvSpPr/>
            <p:nvPr/>
          </p:nvSpPr>
          <p:spPr bwMode="auto">
            <a:xfrm>
              <a:off x="70129555"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2" name="TextBox 7"/>
            <p:cNvSpPr txBox="1">
              <a:spLocks noChangeArrowheads="1"/>
            </p:cNvSpPr>
            <p:nvPr/>
          </p:nvSpPr>
          <p:spPr bwMode="auto">
            <a:xfrm>
              <a:off x="70210146"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7</a:t>
              </a:r>
              <a:endParaRPr lang="ko-KR" altLang="en-US" sz="1600" dirty="0">
                <a:solidFill>
                  <a:schemeClr val="bg1"/>
                </a:solidFill>
                <a:latin typeface="Arial" panose="020B0604020202020204" pitchFamily="34" charset="0"/>
              </a:endParaRPr>
            </a:p>
          </p:txBody>
        </p:sp>
        <p:sp>
          <p:nvSpPr>
            <p:cNvPr id="224" name="직사각형 6"/>
            <p:cNvSpPr/>
            <p:nvPr/>
          </p:nvSpPr>
          <p:spPr bwMode="auto">
            <a:xfrm>
              <a:off x="71105652"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5" name="TextBox 7"/>
            <p:cNvSpPr txBox="1">
              <a:spLocks noChangeArrowheads="1"/>
            </p:cNvSpPr>
            <p:nvPr/>
          </p:nvSpPr>
          <p:spPr bwMode="auto">
            <a:xfrm>
              <a:off x="71186243"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8</a:t>
              </a:r>
              <a:endParaRPr lang="ko-KR" altLang="en-US" sz="1600" dirty="0">
                <a:solidFill>
                  <a:schemeClr val="bg1"/>
                </a:solidFill>
                <a:latin typeface="Arial" panose="020B0604020202020204" pitchFamily="34" charset="0"/>
              </a:endParaRPr>
            </a:p>
          </p:txBody>
        </p:sp>
        <p:sp>
          <p:nvSpPr>
            <p:cNvPr id="226" name="직사각형 6"/>
            <p:cNvSpPr/>
            <p:nvPr/>
          </p:nvSpPr>
          <p:spPr bwMode="auto">
            <a:xfrm>
              <a:off x="72111167"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7" name="TextBox 7"/>
            <p:cNvSpPr txBox="1">
              <a:spLocks noChangeArrowheads="1"/>
            </p:cNvSpPr>
            <p:nvPr/>
          </p:nvSpPr>
          <p:spPr bwMode="auto">
            <a:xfrm>
              <a:off x="72191758"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9</a:t>
              </a:r>
              <a:endParaRPr lang="ko-KR" altLang="en-US" sz="1600" dirty="0">
                <a:solidFill>
                  <a:schemeClr val="bg1"/>
                </a:solidFill>
                <a:latin typeface="Arial" panose="020B0604020202020204" pitchFamily="34" charset="0"/>
              </a:endParaRPr>
            </a:p>
          </p:txBody>
        </p:sp>
        <p:sp>
          <p:nvSpPr>
            <p:cNvPr id="228" name="직사각형 6"/>
            <p:cNvSpPr/>
            <p:nvPr/>
          </p:nvSpPr>
          <p:spPr bwMode="auto">
            <a:xfrm>
              <a:off x="7309996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9" name="TextBox 7"/>
            <p:cNvSpPr txBox="1">
              <a:spLocks noChangeArrowheads="1"/>
            </p:cNvSpPr>
            <p:nvPr/>
          </p:nvSpPr>
          <p:spPr bwMode="auto">
            <a:xfrm>
              <a:off x="73180554"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20</a:t>
              </a:r>
              <a:endParaRPr lang="ko-KR" altLang="en-US" sz="1600" dirty="0">
                <a:solidFill>
                  <a:schemeClr val="bg1"/>
                </a:solidFill>
                <a:latin typeface="Arial" panose="020B0604020202020204" pitchFamily="34" charset="0"/>
              </a:endParaRPr>
            </a:p>
          </p:txBody>
        </p:sp>
      </p:grpSp>
      <p:sp>
        <p:nvSpPr>
          <p:cNvPr id="230" name="TextBox 22"/>
          <p:cNvSpPr txBox="1"/>
          <p:nvPr/>
        </p:nvSpPr>
        <p:spPr bwMode="auto">
          <a:xfrm>
            <a:off x="59912305" y="2448578"/>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Zelená dohoda</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pic>
        <p:nvPicPr>
          <p:cNvPr id="175" name="Picture 10" descr="doc. RNDr. Jaroslava Sobocká, CS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801" y="4628436"/>
            <a:ext cx="19240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6" descr="Pozvánka na konferenciu &amp;quot;Urbanizovaná krajina, pôda a klíma&amp;quot; - Aktuality  SHMÚ"/>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772070" y="1643271"/>
            <a:ext cx="777913" cy="76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61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55556E-7 1.11111E-6 L -0.72135 1.11111E-6 " pathEditMode="relative" rAng="0" ptsTypes="AA">
                                      <p:cBhvr>
                                        <p:cTn id="6" dur="2000" fill="hold"/>
                                        <p:tgtEl>
                                          <p:spTgt spid="235"/>
                                        </p:tgtEl>
                                        <p:attrNameLst>
                                          <p:attrName>ppt_x</p:attrName>
                                          <p:attrName>ppt_y</p:attrName>
                                        </p:attrNameLst>
                                      </p:cBhvr>
                                      <p:rCtr x="-36059"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animEffect transition="in" filter="fade">
                                      <p:cBhvr>
                                        <p:cTn id="11" dur="500"/>
                                        <p:tgtEl>
                                          <p:spTgt spid="17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graphicFrame>
        <p:nvGraphicFramePr>
          <p:cNvPr id="3" name="HlavnyTab"/>
          <p:cNvGraphicFramePr>
            <a:graphicFrameLocks noGrp="1"/>
          </p:cNvGraphicFramePr>
          <p:nvPr>
            <p:extLst>
              <p:ext uri="{D42A27DB-BD31-4B8C-83A1-F6EECF244321}">
                <p14:modId xmlns:p14="http://schemas.microsoft.com/office/powerpoint/2010/main" val="1232038989"/>
              </p:ext>
            </p:extLst>
          </p:nvPr>
        </p:nvGraphicFramePr>
        <p:xfrm>
          <a:off x="0" y="1556792"/>
          <a:ext cx="8771296" cy="456148"/>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456148">
                <a:tc>
                  <a:txBody>
                    <a:bodyPr/>
                    <a:lstStyle/>
                    <a:p>
                      <a:pPr algn="l">
                        <a:spcBef>
                          <a:spcPct val="0"/>
                        </a:spcBef>
                        <a:buFontTx/>
                        <a:buNone/>
                      </a:pPr>
                      <a:r>
                        <a:rPr lang="sk-SK" altLang="sk-SK" sz="1600" b="1" dirty="0">
                          <a:solidFill>
                            <a:srgbClr val="186537"/>
                          </a:solidFill>
                        </a:rPr>
                        <a:t>2011-2020 – Rozvoj aktivít vo väzbe na globálne environmentálne výzvy </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8" name="HlavnyTab"/>
          <p:cNvGraphicFramePr>
            <a:graphicFrameLocks noGrp="1"/>
          </p:cNvGraphicFramePr>
          <p:nvPr>
            <p:extLst>
              <p:ext uri="{D42A27DB-BD31-4B8C-83A1-F6EECF244321}">
                <p14:modId xmlns:p14="http://schemas.microsoft.com/office/powerpoint/2010/main" val="4060091454"/>
              </p:ext>
            </p:extLst>
          </p:nvPr>
        </p:nvGraphicFramePr>
        <p:xfrm>
          <a:off x="0" y="2204864"/>
          <a:ext cx="8771296" cy="8229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pt-BR" sz="1600" b="1" dirty="0">
                          <a:solidFill>
                            <a:srgbClr val="EAD77B"/>
                          </a:solidFill>
                          <a:effectLst/>
                          <a:latin typeface="+mn-lt"/>
                          <a:ea typeface="+mn-ea"/>
                          <a:cs typeface="+mn-cs"/>
                          <a:sym typeface="Helvetica Light"/>
                        </a:rPr>
                        <a:t>Výskumný ústav pôdoznalectva a ochrany pôdy stal súčasťou novovytvoreného veľkého organizačného celku – Národného poľnohospodárskeho a potravinárskeho centra so sídlom v Lužiankach. (2014)</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9" name="HlavnyTab"/>
          <p:cNvGraphicFramePr>
            <a:graphicFrameLocks noGrp="1"/>
          </p:cNvGraphicFramePr>
          <p:nvPr>
            <p:extLst>
              <p:ext uri="{D42A27DB-BD31-4B8C-83A1-F6EECF244321}">
                <p14:modId xmlns:p14="http://schemas.microsoft.com/office/powerpoint/2010/main" val="1499808828"/>
              </p:ext>
            </p:extLst>
          </p:nvPr>
        </p:nvGraphicFramePr>
        <p:xfrm>
          <a:off x="0" y="3219748"/>
          <a:ext cx="8771296" cy="3600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Vytvorenie systému GSAA (2016)</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85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958712" cy="584775"/>
          </a:xfrm>
          <a:prstGeom prst="rect">
            <a:avLst/>
          </a:prstGeom>
        </p:spPr>
        <p:txBody>
          <a:bodyPr wrap="none">
            <a:spAutoFit/>
          </a:bodyPr>
          <a:lstStyle/>
          <a:p>
            <a:pPr latinLnBrk="1"/>
            <a:r>
              <a:rPr lang="sk-SK" sz="3200" b="1" dirty="0">
                <a:solidFill>
                  <a:srgbClr val="186537"/>
                </a:solidFill>
              </a:rPr>
              <a:t>VÚPOP história???</a:t>
            </a:r>
          </a:p>
        </p:txBody>
      </p:sp>
      <p:sp>
        <p:nvSpPr>
          <p:cNvPr id="158" name="TextBox 7"/>
          <p:cNvSpPr txBox="1">
            <a:spLocks noChangeArrowheads="1"/>
          </p:cNvSpPr>
          <p:nvPr/>
        </p:nvSpPr>
        <p:spPr bwMode="auto">
          <a:xfrm>
            <a:off x="7514501"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153</a:t>
            </a:r>
            <a:endParaRPr lang="ko-KR" altLang="en-US" sz="1600" dirty="0">
              <a:solidFill>
                <a:schemeClr val="bg1"/>
              </a:solidFill>
              <a:latin typeface="Arial" panose="020B0604020202020204" pitchFamily="34" charset="0"/>
            </a:endParaRPr>
          </a:p>
        </p:txBody>
      </p:sp>
      <p:sp>
        <p:nvSpPr>
          <p:cNvPr id="160" name="TextBox 9"/>
          <p:cNvSpPr txBox="1">
            <a:spLocks noChangeArrowheads="1"/>
          </p:cNvSpPr>
          <p:nvPr/>
        </p:nvSpPr>
        <p:spPr bwMode="auto">
          <a:xfrm>
            <a:off x="6535950"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1952</a:t>
            </a:r>
            <a:endParaRPr lang="ko-KR" altLang="en-US" sz="1600">
              <a:solidFill>
                <a:schemeClr val="bg1"/>
              </a:solidFill>
              <a:latin typeface="Arial" panose="020B0604020202020204" pitchFamily="34" charset="0"/>
            </a:endParaRPr>
          </a:p>
        </p:txBody>
      </p:sp>
      <p:sp>
        <p:nvSpPr>
          <p:cNvPr id="164" name="TextBox 13"/>
          <p:cNvSpPr txBox="1">
            <a:spLocks noChangeArrowheads="1"/>
          </p:cNvSpPr>
          <p:nvPr/>
        </p:nvSpPr>
        <p:spPr bwMode="auto">
          <a:xfrm>
            <a:off x="4578851"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1950</a:t>
            </a:r>
            <a:endParaRPr lang="ko-KR" altLang="en-US" sz="1600">
              <a:solidFill>
                <a:schemeClr val="bg1"/>
              </a:solidFill>
              <a:latin typeface="Arial" panose="020B0604020202020204" pitchFamily="34" charset="0"/>
            </a:endParaRPr>
          </a:p>
        </p:txBody>
      </p:sp>
      <p:grpSp>
        <p:nvGrpSpPr>
          <p:cNvPr id="235" name="Group 234"/>
          <p:cNvGrpSpPr/>
          <p:nvPr/>
        </p:nvGrpSpPr>
        <p:grpSpPr>
          <a:xfrm>
            <a:off x="-49289984" y="1917462"/>
            <a:ext cx="62286065" cy="4070743"/>
            <a:chOff x="13012872" y="1852611"/>
            <a:chExt cx="62286065" cy="4070743"/>
          </a:xfrm>
        </p:grpSpPr>
        <p:sp>
          <p:nvSpPr>
            <p:cNvPr id="174" name="TextBox 31"/>
            <p:cNvSpPr txBox="1"/>
            <p:nvPr/>
          </p:nvSpPr>
          <p:spPr bwMode="auto">
            <a:xfrm>
              <a:off x="15788015" y="1852611"/>
              <a:ext cx="11464183" cy="1015663"/>
            </a:xfrm>
            <a:prstGeom prst="rect">
              <a:avLst/>
            </a:prstGeom>
            <a:noFill/>
          </p:spPr>
          <p:txBody>
            <a:bodyPr>
              <a:spAutoFit/>
            </a:bodyPr>
            <a:lstStyle/>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3" name="오각형 4"/>
            <p:cNvSpPr/>
            <p:nvPr/>
          </p:nvSpPr>
          <p:spPr bwMode="auto">
            <a:xfrm>
              <a:off x="74104438" y="3552813"/>
              <a:ext cx="1194499" cy="661735"/>
            </a:xfrm>
            <a:prstGeom prst="homePlate">
              <a:avLst/>
            </a:prstGeom>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 name="TextBox 5"/>
            <p:cNvSpPr txBox="1">
              <a:spLocks noChangeArrowheads="1"/>
            </p:cNvSpPr>
            <p:nvPr/>
          </p:nvSpPr>
          <p:spPr bwMode="auto">
            <a:xfrm>
              <a:off x="7418503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21</a:t>
              </a:r>
              <a:endParaRPr lang="ko-KR" altLang="en-US" sz="1600" dirty="0">
                <a:solidFill>
                  <a:schemeClr val="bg1"/>
                </a:solidFill>
                <a:latin typeface="Arial" panose="020B0604020202020204" pitchFamily="34" charset="0"/>
              </a:endParaRPr>
            </a:p>
          </p:txBody>
        </p:sp>
        <p:sp>
          <p:nvSpPr>
            <p:cNvPr id="15" name="직사각형 6"/>
            <p:cNvSpPr/>
            <p:nvPr/>
          </p:nvSpPr>
          <p:spPr bwMode="auto">
            <a:xfrm>
              <a:off x="6719390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6" name="TextBox 7"/>
            <p:cNvSpPr txBox="1">
              <a:spLocks noChangeArrowheads="1"/>
            </p:cNvSpPr>
            <p:nvPr/>
          </p:nvSpPr>
          <p:spPr bwMode="auto">
            <a:xfrm>
              <a:off x="6727449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2014</a:t>
              </a:r>
              <a:endParaRPr lang="ko-KR" altLang="en-US" sz="1600" dirty="0">
                <a:solidFill>
                  <a:schemeClr val="bg1"/>
                </a:solidFill>
                <a:latin typeface="Arial" panose="020B0604020202020204" pitchFamily="34" charset="0"/>
              </a:endParaRPr>
            </a:p>
          </p:txBody>
        </p:sp>
        <p:sp>
          <p:nvSpPr>
            <p:cNvPr id="17" name="직사각형 8"/>
            <p:cNvSpPr/>
            <p:nvPr/>
          </p:nvSpPr>
          <p:spPr bwMode="auto">
            <a:xfrm>
              <a:off x="6621535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8" name="TextBox 9"/>
            <p:cNvSpPr txBox="1">
              <a:spLocks noChangeArrowheads="1"/>
            </p:cNvSpPr>
            <p:nvPr/>
          </p:nvSpPr>
          <p:spPr bwMode="auto">
            <a:xfrm>
              <a:off x="6629594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2013</a:t>
              </a:r>
              <a:endParaRPr lang="ko-KR" altLang="en-US" sz="1600">
                <a:solidFill>
                  <a:schemeClr val="bg1"/>
                </a:solidFill>
                <a:latin typeface="Arial" panose="020B0604020202020204" pitchFamily="34" charset="0"/>
              </a:endParaRPr>
            </a:p>
          </p:txBody>
        </p:sp>
        <p:sp>
          <p:nvSpPr>
            <p:cNvPr id="19" name="직사각형 10"/>
            <p:cNvSpPr/>
            <p:nvPr/>
          </p:nvSpPr>
          <p:spPr bwMode="auto">
            <a:xfrm>
              <a:off x="6523680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0" name="TextBox 11"/>
            <p:cNvSpPr txBox="1">
              <a:spLocks noChangeArrowheads="1"/>
            </p:cNvSpPr>
            <p:nvPr/>
          </p:nvSpPr>
          <p:spPr bwMode="auto">
            <a:xfrm>
              <a:off x="6531739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2012</a:t>
              </a:r>
              <a:endParaRPr lang="ko-KR" altLang="en-US" sz="1600">
                <a:solidFill>
                  <a:schemeClr val="bg1"/>
                </a:solidFill>
                <a:latin typeface="Arial" panose="020B0604020202020204" pitchFamily="34" charset="0"/>
              </a:endParaRPr>
            </a:p>
          </p:txBody>
        </p:sp>
        <p:sp>
          <p:nvSpPr>
            <p:cNvPr id="21" name="직사각형 12"/>
            <p:cNvSpPr/>
            <p:nvPr/>
          </p:nvSpPr>
          <p:spPr bwMode="auto">
            <a:xfrm>
              <a:off x="642582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 name="TextBox 13"/>
            <p:cNvSpPr txBox="1">
              <a:spLocks noChangeArrowheads="1"/>
            </p:cNvSpPr>
            <p:nvPr/>
          </p:nvSpPr>
          <p:spPr bwMode="auto">
            <a:xfrm>
              <a:off x="643388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2011</a:t>
              </a:r>
              <a:endParaRPr lang="ko-KR" altLang="en-US" sz="1600">
                <a:solidFill>
                  <a:schemeClr val="bg1"/>
                </a:solidFill>
                <a:latin typeface="Arial" panose="020B0604020202020204" pitchFamily="34" charset="0"/>
              </a:endParaRPr>
            </a:p>
          </p:txBody>
        </p:sp>
        <p:sp>
          <p:nvSpPr>
            <p:cNvPr id="23" name="직사각형 14"/>
            <p:cNvSpPr/>
            <p:nvPr/>
          </p:nvSpPr>
          <p:spPr bwMode="auto">
            <a:xfrm>
              <a:off x="6327970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4" name="TextBox 15"/>
            <p:cNvSpPr txBox="1">
              <a:spLocks noChangeArrowheads="1"/>
            </p:cNvSpPr>
            <p:nvPr/>
          </p:nvSpPr>
          <p:spPr bwMode="auto">
            <a:xfrm>
              <a:off x="6336029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2010</a:t>
              </a:r>
              <a:endParaRPr lang="ko-KR" altLang="en-US" sz="1600">
                <a:solidFill>
                  <a:schemeClr val="bg1"/>
                </a:solidFill>
                <a:latin typeface="Arial" panose="020B0604020202020204" pitchFamily="34" charset="0"/>
              </a:endParaRPr>
            </a:p>
          </p:txBody>
        </p:sp>
        <p:sp>
          <p:nvSpPr>
            <p:cNvPr id="25" name="직사각형 16"/>
            <p:cNvSpPr/>
            <p:nvPr/>
          </p:nvSpPr>
          <p:spPr bwMode="auto">
            <a:xfrm>
              <a:off x="61322602"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6" name="TextBox 17"/>
            <p:cNvSpPr txBox="1">
              <a:spLocks noChangeArrowheads="1"/>
            </p:cNvSpPr>
            <p:nvPr/>
          </p:nvSpPr>
          <p:spPr bwMode="auto">
            <a:xfrm>
              <a:off x="6140319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2008</a:t>
              </a:r>
              <a:endParaRPr lang="ko-KR" altLang="en-US" sz="1600">
                <a:solidFill>
                  <a:schemeClr val="bg1"/>
                </a:solidFill>
                <a:latin typeface="Arial" panose="020B0604020202020204" pitchFamily="34" charset="0"/>
              </a:endParaRPr>
            </a:p>
          </p:txBody>
        </p:sp>
        <p:sp>
          <p:nvSpPr>
            <p:cNvPr id="27" name="직사각형 18"/>
            <p:cNvSpPr/>
            <p:nvPr/>
          </p:nvSpPr>
          <p:spPr bwMode="auto">
            <a:xfrm>
              <a:off x="623011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8" name="TextBox 19"/>
            <p:cNvSpPr txBox="1">
              <a:spLocks noChangeArrowheads="1"/>
            </p:cNvSpPr>
            <p:nvPr/>
          </p:nvSpPr>
          <p:spPr bwMode="auto">
            <a:xfrm>
              <a:off x="623817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2009</a:t>
              </a:r>
              <a:endParaRPr lang="ko-KR" altLang="en-US" sz="1600">
                <a:solidFill>
                  <a:schemeClr val="bg1"/>
                </a:solidFill>
                <a:latin typeface="Arial" panose="020B0604020202020204" pitchFamily="34" charset="0"/>
              </a:endParaRPr>
            </a:p>
          </p:txBody>
        </p:sp>
        <p:sp>
          <p:nvSpPr>
            <p:cNvPr id="186" name="TextBox 22"/>
            <p:cNvSpPr txBox="1"/>
            <p:nvPr/>
          </p:nvSpPr>
          <p:spPr bwMode="auto">
            <a:xfrm>
              <a:off x="65909577" y="2422070"/>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Vznik NPPC</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82" name="TextBox 42"/>
            <p:cNvSpPr txBox="1"/>
            <p:nvPr/>
          </p:nvSpPr>
          <p:spPr bwMode="auto">
            <a:xfrm>
              <a:off x="68470161" y="4851887"/>
              <a:ext cx="2309356" cy="400110"/>
            </a:xfrm>
            <a:prstGeom prst="rect">
              <a:avLst/>
            </a:prstGeom>
            <a:noFill/>
          </p:spPr>
          <p:txBody>
            <a:bodyPr wrap="square">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GSAA</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33" name="이등변 삼각형 47"/>
            <p:cNvSpPr/>
            <p:nvPr/>
          </p:nvSpPr>
          <p:spPr bwMode="auto">
            <a:xfrm rot="10800000">
              <a:off x="7417424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4" name="이등변 삼각형 50"/>
            <p:cNvSpPr/>
            <p:nvPr/>
          </p:nvSpPr>
          <p:spPr bwMode="auto">
            <a:xfrm rot="10800000">
              <a:off x="67412069"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5" name="이등변 삼각형 54"/>
            <p:cNvSpPr/>
            <p:nvPr/>
          </p:nvSpPr>
          <p:spPr bwMode="auto">
            <a:xfrm>
              <a:off x="69431704" y="4397736"/>
              <a:ext cx="38627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7" name="직사각형 6"/>
            <p:cNvSpPr/>
            <p:nvPr/>
          </p:nvSpPr>
          <p:spPr bwMode="auto">
            <a:xfrm>
              <a:off x="6033828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38" name="TextBox 7"/>
            <p:cNvSpPr txBox="1">
              <a:spLocks noChangeArrowheads="1"/>
            </p:cNvSpPr>
            <p:nvPr/>
          </p:nvSpPr>
          <p:spPr bwMode="auto">
            <a:xfrm>
              <a:off x="604188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2007</a:t>
              </a:r>
              <a:endParaRPr lang="ko-KR" altLang="en-US" sz="1600">
                <a:solidFill>
                  <a:schemeClr val="bg1"/>
                </a:solidFill>
                <a:latin typeface="Arial" panose="020B0604020202020204" pitchFamily="34" charset="0"/>
              </a:endParaRPr>
            </a:p>
          </p:txBody>
        </p:sp>
        <p:sp>
          <p:nvSpPr>
            <p:cNvPr id="39" name="직사각형 8"/>
            <p:cNvSpPr/>
            <p:nvPr/>
          </p:nvSpPr>
          <p:spPr bwMode="auto">
            <a:xfrm>
              <a:off x="5935973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0" name="TextBox 9"/>
            <p:cNvSpPr txBox="1">
              <a:spLocks noChangeArrowheads="1"/>
            </p:cNvSpPr>
            <p:nvPr/>
          </p:nvSpPr>
          <p:spPr bwMode="auto">
            <a:xfrm>
              <a:off x="59440330" y="3604206"/>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a:t>
              </a:r>
              <a:r>
                <a:rPr lang="en-US" altLang="ko-KR" sz="1600">
                  <a:solidFill>
                    <a:schemeClr val="bg1"/>
                  </a:solidFill>
                  <a:latin typeface="Arial" panose="020B0604020202020204" pitchFamily="34" charset="0"/>
                </a:rPr>
                <a:t>0</a:t>
              </a:r>
              <a:r>
                <a:rPr lang="sk-SK" altLang="ko-KR" sz="1600">
                  <a:solidFill>
                    <a:schemeClr val="bg1"/>
                  </a:solidFill>
                  <a:latin typeface="Arial" panose="020B0604020202020204" pitchFamily="34" charset="0"/>
                </a:rPr>
                <a:t>06</a:t>
              </a:r>
              <a:endParaRPr lang="ko-KR" altLang="en-US" sz="1600">
                <a:solidFill>
                  <a:schemeClr val="bg1"/>
                </a:solidFill>
                <a:latin typeface="Arial" panose="020B0604020202020204" pitchFamily="34" charset="0"/>
              </a:endParaRPr>
            </a:p>
          </p:txBody>
        </p:sp>
        <p:sp>
          <p:nvSpPr>
            <p:cNvPr id="41" name="직사각형 10"/>
            <p:cNvSpPr/>
            <p:nvPr/>
          </p:nvSpPr>
          <p:spPr bwMode="auto">
            <a:xfrm>
              <a:off x="5838118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2" name="TextBox 11"/>
            <p:cNvSpPr txBox="1">
              <a:spLocks noChangeArrowheads="1"/>
            </p:cNvSpPr>
            <p:nvPr/>
          </p:nvSpPr>
          <p:spPr bwMode="auto">
            <a:xfrm>
              <a:off x="584617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2005</a:t>
              </a:r>
              <a:endParaRPr lang="ko-KR" altLang="en-US" sz="1600">
                <a:solidFill>
                  <a:schemeClr val="bg1"/>
                </a:solidFill>
                <a:latin typeface="Arial" panose="020B0604020202020204" pitchFamily="34" charset="0"/>
              </a:endParaRPr>
            </a:p>
          </p:txBody>
        </p:sp>
        <p:sp>
          <p:nvSpPr>
            <p:cNvPr id="43" name="직사각형 12"/>
            <p:cNvSpPr/>
            <p:nvPr/>
          </p:nvSpPr>
          <p:spPr bwMode="auto">
            <a:xfrm>
              <a:off x="574026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4" name="TextBox 13"/>
            <p:cNvSpPr txBox="1">
              <a:spLocks noChangeArrowheads="1"/>
            </p:cNvSpPr>
            <p:nvPr/>
          </p:nvSpPr>
          <p:spPr bwMode="auto">
            <a:xfrm>
              <a:off x="5748322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2004</a:t>
              </a:r>
              <a:endParaRPr lang="ko-KR" altLang="en-US" sz="1600">
                <a:solidFill>
                  <a:schemeClr val="bg1"/>
                </a:solidFill>
                <a:latin typeface="Arial" panose="020B0604020202020204" pitchFamily="34" charset="0"/>
              </a:endParaRPr>
            </a:p>
          </p:txBody>
        </p:sp>
        <p:sp>
          <p:nvSpPr>
            <p:cNvPr id="45" name="직사각형 14"/>
            <p:cNvSpPr/>
            <p:nvPr/>
          </p:nvSpPr>
          <p:spPr bwMode="auto">
            <a:xfrm>
              <a:off x="564240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6" name="TextBox 15"/>
            <p:cNvSpPr txBox="1">
              <a:spLocks noChangeArrowheads="1"/>
            </p:cNvSpPr>
            <p:nvPr/>
          </p:nvSpPr>
          <p:spPr bwMode="auto">
            <a:xfrm>
              <a:off x="565046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2003</a:t>
              </a:r>
              <a:endParaRPr lang="ko-KR" altLang="en-US" sz="1600">
                <a:solidFill>
                  <a:schemeClr val="bg1"/>
                </a:solidFill>
                <a:latin typeface="Arial" panose="020B0604020202020204" pitchFamily="34" charset="0"/>
              </a:endParaRPr>
            </a:p>
          </p:txBody>
        </p:sp>
        <p:sp>
          <p:nvSpPr>
            <p:cNvPr id="47" name="직사각형 16"/>
            <p:cNvSpPr/>
            <p:nvPr/>
          </p:nvSpPr>
          <p:spPr bwMode="auto">
            <a:xfrm>
              <a:off x="544669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8" name="TextBox 17"/>
            <p:cNvSpPr txBox="1">
              <a:spLocks noChangeArrowheads="1"/>
            </p:cNvSpPr>
            <p:nvPr/>
          </p:nvSpPr>
          <p:spPr bwMode="auto">
            <a:xfrm>
              <a:off x="545475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1</a:t>
              </a:r>
              <a:endParaRPr lang="ko-KR" altLang="en-US" sz="1600">
                <a:solidFill>
                  <a:schemeClr val="bg1"/>
                </a:solidFill>
                <a:latin typeface="Arial" panose="020B0604020202020204" pitchFamily="34" charset="0"/>
              </a:endParaRPr>
            </a:p>
          </p:txBody>
        </p:sp>
        <p:sp>
          <p:nvSpPr>
            <p:cNvPr id="49" name="직사각형 18"/>
            <p:cNvSpPr/>
            <p:nvPr/>
          </p:nvSpPr>
          <p:spPr bwMode="auto">
            <a:xfrm>
              <a:off x="554455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0" name="TextBox 19"/>
            <p:cNvSpPr txBox="1">
              <a:spLocks noChangeArrowheads="1"/>
            </p:cNvSpPr>
            <p:nvPr/>
          </p:nvSpPr>
          <p:spPr bwMode="auto">
            <a:xfrm>
              <a:off x="5552612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2</a:t>
              </a:r>
              <a:endParaRPr lang="ko-KR" altLang="en-US" sz="1600">
                <a:solidFill>
                  <a:schemeClr val="bg1"/>
                </a:solidFill>
                <a:latin typeface="Arial" panose="020B0604020202020204" pitchFamily="34" charset="0"/>
              </a:endParaRPr>
            </a:p>
          </p:txBody>
        </p:sp>
        <p:sp>
          <p:nvSpPr>
            <p:cNvPr id="180" name="TextBox 28"/>
            <p:cNvSpPr txBox="1"/>
            <p:nvPr/>
          </p:nvSpPr>
          <p:spPr bwMode="auto">
            <a:xfrm>
              <a:off x="54733139" y="2216387"/>
              <a:ext cx="4126596" cy="400110"/>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LPIS</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78" name="TextBox 37"/>
            <p:cNvSpPr txBox="1"/>
            <p:nvPr/>
          </p:nvSpPr>
          <p:spPr bwMode="auto">
            <a:xfrm>
              <a:off x="56380725" y="4973999"/>
              <a:ext cx="288412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Pôdna služba</a:t>
              </a: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53" name="이등변 삼각형 49"/>
            <p:cNvSpPr/>
            <p:nvPr/>
          </p:nvSpPr>
          <p:spPr bwMode="auto">
            <a:xfrm rot="10800000">
              <a:off x="56657647"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55" name="직사각형 6"/>
            <p:cNvSpPr/>
            <p:nvPr/>
          </p:nvSpPr>
          <p:spPr bwMode="auto">
            <a:xfrm>
              <a:off x="534752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6" name="TextBox 7"/>
            <p:cNvSpPr txBox="1">
              <a:spLocks noChangeArrowheads="1"/>
            </p:cNvSpPr>
            <p:nvPr/>
          </p:nvSpPr>
          <p:spPr bwMode="auto">
            <a:xfrm>
              <a:off x="535558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2000</a:t>
              </a:r>
              <a:endParaRPr lang="ko-KR" altLang="en-US" sz="1600">
                <a:solidFill>
                  <a:schemeClr val="bg1"/>
                </a:solidFill>
                <a:latin typeface="Arial" panose="020B0604020202020204" pitchFamily="34" charset="0"/>
              </a:endParaRPr>
            </a:p>
          </p:txBody>
        </p:sp>
        <p:sp>
          <p:nvSpPr>
            <p:cNvPr id="57" name="직사각형 8"/>
            <p:cNvSpPr/>
            <p:nvPr/>
          </p:nvSpPr>
          <p:spPr bwMode="auto">
            <a:xfrm>
              <a:off x="524967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8" name="TextBox 9"/>
            <p:cNvSpPr txBox="1">
              <a:spLocks noChangeArrowheads="1"/>
            </p:cNvSpPr>
            <p:nvPr/>
          </p:nvSpPr>
          <p:spPr bwMode="auto">
            <a:xfrm>
              <a:off x="525773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1999</a:t>
              </a:r>
              <a:endParaRPr lang="ko-KR" altLang="en-US" sz="1600">
                <a:solidFill>
                  <a:schemeClr val="bg1"/>
                </a:solidFill>
                <a:latin typeface="Arial" panose="020B0604020202020204" pitchFamily="34" charset="0"/>
              </a:endParaRPr>
            </a:p>
          </p:txBody>
        </p:sp>
        <p:sp>
          <p:nvSpPr>
            <p:cNvPr id="59" name="직사각형 10"/>
            <p:cNvSpPr/>
            <p:nvPr/>
          </p:nvSpPr>
          <p:spPr bwMode="auto">
            <a:xfrm>
              <a:off x="515181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0" name="TextBox 11"/>
            <p:cNvSpPr txBox="1">
              <a:spLocks noChangeArrowheads="1"/>
            </p:cNvSpPr>
            <p:nvPr/>
          </p:nvSpPr>
          <p:spPr bwMode="auto">
            <a:xfrm>
              <a:off x="515987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1998</a:t>
              </a:r>
              <a:endParaRPr lang="ko-KR" altLang="en-US" sz="1600">
                <a:solidFill>
                  <a:schemeClr val="bg1"/>
                </a:solidFill>
                <a:latin typeface="Arial" panose="020B0604020202020204" pitchFamily="34" charset="0"/>
              </a:endParaRPr>
            </a:p>
          </p:txBody>
        </p:sp>
        <p:sp>
          <p:nvSpPr>
            <p:cNvPr id="61" name="직사각형 12"/>
            <p:cNvSpPr/>
            <p:nvPr/>
          </p:nvSpPr>
          <p:spPr bwMode="auto">
            <a:xfrm>
              <a:off x="505396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2" name="TextBox 13"/>
            <p:cNvSpPr txBox="1">
              <a:spLocks noChangeArrowheads="1"/>
            </p:cNvSpPr>
            <p:nvPr/>
          </p:nvSpPr>
          <p:spPr bwMode="auto">
            <a:xfrm>
              <a:off x="506202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1997</a:t>
              </a:r>
              <a:endParaRPr lang="ko-KR" altLang="en-US" sz="1600">
                <a:solidFill>
                  <a:schemeClr val="bg1"/>
                </a:solidFill>
                <a:latin typeface="Arial" panose="020B0604020202020204" pitchFamily="34" charset="0"/>
              </a:endParaRPr>
            </a:p>
          </p:txBody>
        </p:sp>
        <p:sp>
          <p:nvSpPr>
            <p:cNvPr id="63" name="직사각형 14"/>
            <p:cNvSpPr/>
            <p:nvPr/>
          </p:nvSpPr>
          <p:spPr bwMode="auto">
            <a:xfrm>
              <a:off x="495610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4" name="TextBox 15"/>
            <p:cNvSpPr txBox="1">
              <a:spLocks noChangeArrowheads="1"/>
            </p:cNvSpPr>
            <p:nvPr/>
          </p:nvSpPr>
          <p:spPr bwMode="auto">
            <a:xfrm>
              <a:off x="496416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1996</a:t>
              </a:r>
              <a:endParaRPr lang="ko-KR" altLang="en-US" sz="1600">
                <a:solidFill>
                  <a:schemeClr val="bg1"/>
                </a:solidFill>
                <a:latin typeface="Arial" panose="020B0604020202020204" pitchFamily="34" charset="0"/>
              </a:endParaRPr>
            </a:p>
          </p:txBody>
        </p:sp>
        <p:sp>
          <p:nvSpPr>
            <p:cNvPr id="65" name="직사각형 16"/>
            <p:cNvSpPr/>
            <p:nvPr/>
          </p:nvSpPr>
          <p:spPr bwMode="auto">
            <a:xfrm>
              <a:off x="4760396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6" name="TextBox 17"/>
            <p:cNvSpPr txBox="1">
              <a:spLocks noChangeArrowheads="1"/>
            </p:cNvSpPr>
            <p:nvPr/>
          </p:nvSpPr>
          <p:spPr bwMode="auto">
            <a:xfrm>
              <a:off x="476845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1994</a:t>
              </a:r>
              <a:endParaRPr lang="ko-KR" altLang="en-US" sz="1600">
                <a:solidFill>
                  <a:schemeClr val="bg1"/>
                </a:solidFill>
                <a:latin typeface="Arial" panose="020B0604020202020204" pitchFamily="34" charset="0"/>
              </a:endParaRPr>
            </a:p>
          </p:txBody>
        </p:sp>
        <p:sp>
          <p:nvSpPr>
            <p:cNvPr id="67" name="직사각형 18"/>
            <p:cNvSpPr/>
            <p:nvPr/>
          </p:nvSpPr>
          <p:spPr bwMode="auto">
            <a:xfrm>
              <a:off x="4858251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8" name="TextBox 19"/>
            <p:cNvSpPr txBox="1">
              <a:spLocks noChangeArrowheads="1"/>
            </p:cNvSpPr>
            <p:nvPr/>
          </p:nvSpPr>
          <p:spPr bwMode="auto">
            <a:xfrm>
              <a:off x="486631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1995</a:t>
              </a:r>
              <a:endParaRPr lang="ko-KR" altLang="en-US" sz="1600">
                <a:solidFill>
                  <a:schemeClr val="bg1"/>
                </a:solidFill>
                <a:latin typeface="Arial" panose="020B0604020202020204" pitchFamily="34" charset="0"/>
              </a:endParaRPr>
            </a:p>
          </p:txBody>
        </p:sp>
        <p:sp>
          <p:nvSpPr>
            <p:cNvPr id="69" name="직사각형 6"/>
            <p:cNvSpPr/>
            <p:nvPr/>
          </p:nvSpPr>
          <p:spPr bwMode="auto">
            <a:xfrm>
              <a:off x="466196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0" name="TextBox 7"/>
            <p:cNvSpPr txBox="1">
              <a:spLocks noChangeArrowheads="1"/>
            </p:cNvSpPr>
            <p:nvPr/>
          </p:nvSpPr>
          <p:spPr bwMode="auto">
            <a:xfrm>
              <a:off x="4670023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1993</a:t>
              </a:r>
              <a:endParaRPr lang="ko-KR" altLang="en-US" sz="1600">
                <a:solidFill>
                  <a:schemeClr val="bg1"/>
                </a:solidFill>
                <a:latin typeface="Arial" panose="020B0604020202020204" pitchFamily="34" charset="0"/>
              </a:endParaRPr>
            </a:p>
          </p:txBody>
        </p:sp>
        <p:sp>
          <p:nvSpPr>
            <p:cNvPr id="71" name="직사각형 8"/>
            <p:cNvSpPr/>
            <p:nvPr/>
          </p:nvSpPr>
          <p:spPr bwMode="auto">
            <a:xfrm>
              <a:off x="4564109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2" name="TextBox 9"/>
            <p:cNvSpPr txBox="1">
              <a:spLocks noChangeArrowheads="1"/>
            </p:cNvSpPr>
            <p:nvPr/>
          </p:nvSpPr>
          <p:spPr bwMode="auto">
            <a:xfrm>
              <a:off x="4572168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1992</a:t>
              </a:r>
              <a:endParaRPr lang="ko-KR" altLang="en-US" sz="1600">
                <a:solidFill>
                  <a:schemeClr val="bg1"/>
                </a:solidFill>
                <a:latin typeface="Arial" panose="020B0604020202020204" pitchFamily="34" charset="0"/>
              </a:endParaRPr>
            </a:p>
          </p:txBody>
        </p:sp>
        <p:sp>
          <p:nvSpPr>
            <p:cNvPr id="73" name="직사각형 10"/>
            <p:cNvSpPr/>
            <p:nvPr/>
          </p:nvSpPr>
          <p:spPr bwMode="auto">
            <a:xfrm>
              <a:off x="446625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4" name="TextBox 11"/>
            <p:cNvSpPr txBox="1">
              <a:spLocks noChangeArrowheads="1"/>
            </p:cNvSpPr>
            <p:nvPr/>
          </p:nvSpPr>
          <p:spPr bwMode="auto">
            <a:xfrm>
              <a:off x="4474314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1991</a:t>
              </a:r>
              <a:endParaRPr lang="ko-KR" altLang="en-US" sz="1600">
                <a:solidFill>
                  <a:schemeClr val="bg1"/>
                </a:solidFill>
                <a:latin typeface="Arial" panose="020B0604020202020204" pitchFamily="34" charset="0"/>
              </a:endParaRPr>
            </a:p>
          </p:txBody>
        </p:sp>
        <p:sp>
          <p:nvSpPr>
            <p:cNvPr id="75" name="직사각형 12"/>
            <p:cNvSpPr/>
            <p:nvPr/>
          </p:nvSpPr>
          <p:spPr bwMode="auto">
            <a:xfrm>
              <a:off x="4368399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6" name="TextBox 13"/>
            <p:cNvSpPr txBox="1">
              <a:spLocks noChangeArrowheads="1"/>
            </p:cNvSpPr>
            <p:nvPr/>
          </p:nvSpPr>
          <p:spPr bwMode="auto">
            <a:xfrm>
              <a:off x="4376459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1990</a:t>
              </a:r>
              <a:endParaRPr lang="ko-KR" altLang="en-US" sz="1600">
                <a:solidFill>
                  <a:schemeClr val="bg1"/>
                </a:solidFill>
                <a:latin typeface="Arial" panose="020B0604020202020204" pitchFamily="34" charset="0"/>
              </a:endParaRPr>
            </a:p>
          </p:txBody>
        </p:sp>
        <p:sp>
          <p:nvSpPr>
            <p:cNvPr id="78" name="이등변 삼각형 50"/>
            <p:cNvSpPr/>
            <p:nvPr/>
          </p:nvSpPr>
          <p:spPr bwMode="auto">
            <a:xfrm rot="10800000">
              <a:off x="4001911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79" name="직사각형 16"/>
            <p:cNvSpPr/>
            <p:nvPr/>
          </p:nvSpPr>
          <p:spPr bwMode="auto">
            <a:xfrm>
              <a:off x="4173832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0" name="TextBox 17"/>
            <p:cNvSpPr txBox="1">
              <a:spLocks noChangeArrowheads="1"/>
            </p:cNvSpPr>
            <p:nvPr/>
          </p:nvSpPr>
          <p:spPr bwMode="auto">
            <a:xfrm>
              <a:off x="41818915"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1988</a:t>
              </a:r>
              <a:endParaRPr lang="ko-KR" altLang="en-US" sz="1600" dirty="0">
                <a:solidFill>
                  <a:schemeClr val="bg1"/>
                </a:solidFill>
                <a:latin typeface="Arial" panose="020B0604020202020204" pitchFamily="34" charset="0"/>
              </a:endParaRPr>
            </a:p>
          </p:txBody>
        </p:sp>
        <p:sp>
          <p:nvSpPr>
            <p:cNvPr id="81" name="직사각형 18"/>
            <p:cNvSpPr/>
            <p:nvPr/>
          </p:nvSpPr>
          <p:spPr bwMode="auto">
            <a:xfrm>
              <a:off x="4271687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2" name="TextBox 19"/>
            <p:cNvSpPr txBox="1">
              <a:spLocks noChangeArrowheads="1"/>
            </p:cNvSpPr>
            <p:nvPr/>
          </p:nvSpPr>
          <p:spPr bwMode="auto">
            <a:xfrm>
              <a:off x="42797466"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1989</a:t>
              </a:r>
              <a:endParaRPr lang="ko-KR" altLang="en-US" sz="1600">
                <a:solidFill>
                  <a:schemeClr val="bg1"/>
                </a:solidFill>
                <a:latin typeface="Arial" panose="020B0604020202020204" pitchFamily="34" charset="0"/>
              </a:endParaRPr>
            </a:p>
          </p:txBody>
        </p:sp>
        <p:sp>
          <p:nvSpPr>
            <p:cNvPr id="83" name="직사각형 6"/>
            <p:cNvSpPr/>
            <p:nvPr/>
          </p:nvSpPr>
          <p:spPr bwMode="auto">
            <a:xfrm>
              <a:off x="407540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4" name="TextBox 7"/>
            <p:cNvSpPr txBox="1">
              <a:spLocks noChangeArrowheads="1"/>
            </p:cNvSpPr>
            <p:nvPr/>
          </p:nvSpPr>
          <p:spPr bwMode="auto">
            <a:xfrm>
              <a:off x="408346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1987</a:t>
              </a:r>
              <a:endParaRPr lang="ko-KR" altLang="en-US" sz="1600">
                <a:solidFill>
                  <a:schemeClr val="bg1"/>
                </a:solidFill>
                <a:latin typeface="Arial" panose="020B0604020202020204" pitchFamily="34" charset="0"/>
              </a:endParaRPr>
            </a:p>
          </p:txBody>
        </p:sp>
        <p:sp>
          <p:nvSpPr>
            <p:cNvPr id="85" name="직사각형 8"/>
            <p:cNvSpPr/>
            <p:nvPr/>
          </p:nvSpPr>
          <p:spPr bwMode="auto">
            <a:xfrm>
              <a:off x="3977545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6" name="TextBox 9"/>
            <p:cNvSpPr txBox="1">
              <a:spLocks noChangeArrowheads="1"/>
            </p:cNvSpPr>
            <p:nvPr/>
          </p:nvSpPr>
          <p:spPr bwMode="auto">
            <a:xfrm>
              <a:off x="39856050" y="3604578"/>
              <a:ext cx="754140" cy="33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1986</a:t>
              </a:r>
              <a:endParaRPr lang="ko-KR" altLang="en-US" sz="1600">
                <a:solidFill>
                  <a:schemeClr val="bg1"/>
                </a:solidFill>
                <a:latin typeface="Arial" panose="020B0604020202020204" pitchFamily="34" charset="0"/>
              </a:endParaRPr>
            </a:p>
          </p:txBody>
        </p:sp>
        <p:sp>
          <p:nvSpPr>
            <p:cNvPr id="87" name="직사각형 10"/>
            <p:cNvSpPr/>
            <p:nvPr/>
          </p:nvSpPr>
          <p:spPr bwMode="auto">
            <a:xfrm>
              <a:off x="387969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8" name="TextBox 11"/>
            <p:cNvSpPr txBox="1">
              <a:spLocks noChangeArrowheads="1"/>
            </p:cNvSpPr>
            <p:nvPr/>
          </p:nvSpPr>
          <p:spPr bwMode="auto">
            <a:xfrm>
              <a:off x="388774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1985</a:t>
              </a:r>
              <a:endParaRPr lang="ko-KR" altLang="en-US" sz="1600">
                <a:solidFill>
                  <a:schemeClr val="bg1"/>
                </a:solidFill>
                <a:latin typeface="Arial" panose="020B0604020202020204" pitchFamily="34" charset="0"/>
              </a:endParaRPr>
            </a:p>
          </p:txBody>
        </p:sp>
        <p:sp>
          <p:nvSpPr>
            <p:cNvPr id="89" name="직사각형 12"/>
            <p:cNvSpPr/>
            <p:nvPr/>
          </p:nvSpPr>
          <p:spPr bwMode="auto">
            <a:xfrm>
              <a:off x="378183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0" name="TextBox 13"/>
            <p:cNvSpPr txBox="1">
              <a:spLocks noChangeArrowheads="1"/>
            </p:cNvSpPr>
            <p:nvPr/>
          </p:nvSpPr>
          <p:spPr bwMode="auto">
            <a:xfrm>
              <a:off x="3789894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1984</a:t>
              </a:r>
              <a:endParaRPr lang="ko-KR" altLang="en-US" sz="1600">
                <a:solidFill>
                  <a:schemeClr val="bg1"/>
                </a:solidFill>
                <a:latin typeface="Arial" panose="020B0604020202020204" pitchFamily="34" charset="0"/>
              </a:endParaRPr>
            </a:p>
          </p:txBody>
        </p:sp>
        <p:sp>
          <p:nvSpPr>
            <p:cNvPr id="91" name="직사각형 14"/>
            <p:cNvSpPr/>
            <p:nvPr/>
          </p:nvSpPr>
          <p:spPr bwMode="auto">
            <a:xfrm>
              <a:off x="3683980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2" name="TextBox 15"/>
            <p:cNvSpPr txBox="1">
              <a:spLocks noChangeArrowheads="1"/>
            </p:cNvSpPr>
            <p:nvPr/>
          </p:nvSpPr>
          <p:spPr bwMode="auto">
            <a:xfrm>
              <a:off x="369204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1983</a:t>
              </a:r>
              <a:endParaRPr lang="ko-KR" altLang="en-US" sz="1600">
                <a:solidFill>
                  <a:schemeClr val="bg1"/>
                </a:solidFill>
                <a:latin typeface="Arial" panose="020B0604020202020204" pitchFamily="34" charset="0"/>
              </a:endParaRPr>
            </a:p>
          </p:txBody>
        </p:sp>
        <p:sp>
          <p:nvSpPr>
            <p:cNvPr id="93" name="직사각형 16"/>
            <p:cNvSpPr/>
            <p:nvPr/>
          </p:nvSpPr>
          <p:spPr bwMode="auto">
            <a:xfrm>
              <a:off x="348827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4" name="TextBox 17"/>
            <p:cNvSpPr txBox="1">
              <a:spLocks noChangeArrowheads="1"/>
            </p:cNvSpPr>
            <p:nvPr/>
          </p:nvSpPr>
          <p:spPr bwMode="auto">
            <a:xfrm>
              <a:off x="349632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1981</a:t>
              </a:r>
              <a:endParaRPr lang="ko-KR" altLang="en-US" sz="1600">
                <a:solidFill>
                  <a:schemeClr val="bg1"/>
                </a:solidFill>
                <a:latin typeface="Arial" panose="020B0604020202020204" pitchFamily="34" charset="0"/>
              </a:endParaRPr>
            </a:p>
          </p:txBody>
        </p:sp>
        <p:sp>
          <p:nvSpPr>
            <p:cNvPr id="95" name="직사각형 18"/>
            <p:cNvSpPr/>
            <p:nvPr/>
          </p:nvSpPr>
          <p:spPr bwMode="auto">
            <a:xfrm>
              <a:off x="358612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6" name="TextBox 19"/>
            <p:cNvSpPr txBox="1">
              <a:spLocks noChangeArrowheads="1"/>
            </p:cNvSpPr>
            <p:nvPr/>
          </p:nvSpPr>
          <p:spPr bwMode="auto">
            <a:xfrm>
              <a:off x="3594185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1982</a:t>
              </a:r>
              <a:endParaRPr lang="ko-KR" altLang="en-US" sz="1600">
                <a:solidFill>
                  <a:schemeClr val="bg1"/>
                </a:solidFill>
                <a:latin typeface="Arial" panose="020B0604020202020204" pitchFamily="34" charset="0"/>
              </a:endParaRPr>
            </a:p>
          </p:txBody>
        </p:sp>
        <p:sp>
          <p:nvSpPr>
            <p:cNvPr id="97" name="직사각형 6"/>
            <p:cNvSpPr/>
            <p:nvPr/>
          </p:nvSpPr>
          <p:spPr bwMode="auto">
            <a:xfrm>
              <a:off x="338909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8" name="TextBox 7"/>
            <p:cNvSpPr txBox="1">
              <a:spLocks noChangeArrowheads="1"/>
            </p:cNvSpPr>
            <p:nvPr/>
          </p:nvSpPr>
          <p:spPr bwMode="auto">
            <a:xfrm>
              <a:off x="339715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1980</a:t>
              </a:r>
              <a:endParaRPr lang="ko-KR" altLang="en-US" sz="1600">
                <a:solidFill>
                  <a:schemeClr val="bg1"/>
                </a:solidFill>
                <a:latin typeface="Arial" panose="020B0604020202020204" pitchFamily="34" charset="0"/>
              </a:endParaRPr>
            </a:p>
          </p:txBody>
        </p:sp>
        <p:sp>
          <p:nvSpPr>
            <p:cNvPr id="99" name="직사각형 8"/>
            <p:cNvSpPr/>
            <p:nvPr/>
          </p:nvSpPr>
          <p:spPr bwMode="auto">
            <a:xfrm>
              <a:off x="3291243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0" name="TextBox 9"/>
            <p:cNvSpPr txBox="1">
              <a:spLocks noChangeArrowheads="1"/>
            </p:cNvSpPr>
            <p:nvPr/>
          </p:nvSpPr>
          <p:spPr bwMode="auto">
            <a:xfrm>
              <a:off x="329930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1979</a:t>
              </a:r>
              <a:endParaRPr lang="ko-KR" altLang="en-US" sz="1600">
                <a:solidFill>
                  <a:schemeClr val="bg1"/>
                </a:solidFill>
                <a:latin typeface="Arial" panose="020B0604020202020204" pitchFamily="34" charset="0"/>
              </a:endParaRPr>
            </a:p>
          </p:txBody>
        </p:sp>
        <p:sp>
          <p:nvSpPr>
            <p:cNvPr id="101" name="직사각형 10"/>
            <p:cNvSpPr/>
            <p:nvPr/>
          </p:nvSpPr>
          <p:spPr bwMode="auto">
            <a:xfrm>
              <a:off x="319338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2" name="TextBox 11"/>
            <p:cNvSpPr txBox="1">
              <a:spLocks noChangeArrowheads="1"/>
            </p:cNvSpPr>
            <p:nvPr/>
          </p:nvSpPr>
          <p:spPr bwMode="auto">
            <a:xfrm>
              <a:off x="320144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1978</a:t>
              </a:r>
              <a:endParaRPr lang="ko-KR" altLang="en-US" sz="1600">
                <a:solidFill>
                  <a:schemeClr val="bg1"/>
                </a:solidFill>
                <a:latin typeface="Arial" panose="020B0604020202020204" pitchFamily="34" charset="0"/>
              </a:endParaRPr>
            </a:p>
          </p:txBody>
        </p:sp>
        <p:sp>
          <p:nvSpPr>
            <p:cNvPr id="103" name="직사각형 12"/>
            <p:cNvSpPr/>
            <p:nvPr/>
          </p:nvSpPr>
          <p:spPr bwMode="auto">
            <a:xfrm>
              <a:off x="309553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4" name="TextBox 13"/>
            <p:cNvSpPr txBox="1">
              <a:spLocks noChangeArrowheads="1"/>
            </p:cNvSpPr>
            <p:nvPr/>
          </p:nvSpPr>
          <p:spPr bwMode="auto">
            <a:xfrm>
              <a:off x="310359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1977</a:t>
              </a:r>
              <a:endParaRPr lang="ko-KR" altLang="en-US" sz="1600">
                <a:solidFill>
                  <a:schemeClr val="bg1"/>
                </a:solidFill>
                <a:latin typeface="Arial" panose="020B0604020202020204" pitchFamily="34" charset="0"/>
              </a:endParaRPr>
            </a:p>
          </p:txBody>
        </p:sp>
        <p:sp>
          <p:nvSpPr>
            <p:cNvPr id="105" name="직사각형 14"/>
            <p:cNvSpPr/>
            <p:nvPr/>
          </p:nvSpPr>
          <p:spPr bwMode="auto">
            <a:xfrm>
              <a:off x="299767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6" name="TextBox 15"/>
            <p:cNvSpPr txBox="1">
              <a:spLocks noChangeArrowheads="1"/>
            </p:cNvSpPr>
            <p:nvPr/>
          </p:nvSpPr>
          <p:spPr bwMode="auto">
            <a:xfrm>
              <a:off x="3005737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1976</a:t>
              </a:r>
              <a:endParaRPr lang="ko-KR" altLang="en-US" sz="1600">
                <a:solidFill>
                  <a:schemeClr val="bg1"/>
                </a:solidFill>
                <a:latin typeface="Arial" panose="020B0604020202020204" pitchFamily="34" charset="0"/>
              </a:endParaRPr>
            </a:p>
          </p:txBody>
        </p:sp>
        <p:sp>
          <p:nvSpPr>
            <p:cNvPr id="107" name="직사각형 16"/>
            <p:cNvSpPr/>
            <p:nvPr/>
          </p:nvSpPr>
          <p:spPr bwMode="auto">
            <a:xfrm>
              <a:off x="280196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8" name="TextBox 17"/>
            <p:cNvSpPr txBox="1">
              <a:spLocks noChangeArrowheads="1"/>
            </p:cNvSpPr>
            <p:nvPr/>
          </p:nvSpPr>
          <p:spPr bwMode="auto">
            <a:xfrm>
              <a:off x="28100277"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1974</a:t>
              </a:r>
              <a:endParaRPr lang="ko-KR" altLang="en-US" sz="1600">
                <a:solidFill>
                  <a:schemeClr val="bg1"/>
                </a:solidFill>
                <a:latin typeface="Arial" panose="020B0604020202020204" pitchFamily="34" charset="0"/>
              </a:endParaRPr>
            </a:p>
          </p:txBody>
        </p:sp>
        <p:sp>
          <p:nvSpPr>
            <p:cNvPr id="109" name="직사각형 18"/>
            <p:cNvSpPr/>
            <p:nvPr/>
          </p:nvSpPr>
          <p:spPr bwMode="auto">
            <a:xfrm>
              <a:off x="289982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0" name="TextBox 19"/>
            <p:cNvSpPr txBox="1">
              <a:spLocks noChangeArrowheads="1"/>
            </p:cNvSpPr>
            <p:nvPr/>
          </p:nvSpPr>
          <p:spPr bwMode="auto">
            <a:xfrm>
              <a:off x="2907882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1975</a:t>
              </a:r>
              <a:endParaRPr lang="ko-KR" altLang="en-US" sz="1600">
                <a:solidFill>
                  <a:schemeClr val="bg1"/>
                </a:solidFill>
                <a:latin typeface="Arial" panose="020B0604020202020204" pitchFamily="34" charset="0"/>
              </a:endParaRPr>
            </a:p>
          </p:txBody>
        </p:sp>
        <p:sp>
          <p:nvSpPr>
            <p:cNvPr id="111" name="직사각형 6"/>
            <p:cNvSpPr/>
            <p:nvPr/>
          </p:nvSpPr>
          <p:spPr bwMode="auto">
            <a:xfrm>
              <a:off x="27035370"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2" name="TextBox 7"/>
            <p:cNvSpPr txBox="1">
              <a:spLocks noChangeArrowheads="1"/>
            </p:cNvSpPr>
            <p:nvPr/>
          </p:nvSpPr>
          <p:spPr bwMode="auto">
            <a:xfrm>
              <a:off x="27115962"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1973</a:t>
              </a:r>
              <a:endParaRPr lang="ko-KR" altLang="en-US" sz="1600">
                <a:solidFill>
                  <a:schemeClr val="bg1"/>
                </a:solidFill>
                <a:latin typeface="Arial" panose="020B0604020202020204" pitchFamily="34" charset="0"/>
              </a:endParaRPr>
            </a:p>
          </p:txBody>
        </p:sp>
        <p:sp>
          <p:nvSpPr>
            <p:cNvPr id="113" name="직사각형 8"/>
            <p:cNvSpPr/>
            <p:nvPr/>
          </p:nvSpPr>
          <p:spPr bwMode="auto">
            <a:xfrm>
              <a:off x="26056819"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4" name="TextBox 9"/>
            <p:cNvSpPr txBox="1">
              <a:spLocks noChangeArrowheads="1"/>
            </p:cNvSpPr>
            <p:nvPr/>
          </p:nvSpPr>
          <p:spPr bwMode="auto">
            <a:xfrm>
              <a:off x="26137411"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1972</a:t>
              </a:r>
              <a:endParaRPr lang="ko-KR" altLang="en-US" sz="1600" dirty="0">
                <a:solidFill>
                  <a:schemeClr val="bg1"/>
                </a:solidFill>
                <a:latin typeface="Arial" panose="020B0604020202020204" pitchFamily="34" charset="0"/>
              </a:endParaRPr>
            </a:p>
          </p:txBody>
        </p:sp>
        <p:sp>
          <p:nvSpPr>
            <p:cNvPr id="115" name="직사각형 10"/>
            <p:cNvSpPr/>
            <p:nvPr/>
          </p:nvSpPr>
          <p:spPr bwMode="auto">
            <a:xfrm>
              <a:off x="2507826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6" name="TextBox 11"/>
            <p:cNvSpPr txBox="1">
              <a:spLocks noChangeArrowheads="1"/>
            </p:cNvSpPr>
            <p:nvPr/>
          </p:nvSpPr>
          <p:spPr bwMode="auto">
            <a:xfrm>
              <a:off x="2515886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1971</a:t>
              </a:r>
              <a:endParaRPr lang="ko-KR" altLang="en-US" sz="1600">
                <a:solidFill>
                  <a:schemeClr val="bg1"/>
                </a:solidFill>
                <a:latin typeface="Arial" panose="020B0604020202020204" pitchFamily="34" charset="0"/>
              </a:endParaRPr>
            </a:p>
          </p:txBody>
        </p:sp>
        <p:sp>
          <p:nvSpPr>
            <p:cNvPr id="117" name="직사각형 12"/>
            <p:cNvSpPr/>
            <p:nvPr/>
          </p:nvSpPr>
          <p:spPr bwMode="auto">
            <a:xfrm>
              <a:off x="2409971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8" name="TextBox 13"/>
            <p:cNvSpPr txBox="1">
              <a:spLocks noChangeArrowheads="1"/>
            </p:cNvSpPr>
            <p:nvPr/>
          </p:nvSpPr>
          <p:spPr bwMode="auto">
            <a:xfrm>
              <a:off x="2418030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1970</a:t>
              </a:r>
              <a:endParaRPr lang="ko-KR" altLang="en-US" sz="1600">
                <a:solidFill>
                  <a:schemeClr val="bg1"/>
                </a:solidFill>
                <a:latin typeface="Arial" panose="020B0604020202020204" pitchFamily="34" charset="0"/>
              </a:endParaRPr>
            </a:p>
          </p:txBody>
        </p:sp>
        <p:sp>
          <p:nvSpPr>
            <p:cNvPr id="120" name="이등변 삼각형 50"/>
            <p:cNvSpPr/>
            <p:nvPr/>
          </p:nvSpPr>
          <p:spPr bwMode="auto">
            <a:xfrm rot="10800000">
              <a:off x="24302190"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21" name="직사각형 16"/>
            <p:cNvSpPr/>
            <p:nvPr/>
          </p:nvSpPr>
          <p:spPr bwMode="auto">
            <a:xfrm>
              <a:off x="2213687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2" name="TextBox 17"/>
            <p:cNvSpPr txBox="1">
              <a:spLocks noChangeArrowheads="1"/>
            </p:cNvSpPr>
            <p:nvPr/>
          </p:nvSpPr>
          <p:spPr bwMode="auto">
            <a:xfrm>
              <a:off x="2221746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1968</a:t>
              </a:r>
              <a:endParaRPr lang="ko-KR" altLang="en-US" sz="1600">
                <a:solidFill>
                  <a:schemeClr val="bg1"/>
                </a:solidFill>
                <a:latin typeface="Arial" panose="020B0604020202020204" pitchFamily="34" charset="0"/>
              </a:endParaRPr>
            </a:p>
          </p:txBody>
        </p:sp>
        <p:sp>
          <p:nvSpPr>
            <p:cNvPr id="123" name="직사각형 18"/>
            <p:cNvSpPr/>
            <p:nvPr/>
          </p:nvSpPr>
          <p:spPr bwMode="auto">
            <a:xfrm>
              <a:off x="2311542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4" name="TextBox 19"/>
            <p:cNvSpPr txBox="1">
              <a:spLocks noChangeArrowheads="1"/>
            </p:cNvSpPr>
            <p:nvPr/>
          </p:nvSpPr>
          <p:spPr bwMode="auto">
            <a:xfrm>
              <a:off x="2319601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1969</a:t>
              </a:r>
              <a:endParaRPr lang="ko-KR" altLang="en-US" sz="1600">
                <a:solidFill>
                  <a:schemeClr val="bg1"/>
                </a:solidFill>
                <a:latin typeface="Arial" panose="020B0604020202020204" pitchFamily="34" charset="0"/>
              </a:endParaRPr>
            </a:p>
          </p:txBody>
        </p:sp>
        <p:sp>
          <p:nvSpPr>
            <p:cNvPr id="125" name="직사각형 6"/>
            <p:cNvSpPr/>
            <p:nvPr/>
          </p:nvSpPr>
          <p:spPr bwMode="auto">
            <a:xfrm>
              <a:off x="21152557"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6" name="TextBox 7"/>
            <p:cNvSpPr txBox="1">
              <a:spLocks noChangeArrowheads="1"/>
            </p:cNvSpPr>
            <p:nvPr/>
          </p:nvSpPr>
          <p:spPr bwMode="auto">
            <a:xfrm>
              <a:off x="21233148"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1967</a:t>
              </a:r>
              <a:endParaRPr lang="ko-KR" altLang="en-US" sz="1600">
                <a:solidFill>
                  <a:schemeClr val="bg1"/>
                </a:solidFill>
                <a:latin typeface="Arial" panose="020B0604020202020204" pitchFamily="34" charset="0"/>
              </a:endParaRPr>
            </a:p>
          </p:txBody>
        </p:sp>
        <p:sp>
          <p:nvSpPr>
            <p:cNvPr id="127" name="직사각형 8"/>
            <p:cNvSpPr/>
            <p:nvPr/>
          </p:nvSpPr>
          <p:spPr bwMode="auto">
            <a:xfrm>
              <a:off x="2017400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8" name="TextBox 9"/>
            <p:cNvSpPr txBox="1">
              <a:spLocks noChangeArrowheads="1"/>
            </p:cNvSpPr>
            <p:nvPr/>
          </p:nvSpPr>
          <p:spPr bwMode="auto">
            <a:xfrm>
              <a:off x="20254598" y="3604205"/>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1966</a:t>
              </a:r>
              <a:endParaRPr lang="ko-KR" altLang="en-US" sz="1600" dirty="0">
                <a:solidFill>
                  <a:schemeClr val="bg1"/>
                </a:solidFill>
                <a:latin typeface="Arial" panose="020B0604020202020204" pitchFamily="34" charset="0"/>
              </a:endParaRPr>
            </a:p>
          </p:txBody>
        </p:sp>
        <p:sp>
          <p:nvSpPr>
            <p:cNvPr id="129" name="직사각형 10"/>
            <p:cNvSpPr/>
            <p:nvPr/>
          </p:nvSpPr>
          <p:spPr bwMode="auto">
            <a:xfrm>
              <a:off x="19195455"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0" name="TextBox 11"/>
            <p:cNvSpPr txBox="1">
              <a:spLocks noChangeArrowheads="1"/>
            </p:cNvSpPr>
            <p:nvPr/>
          </p:nvSpPr>
          <p:spPr bwMode="auto">
            <a:xfrm>
              <a:off x="19276047"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1965</a:t>
              </a:r>
              <a:endParaRPr lang="ko-KR" altLang="en-US" sz="1600">
                <a:solidFill>
                  <a:schemeClr val="bg1"/>
                </a:solidFill>
                <a:latin typeface="Arial" panose="020B0604020202020204" pitchFamily="34" charset="0"/>
              </a:endParaRPr>
            </a:p>
          </p:txBody>
        </p:sp>
        <p:sp>
          <p:nvSpPr>
            <p:cNvPr id="131" name="직사각형 12"/>
            <p:cNvSpPr/>
            <p:nvPr/>
          </p:nvSpPr>
          <p:spPr bwMode="auto">
            <a:xfrm>
              <a:off x="18216904"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2" name="TextBox 13"/>
            <p:cNvSpPr txBox="1">
              <a:spLocks noChangeArrowheads="1"/>
            </p:cNvSpPr>
            <p:nvPr/>
          </p:nvSpPr>
          <p:spPr bwMode="auto">
            <a:xfrm>
              <a:off x="1829749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1964</a:t>
              </a:r>
              <a:endParaRPr lang="ko-KR" altLang="en-US" sz="1600">
                <a:solidFill>
                  <a:schemeClr val="bg1"/>
                </a:solidFill>
                <a:latin typeface="Arial" panose="020B0604020202020204" pitchFamily="34" charset="0"/>
              </a:endParaRPr>
            </a:p>
          </p:txBody>
        </p:sp>
        <p:sp>
          <p:nvSpPr>
            <p:cNvPr id="133" name="직사각형 14"/>
            <p:cNvSpPr/>
            <p:nvPr/>
          </p:nvSpPr>
          <p:spPr bwMode="auto">
            <a:xfrm>
              <a:off x="1723835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4" name="TextBox 15"/>
            <p:cNvSpPr txBox="1">
              <a:spLocks noChangeArrowheads="1"/>
            </p:cNvSpPr>
            <p:nvPr/>
          </p:nvSpPr>
          <p:spPr bwMode="auto">
            <a:xfrm>
              <a:off x="1731894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1963</a:t>
              </a:r>
              <a:endParaRPr lang="ko-KR" altLang="en-US" sz="1600">
                <a:solidFill>
                  <a:schemeClr val="bg1"/>
                </a:solidFill>
                <a:latin typeface="Arial" panose="020B0604020202020204" pitchFamily="34" charset="0"/>
              </a:endParaRPr>
            </a:p>
          </p:txBody>
        </p:sp>
        <p:sp>
          <p:nvSpPr>
            <p:cNvPr id="135" name="직사각형 16"/>
            <p:cNvSpPr/>
            <p:nvPr/>
          </p:nvSpPr>
          <p:spPr bwMode="auto">
            <a:xfrm>
              <a:off x="15281251"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6" name="TextBox 17"/>
            <p:cNvSpPr txBox="1">
              <a:spLocks noChangeArrowheads="1"/>
            </p:cNvSpPr>
            <p:nvPr/>
          </p:nvSpPr>
          <p:spPr bwMode="auto">
            <a:xfrm>
              <a:off x="15361844"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1961</a:t>
              </a:r>
              <a:endParaRPr lang="ko-KR" altLang="en-US" sz="1600">
                <a:solidFill>
                  <a:schemeClr val="bg1"/>
                </a:solidFill>
                <a:latin typeface="Arial" panose="020B0604020202020204" pitchFamily="34" charset="0"/>
              </a:endParaRPr>
            </a:p>
          </p:txBody>
        </p:sp>
        <p:sp>
          <p:nvSpPr>
            <p:cNvPr id="137" name="직사각형 18"/>
            <p:cNvSpPr/>
            <p:nvPr/>
          </p:nvSpPr>
          <p:spPr bwMode="auto">
            <a:xfrm>
              <a:off x="1625980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8" name="TextBox 19"/>
            <p:cNvSpPr txBox="1">
              <a:spLocks noChangeArrowheads="1"/>
            </p:cNvSpPr>
            <p:nvPr/>
          </p:nvSpPr>
          <p:spPr bwMode="auto">
            <a:xfrm>
              <a:off x="1634039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1962</a:t>
              </a:r>
              <a:endParaRPr lang="ko-KR" altLang="en-US" sz="1600" dirty="0">
                <a:solidFill>
                  <a:schemeClr val="bg1"/>
                </a:solidFill>
                <a:latin typeface="Arial" panose="020B0604020202020204" pitchFamily="34" charset="0"/>
              </a:endParaRPr>
            </a:p>
          </p:txBody>
        </p:sp>
        <p:sp>
          <p:nvSpPr>
            <p:cNvPr id="170" name="TextBox 37"/>
            <p:cNvSpPr txBox="1"/>
            <p:nvPr/>
          </p:nvSpPr>
          <p:spPr bwMode="auto">
            <a:xfrm>
              <a:off x="16939172" y="5080363"/>
              <a:ext cx="7363018" cy="400110"/>
            </a:xfrm>
            <a:prstGeom prst="rect">
              <a:avLst/>
            </a:prstGeom>
            <a:noFill/>
          </p:spPr>
          <p:txBody>
            <a:bodyPr>
              <a:spAutoFit/>
            </a:bodyPr>
            <a:lstStyle/>
            <a:p>
              <a:pPr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41" name="이등변 삼각형 49"/>
            <p:cNvSpPr/>
            <p:nvPr/>
          </p:nvSpPr>
          <p:spPr bwMode="auto">
            <a:xfrm rot="10800000">
              <a:off x="14484153"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2" name="이등변 삼각형 53"/>
            <p:cNvSpPr/>
            <p:nvPr/>
          </p:nvSpPr>
          <p:spPr bwMode="auto">
            <a:xfrm>
              <a:off x="15554915" y="4397735"/>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3" name="직사각형 6"/>
            <p:cNvSpPr/>
            <p:nvPr/>
          </p:nvSpPr>
          <p:spPr bwMode="auto">
            <a:xfrm>
              <a:off x="14289530"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4" name="TextBox 7"/>
            <p:cNvSpPr txBox="1">
              <a:spLocks noChangeArrowheads="1"/>
            </p:cNvSpPr>
            <p:nvPr/>
          </p:nvSpPr>
          <p:spPr bwMode="auto">
            <a:xfrm>
              <a:off x="14370123"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1960</a:t>
              </a:r>
              <a:endParaRPr lang="ko-KR" altLang="en-US" sz="1600">
                <a:solidFill>
                  <a:schemeClr val="bg1"/>
                </a:solidFill>
                <a:latin typeface="Arial" panose="020B0604020202020204" pitchFamily="34" charset="0"/>
              </a:endParaRPr>
            </a:p>
          </p:txBody>
        </p:sp>
        <p:sp>
          <p:nvSpPr>
            <p:cNvPr id="168" name="TextBox 31"/>
            <p:cNvSpPr txBox="1">
              <a:spLocks noChangeArrowheads="1"/>
            </p:cNvSpPr>
            <p:nvPr/>
          </p:nvSpPr>
          <p:spPr bwMode="auto">
            <a:xfrm>
              <a:off x="13012872" y="1872022"/>
              <a:ext cx="304968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Laboratórium </a:t>
              </a:r>
              <a:r>
                <a:rPr lang="pt-BR" altLang="sk-SK" sz="2000" dirty="0">
                  <a:latin typeface="Arial" panose="020B0604020202020204" pitchFamily="34" charset="0"/>
                  <a:cs typeface="Arial" panose="020B0604020202020204" pitchFamily="34" charset="0"/>
                </a:rPr>
                <a:t>pôdoznalectva v Bratislave (1.7.1960)</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4" name="Rectangle 3"/>
            <p:cNvSpPr/>
            <p:nvPr/>
          </p:nvSpPr>
          <p:spPr>
            <a:xfrm>
              <a:off x="13483168" y="4943043"/>
              <a:ext cx="4572000" cy="646331"/>
            </a:xfrm>
            <a:prstGeom prst="rect">
              <a:avLst/>
            </a:prstGeom>
          </p:spPr>
          <p:txBody>
            <a:bodyPr>
              <a:spAutoFit/>
            </a:bodyPr>
            <a:lstStyle/>
            <a:p>
              <a:pPr algn="ctr"/>
              <a:r>
                <a:rPr lang="sk-SK" dirty="0"/>
                <a:t>Vznik regionálneho pracoviska </a:t>
              </a:r>
            </a:p>
            <a:p>
              <a:pPr algn="ctr"/>
              <a:r>
                <a:rPr lang="sk-SK" dirty="0"/>
                <a:t>v Prešove (1.3.1961)</a:t>
              </a:r>
            </a:p>
          </p:txBody>
        </p:sp>
        <p:sp>
          <p:nvSpPr>
            <p:cNvPr id="5" name="Rectangle 4"/>
            <p:cNvSpPr/>
            <p:nvPr/>
          </p:nvSpPr>
          <p:spPr>
            <a:xfrm>
              <a:off x="18765414" y="5000024"/>
              <a:ext cx="2729338" cy="923330"/>
            </a:xfrm>
            <a:prstGeom prst="rect">
              <a:avLst/>
            </a:prstGeom>
          </p:spPr>
          <p:txBody>
            <a:bodyPr wrap="square">
              <a:spAutoFit/>
            </a:bodyPr>
            <a:lstStyle/>
            <a:p>
              <a:pPr algn="ctr"/>
              <a:r>
                <a:rPr lang="sk-SK" dirty="0"/>
                <a:t>Vznik regionálneho pracoviska v Banskej Bystrici (1.3.1966)</a:t>
              </a:r>
            </a:p>
          </p:txBody>
        </p:sp>
        <p:sp>
          <p:nvSpPr>
            <p:cNvPr id="187" name="이등변 삼각형 53"/>
            <p:cNvSpPr/>
            <p:nvPr/>
          </p:nvSpPr>
          <p:spPr bwMode="auto">
            <a:xfrm>
              <a:off x="20426618"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1" name="Straight Arrow Connector 190"/>
            <p:cNvCxnSpPr/>
            <p:nvPr/>
          </p:nvCxnSpPr>
          <p:spPr bwMode="auto">
            <a:xfrm>
              <a:off x="25774552" y="3347862"/>
              <a:ext cx="8077642"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3" name="TextBox 31"/>
            <p:cNvSpPr txBox="1">
              <a:spLocks noChangeArrowheads="1"/>
            </p:cNvSpPr>
            <p:nvPr/>
          </p:nvSpPr>
          <p:spPr bwMode="auto">
            <a:xfrm>
              <a:off x="17748640" y="1852611"/>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Komplexný prieskum pôd</a:t>
              </a:r>
            </a:p>
            <a:p>
              <a:pPr marL="0" indent="0" eaLnBrk="1" hangingPunct="1"/>
              <a:r>
                <a:rPr lang="sk-SK" altLang="sk-SK" sz="2000" dirty="0">
                  <a:latin typeface="Arial" panose="020B0604020202020204" pitchFamily="34" charset="0"/>
                  <a:cs typeface="Arial" panose="020B0604020202020204" pitchFamily="34" charset="0"/>
                </a:rPr>
                <a:t> (vedenie Ing. Juraj </a:t>
              </a:r>
              <a:r>
                <a:rPr lang="sk-SK" altLang="sk-SK" sz="2000" dirty="0" err="1">
                  <a:latin typeface="Arial" panose="020B0604020202020204" pitchFamily="34" charset="0"/>
                  <a:cs typeface="Arial" panose="020B0604020202020204" pitchFamily="34" charset="0"/>
                </a:rPr>
                <a:t>Hraško</a:t>
              </a:r>
              <a:r>
                <a:rPr lang="sk-SK" altLang="sk-SK" sz="2000" dirty="0">
                  <a:latin typeface="Arial" panose="020B0604020202020204" pitchFamily="34" charset="0"/>
                  <a:cs typeface="Arial" panose="020B0604020202020204" pitchFamily="34" charset="0"/>
                </a:rPr>
                <a:t>, CSc., Ing. Zoltán </a:t>
              </a:r>
              <a:r>
                <a:rPr lang="sk-SK" altLang="sk-SK" sz="2000" dirty="0" err="1">
                  <a:latin typeface="Arial" panose="020B0604020202020204" pitchFamily="34" charset="0"/>
                  <a:cs typeface="Arial" panose="020B0604020202020204" pitchFamily="34" charset="0"/>
                </a:rPr>
                <a:t>Bedrna</a:t>
              </a:r>
              <a:r>
                <a:rPr lang="sk-SK" altLang="sk-SK" sz="2000" dirty="0">
                  <a:latin typeface="Arial" panose="020B0604020202020204" pitchFamily="34" charset="0"/>
                  <a:cs typeface="Arial" panose="020B0604020202020204" pitchFamily="34" charset="0"/>
                </a:rPr>
                <a:t>)</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4" name="이등변 삼각형 50"/>
            <p:cNvSpPr/>
            <p:nvPr/>
          </p:nvSpPr>
          <p:spPr bwMode="auto">
            <a:xfrm rot="10800000">
              <a:off x="25271343" y="306423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95" name="이등변 삼각형 50"/>
            <p:cNvSpPr/>
            <p:nvPr/>
          </p:nvSpPr>
          <p:spPr bwMode="auto">
            <a:xfrm rot="10800000">
              <a:off x="34102676" y="303248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6" name="Straight Arrow Connector 195"/>
            <p:cNvCxnSpPr/>
            <p:nvPr/>
          </p:nvCxnSpPr>
          <p:spPr bwMode="auto">
            <a:xfrm>
              <a:off x="15461732" y="3347862"/>
              <a:ext cx="8715474"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8" name="TextBox 31"/>
            <p:cNvSpPr txBox="1">
              <a:spLocks noChangeArrowheads="1"/>
            </p:cNvSpPr>
            <p:nvPr/>
          </p:nvSpPr>
          <p:spPr bwMode="auto">
            <a:xfrm>
              <a:off x="27504207" y="1907485"/>
              <a:ext cx="42909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Mapovanie a bonitácia poľnohospodárskych pôd</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9" name="이등변 삼각형 53"/>
            <p:cNvSpPr/>
            <p:nvPr/>
          </p:nvSpPr>
          <p:spPr bwMode="auto">
            <a:xfrm>
              <a:off x="224549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0" name="Rectangle 199"/>
            <p:cNvSpPr/>
            <p:nvPr/>
          </p:nvSpPr>
          <p:spPr>
            <a:xfrm>
              <a:off x="21295468" y="5000024"/>
              <a:ext cx="2729338" cy="923330"/>
            </a:xfrm>
            <a:prstGeom prst="rect">
              <a:avLst/>
            </a:prstGeom>
          </p:spPr>
          <p:txBody>
            <a:bodyPr wrap="square">
              <a:spAutoFit/>
            </a:bodyPr>
            <a:lstStyle/>
            <a:p>
              <a:pPr algn="ctr"/>
              <a:r>
                <a:rPr lang="sk-SK" dirty="0"/>
                <a:t>Výskumný ústav pôdoznalectva a výživy rastlín </a:t>
              </a:r>
            </a:p>
          </p:txBody>
        </p:sp>
        <p:sp>
          <p:nvSpPr>
            <p:cNvPr id="201" name="이등변 삼각형 53"/>
            <p:cNvSpPr/>
            <p:nvPr/>
          </p:nvSpPr>
          <p:spPr bwMode="auto">
            <a:xfrm>
              <a:off x="26366103" y="444680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2" name="Rectangle 201"/>
            <p:cNvSpPr/>
            <p:nvPr/>
          </p:nvSpPr>
          <p:spPr>
            <a:xfrm>
              <a:off x="25313819" y="5000024"/>
              <a:ext cx="2729338" cy="646331"/>
            </a:xfrm>
            <a:prstGeom prst="rect">
              <a:avLst/>
            </a:prstGeom>
          </p:spPr>
          <p:txBody>
            <a:bodyPr wrap="square">
              <a:spAutoFit/>
            </a:bodyPr>
            <a:lstStyle/>
            <a:p>
              <a:pPr algn="ctr"/>
              <a:r>
                <a:rPr lang="sk-SK" dirty="0"/>
                <a:t>Poverenie na výkon bonitácie PPF</a:t>
              </a:r>
            </a:p>
          </p:txBody>
        </p:sp>
        <p:sp>
          <p:nvSpPr>
            <p:cNvPr id="203" name="TextBox 31"/>
            <p:cNvSpPr txBox="1">
              <a:spLocks noChangeArrowheads="1"/>
            </p:cNvSpPr>
            <p:nvPr/>
          </p:nvSpPr>
          <p:spPr bwMode="auto">
            <a:xfrm>
              <a:off x="39627112" y="2398846"/>
              <a:ext cx="4290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Aktualizácia bonitácie</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4" name="이등변 삼각형 50"/>
            <p:cNvSpPr/>
            <p:nvPr/>
          </p:nvSpPr>
          <p:spPr bwMode="auto">
            <a:xfrm rot="10800000">
              <a:off x="41894062"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5" name="이등변 삼각형 50"/>
            <p:cNvSpPr/>
            <p:nvPr/>
          </p:nvSpPr>
          <p:spPr bwMode="auto">
            <a:xfrm rot="10800000">
              <a:off x="42982687"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6" name="이등변 삼각형 50"/>
            <p:cNvSpPr/>
            <p:nvPr/>
          </p:nvSpPr>
          <p:spPr bwMode="auto">
            <a:xfrm rot="10800000">
              <a:off x="46770894" y="302705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7" name="TextBox 31"/>
            <p:cNvSpPr txBox="1">
              <a:spLocks noChangeArrowheads="1"/>
            </p:cNvSpPr>
            <p:nvPr/>
          </p:nvSpPr>
          <p:spPr bwMode="auto">
            <a:xfrm>
              <a:off x="44911231" y="1903774"/>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Ukončenie prác na bonitácii a odovzdanie výstupov na pozemkové úrady</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8" name="이등변 삼각형 53"/>
            <p:cNvSpPr/>
            <p:nvPr/>
          </p:nvSpPr>
          <p:spPr bwMode="auto">
            <a:xfrm>
              <a:off x="40002210"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9" name="Rectangle 208"/>
            <p:cNvSpPr/>
            <p:nvPr/>
          </p:nvSpPr>
          <p:spPr>
            <a:xfrm>
              <a:off x="38952194" y="4957252"/>
              <a:ext cx="2729338" cy="646331"/>
            </a:xfrm>
            <a:prstGeom prst="rect">
              <a:avLst/>
            </a:prstGeom>
          </p:spPr>
          <p:txBody>
            <a:bodyPr wrap="square">
              <a:spAutoFit/>
            </a:bodyPr>
            <a:lstStyle/>
            <a:p>
              <a:pPr algn="ctr"/>
              <a:r>
                <a:rPr lang="sk-SK" dirty="0"/>
                <a:t>Centrum výskumu pôdnej úrodnosti</a:t>
              </a:r>
            </a:p>
          </p:txBody>
        </p:sp>
        <p:sp>
          <p:nvSpPr>
            <p:cNvPr id="210" name="이등변 삼각형 53"/>
            <p:cNvSpPr/>
            <p:nvPr/>
          </p:nvSpPr>
          <p:spPr bwMode="auto">
            <a:xfrm>
              <a:off x="517561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1" name="Rectangle 210"/>
            <p:cNvSpPr/>
            <p:nvPr/>
          </p:nvSpPr>
          <p:spPr>
            <a:xfrm>
              <a:off x="50809233" y="4943042"/>
              <a:ext cx="2729338" cy="923330"/>
            </a:xfrm>
            <a:prstGeom prst="rect">
              <a:avLst/>
            </a:prstGeom>
          </p:spPr>
          <p:txBody>
            <a:bodyPr wrap="square">
              <a:spAutoFit/>
            </a:bodyPr>
            <a:lstStyle/>
            <a:p>
              <a:pPr algn="ctr"/>
              <a:r>
                <a:rPr lang="sk-SK" dirty="0"/>
                <a:t>Výskumný ústav pôdoznalectva a ochrany pôdy</a:t>
              </a:r>
            </a:p>
          </p:txBody>
        </p:sp>
        <p:sp>
          <p:nvSpPr>
            <p:cNvPr id="212" name="이등변 삼각형 49"/>
            <p:cNvSpPr/>
            <p:nvPr/>
          </p:nvSpPr>
          <p:spPr bwMode="auto">
            <a:xfrm rot="10800000">
              <a:off x="52706681" y="3106732"/>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3" name="TextBox 28"/>
            <p:cNvSpPr txBox="1"/>
            <p:nvPr/>
          </p:nvSpPr>
          <p:spPr bwMode="auto">
            <a:xfrm>
              <a:off x="50847680" y="2011054"/>
              <a:ext cx="4121150" cy="707886"/>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err="1">
                  <a:solidFill>
                    <a:schemeClr val="tx1">
                      <a:lumMod val="75000"/>
                      <a:lumOff val="25000"/>
                    </a:schemeClr>
                  </a:solidFill>
                  <a:cs typeface="Arial" pitchFamily="34" charset="0"/>
                </a:rPr>
                <a:t>Morfogenetický</a:t>
              </a:r>
              <a:r>
                <a:rPr lang="sk-SK" altLang="ko-KR" sz="2000" kern="0" dirty="0">
                  <a:solidFill>
                    <a:schemeClr val="tx1">
                      <a:lumMod val="75000"/>
                      <a:lumOff val="25000"/>
                    </a:schemeClr>
                  </a:solidFill>
                  <a:cs typeface="Arial" pitchFamily="34" charset="0"/>
                </a:rPr>
                <a:t> klasifikačný systém pôd ČSFR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214" name="이등변 삼각형 53"/>
            <p:cNvSpPr/>
            <p:nvPr/>
          </p:nvSpPr>
          <p:spPr bwMode="auto">
            <a:xfrm>
              <a:off x="46770894"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5" name="Rectangle 214"/>
            <p:cNvSpPr/>
            <p:nvPr/>
          </p:nvSpPr>
          <p:spPr>
            <a:xfrm>
              <a:off x="45502751" y="4861524"/>
              <a:ext cx="2729338" cy="646331"/>
            </a:xfrm>
            <a:prstGeom prst="rect">
              <a:avLst/>
            </a:prstGeom>
          </p:spPr>
          <p:txBody>
            <a:bodyPr wrap="square">
              <a:spAutoFit/>
            </a:bodyPr>
            <a:lstStyle/>
            <a:p>
              <a:pPr algn="ctr"/>
              <a:r>
                <a:rPr lang="sk-SK" dirty="0"/>
                <a:t>Čiastkový monitorovací systém - pôda</a:t>
              </a:r>
            </a:p>
          </p:txBody>
        </p:sp>
        <p:sp>
          <p:nvSpPr>
            <p:cNvPr id="216" name="이등변 삼각형 54"/>
            <p:cNvSpPr/>
            <p:nvPr/>
          </p:nvSpPr>
          <p:spPr bwMode="auto">
            <a:xfrm>
              <a:off x="57606922" y="4459649"/>
              <a:ext cx="385763"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7" name="직사각형 6"/>
            <p:cNvSpPr/>
            <p:nvPr/>
          </p:nvSpPr>
          <p:spPr bwMode="auto">
            <a:xfrm>
              <a:off x="6817245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18" name="TextBox 7"/>
            <p:cNvSpPr txBox="1">
              <a:spLocks noChangeArrowheads="1"/>
            </p:cNvSpPr>
            <p:nvPr/>
          </p:nvSpPr>
          <p:spPr bwMode="auto">
            <a:xfrm>
              <a:off x="68253047"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5</a:t>
              </a:r>
              <a:endParaRPr lang="ko-KR" altLang="en-US" sz="1600" dirty="0">
                <a:solidFill>
                  <a:schemeClr val="bg1"/>
                </a:solidFill>
                <a:latin typeface="Arial" panose="020B0604020202020204" pitchFamily="34" charset="0"/>
              </a:endParaRPr>
            </a:p>
          </p:txBody>
        </p:sp>
        <p:sp>
          <p:nvSpPr>
            <p:cNvPr id="219" name="직사각형 6"/>
            <p:cNvSpPr/>
            <p:nvPr/>
          </p:nvSpPr>
          <p:spPr bwMode="auto">
            <a:xfrm>
              <a:off x="69157244"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0" name="TextBox 7"/>
            <p:cNvSpPr txBox="1">
              <a:spLocks noChangeArrowheads="1"/>
            </p:cNvSpPr>
            <p:nvPr/>
          </p:nvSpPr>
          <p:spPr bwMode="auto">
            <a:xfrm>
              <a:off x="69237835"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6</a:t>
              </a:r>
              <a:endParaRPr lang="ko-KR" altLang="en-US" sz="1600" dirty="0">
                <a:solidFill>
                  <a:schemeClr val="bg1"/>
                </a:solidFill>
                <a:latin typeface="Arial" panose="020B0604020202020204" pitchFamily="34" charset="0"/>
              </a:endParaRPr>
            </a:p>
          </p:txBody>
        </p:sp>
        <p:sp>
          <p:nvSpPr>
            <p:cNvPr id="221" name="직사각형 6"/>
            <p:cNvSpPr/>
            <p:nvPr/>
          </p:nvSpPr>
          <p:spPr bwMode="auto">
            <a:xfrm>
              <a:off x="70129555"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2" name="TextBox 7"/>
            <p:cNvSpPr txBox="1">
              <a:spLocks noChangeArrowheads="1"/>
            </p:cNvSpPr>
            <p:nvPr/>
          </p:nvSpPr>
          <p:spPr bwMode="auto">
            <a:xfrm>
              <a:off x="70210146"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7</a:t>
              </a:r>
              <a:endParaRPr lang="ko-KR" altLang="en-US" sz="1600" dirty="0">
                <a:solidFill>
                  <a:schemeClr val="bg1"/>
                </a:solidFill>
                <a:latin typeface="Arial" panose="020B0604020202020204" pitchFamily="34" charset="0"/>
              </a:endParaRPr>
            </a:p>
          </p:txBody>
        </p:sp>
        <p:sp>
          <p:nvSpPr>
            <p:cNvPr id="224" name="직사각형 6"/>
            <p:cNvSpPr/>
            <p:nvPr/>
          </p:nvSpPr>
          <p:spPr bwMode="auto">
            <a:xfrm>
              <a:off x="71105652"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5" name="TextBox 7"/>
            <p:cNvSpPr txBox="1">
              <a:spLocks noChangeArrowheads="1"/>
            </p:cNvSpPr>
            <p:nvPr/>
          </p:nvSpPr>
          <p:spPr bwMode="auto">
            <a:xfrm>
              <a:off x="71186243"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8</a:t>
              </a:r>
              <a:endParaRPr lang="ko-KR" altLang="en-US" sz="1600" dirty="0">
                <a:solidFill>
                  <a:schemeClr val="bg1"/>
                </a:solidFill>
                <a:latin typeface="Arial" panose="020B0604020202020204" pitchFamily="34" charset="0"/>
              </a:endParaRPr>
            </a:p>
          </p:txBody>
        </p:sp>
        <p:sp>
          <p:nvSpPr>
            <p:cNvPr id="226" name="직사각형 6"/>
            <p:cNvSpPr/>
            <p:nvPr/>
          </p:nvSpPr>
          <p:spPr bwMode="auto">
            <a:xfrm>
              <a:off x="72111167"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7" name="TextBox 7"/>
            <p:cNvSpPr txBox="1">
              <a:spLocks noChangeArrowheads="1"/>
            </p:cNvSpPr>
            <p:nvPr/>
          </p:nvSpPr>
          <p:spPr bwMode="auto">
            <a:xfrm>
              <a:off x="72191758"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9</a:t>
              </a:r>
              <a:endParaRPr lang="ko-KR" altLang="en-US" sz="1600" dirty="0">
                <a:solidFill>
                  <a:schemeClr val="bg1"/>
                </a:solidFill>
                <a:latin typeface="Arial" panose="020B0604020202020204" pitchFamily="34" charset="0"/>
              </a:endParaRPr>
            </a:p>
          </p:txBody>
        </p:sp>
        <p:sp>
          <p:nvSpPr>
            <p:cNvPr id="228" name="직사각형 6"/>
            <p:cNvSpPr/>
            <p:nvPr/>
          </p:nvSpPr>
          <p:spPr bwMode="auto">
            <a:xfrm>
              <a:off x="7309996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9" name="TextBox 7"/>
            <p:cNvSpPr txBox="1">
              <a:spLocks noChangeArrowheads="1"/>
            </p:cNvSpPr>
            <p:nvPr/>
          </p:nvSpPr>
          <p:spPr bwMode="auto">
            <a:xfrm>
              <a:off x="73180554"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20</a:t>
              </a:r>
              <a:endParaRPr lang="ko-KR" altLang="en-US" sz="1600" dirty="0">
                <a:solidFill>
                  <a:schemeClr val="bg1"/>
                </a:solidFill>
                <a:latin typeface="Arial" panose="020B0604020202020204" pitchFamily="34" charset="0"/>
              </a:endParaRPr>
            </a:p>
          </p:txBody>
        </p:sp>
      </p:grpSp>
      <p:sp>
        <p:nvSpPr>
          <p:cNvPr id="230" name="TextBox 22"/>
          <p:cNvSpPr txBox="1"/>
          <p:nvPr/>
        </p:nvSpPr>
        <p:spPr bwMode="auto">
          <a:xfrm>
            <a:off x="59912305" y="2448578"/>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Zelená dohoda</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pic>
        <p:nvPicPr>
          <p:cNvPr id="176" name="Picture 14" descr="Miroslav Kromka"/>
          <p:cNvPicPr>
            <a:picLocks noChangeAspect="1" noChangeArrowheads="1"/>
          </p:cNvPicPr>
          <p:nvPr/>
        </p:nvPicPr>
        <p:blipFill rotWithShape="1">
          <a:blip r:embed="rId3">
            <a:extLst>
              <a:ext uri="{28A0092B-C50C-407E-A947-70E740481C1C}">
                <a14:useLocalDpi xmlns:a14="http://schemas.microsoft.com/office/drawing/2010/main" val="0"/>
              </a:ext>
            </a:extLst>
          </a:blip>
          <a:srcRect l="15707" r="38476" b="6910"/>
          <a:stretch/>
        </p:blipFill>
        <p:spPr bwMode="auto">
          <a:xfrm>
            <a:off x="666544" y="1615464"/>
            <a:ext cx="1616335" cy="184699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European Green Deal | AmCham EU"/>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690629" y="1849582"/>
            <a:ext cx="2748451" cy="102262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logo-gz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641" y="5297720"/>
            <a:ext cx="495207" cy="495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51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38889E-6 1.11111E-6 L -0.72135 1.11111E-6 " pathEditMode="relative" rAng="0" ptsTypes="AA">
                                      <p:cBhvr>
                                        <p:cTn id="6" dur="2000" fill="hold"/>
                                        <p:tgtEl>
                                          <p:spTgt spid="235"/>
                                        </p:tgtEl>
                                        <p:attrNameLst>
                                          <p:attrName>ppt_x</p:attrName>
                                          <p:attrName>ppt_y</p:attrName>
                                        </p:attrNameLst>
                                      </p:cBhvr>
                                      <p:rCtr x="-36059"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6"/>
                                        </p:tgtEl>
                                        <p:attrNameLst>
                                          <p:attrName>style.visibility</p:attrName>
                                        </p:attrNameLst>
                                      </p:cBhvr>
                                      <p:to>
                                        <p:strVal val="visible"/>
                                      </p:to>
                                    </p:set>
                                    <p:animEffect transition="in" filter="fade">
                                      <p:cBhvr>
                                        <p:cTn id="11" dur="500"/>
                                        <p:tgtEl>
                                          <p:spTgt spid="17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200"/>
                                        </p:tgtEl>
                                        <p:attrNameLst>
                                          <p:attrName>style.visibility</p:attrName>
                                        </p:attrNameLst>
                                      </p:cBhvr>
                                      <p:to>
                                        <p:strVal val="visible"/>
                                      </p:to>
                                    </p:set>
                                    <p:animEffect transition="in" filter="fade">
                                      <p:cBhvr>
                                        <p:cTn id="16" dur="500"/>
                                        <p:tgtEl>
                                          <p:spTgt spid="82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fade">
                                      <p:cBhvr>
                                        <p:cTn id="2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4064511" cy="584775"/>
          </a:xfrm>
          <a:prstGeom prst="rect">
            <a:avLst/>
          </a:prstGeom>
        </p:spPr>
        <p:txBody>
          <a:bodyPr wrap="none">
            <a:spAutoFit/>
          </a:bodyPr>
          <a:lstStyle/>
          <a:p>
            <a:pPr latinLnBrk="1"/>
            <a:r>
              <a:rPr lang="sk-SK" sz="3200" b="1" dirty="0">
                <a:solidFill>
                  <a:srgbClr val="186537"/>
                </a:solidFill>
              </a:rPr>
              <a:t>VÚPOP - súčasnosť</a:t>
            </a:r>
          </a:p>
        </p:txBody>
      </p:sp>
      <p:sp>
        <p:nvSpPr>
          <p:cNvPr id="34" name="BlokTextu 2"/>
          <p:cNvSpPr txBox="1">
            <a:spLocks noChangeArrowheads="1"/>
          </p:cNvSpPr>
          <p:nvPr/>
        </p:nvSpPr>
        <p:spPr bwMode="auto">
          <a:xfrm>
            <a:off x="611560" y="1465093"/>
            <a:ext cx="8006704" cy="369332"/>
          </a:xfrm>
          <a:prstGeom prst="rect">
            <a:avLst/>
          </a:prstGeom>
          <a:solidFill>
            <a:srgbClr val="D8C900"/>
          </a:solidFill>
          <a:ln w="12700">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1800" b="1">
                <a:solidFill>
                  <a:srgbClr val="186537"/>
                </a:solidFill>
              </a:rPr>
              <a:t>Výskumný ústav pôdoznalectva a ochrany pôdy</a:t>
            </a:r>
          </a:p>
        </p:txBody>
      </p:sp>
      <p:sp>
        <p:nvSpPr>
          <p:cNvPr id="35" name="BlokTextu 6"/>
          <p:cNvSpPr txBox="1">
            <a:spLocks noChangeArrowheads="1"/>
          </p:cNvSpPr>
          <p:nvPr/>
        </p:nvSpPr>
        <p:spPr bwMode="auto">
          <a:xfrm>
            <a:off x="0" y="2661463"/>
            <a:ext cx="1987153" cy="954107"/>
          </a:xfrm>
          <a:prstGeom prst="rect">
            <a:avLst/>
          </a:prstGeom>
          <a:solidFill>
            <a:srgbClr val="D8C900"/>
          </a:solidFill>
          <a:ln w="12700">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1400" dirty="0">
                <a:solidFill>
                  <a:srgbClr val="186537"/>
                </a:solidFill>
              </a:rPr>
              <a:t>Odbor analýzy a hodnotenia informácií o poľnohospodárskej krajine</a:t>
            </a:r>
          </a:p>
        </p:txBody>
      </p:sp>
      <p:sp>
        <p:nvSpPr>
          <p:cNvPr id="36" name="BlokTextu 7"/>
          <p:cNvSpPr txBox="1">
            <a:spLocks noChangeArrowheads="1"/>
          </p:cNvSpPr>
          <p:nvPr/>
        </p:nvSpPr>
        <p:spPr bwMode="auto">
          <a:xfrm>
            <a:off x="3822008" y="2807163"/>
            <a:ext cx="1681163" cy="738187"/>
          </a:xfrm>
          <a:prstGeom prst="rect">
            <a:avLst/>
          </a:prstGeom>
          <a:solidFill>
            <a:srgbClr val="D8C900"/>
          </a:solidFill>
          <a:ln w="127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1400" dirty="0">
                <a:solidFill>
                  <a:srgbClr val="186537"/>
                </a:solidFill>
              </a:rPr>
              <a:t>Odbor všeobecnej pedológie a </a:t>
            </a:r>
            <a:r>
              <a:rPr lang="sk-SK" altLang="sk-SK" sz="1400" dirty="0" err="1">
                <a:solidFill>
                  <a:srgbClr val="186537"/>
                </a:solidFill>
              </a:rPr>
              <a:t>pedogeografie</a:t>
            </a:r>
            <a:endParaRPr lang="sk-SK" altLang="sk-SK" sz="1400" dirty="0">
              <a:solidFill>
                <a:srgbClr val="186537"/>
              </a:solidFill>
            </a:endParaRPr>
          </a:p>
        </p:txBody>
      </p:sp>
      <p:sp>
        <p:nvSpPr>
          <p:cNvPr id="37" name="BlokTextu 8"/>
          <p:cNvSpPr txBox="1">
            <a:spLocks noChangeArrowheads="1"/>
          </p:cNvSpPr>
          <p:nvPr/>
        </p:nvSpPr>
        <p:spPr bwMode="auto">
          <a:xfrm>
            <a:off x="3594149" y="4284644"/>
            <a:ext cx="2041525" cy="522288"/>
          </a:xfrm>
          <a:prstGeom prst="rect">
            <a:avLst/>
          </a:prstGeom>
          <a:solidFill>
            <a:srgbClr val="D8C900"/>
          </a:solidFill>
          <a:ln w="127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1400" dirty="0">
                <a:solidFill>
                  <a:srgbClr val="186537"/>
                </a:solidFill>
              </a:rPr>
              <a:t>Odbor pôdnej služby</a:t>
            </a:r>
          </a:p>
          <a:p>
            <a:pPr algn="ctr">
              <a:spcBef>
                <a:spcPct val="0"/>
              </a:spcBef>
              <a:buFontTx/>
              <a:buNone/>
            </a:pPr>
            <a:endParaRPr lang="sk-SK" altLang="sk-SK" sz="1400" dirty="0">
              <a:solidFill>
                <a:srgbClr val="186537"/>
              </a:solidFill>
            </a:endParaRPr>
          </a:p>
        </p:txBody>
      </p:sp>
      <p:sp>
        <p:nvSpPr>
          <p:cNvPr id="38" name="BlokTextu 9"/>
          <p:cNvSpPr txBox="1">
            <a:spLocks noChangeArrowheads="1"/>
          </p:cNvSpPr>
          <p:nvPr/>
        </p:nvSpPr>
        <p:spPr bwMode="auto">
          <a:xfrm>
            <a:off x="2121149" y="2793450"/>
            <a:ext cx="1566863" cy="738188"/>
          </a:xfrm>
          <a:prstGeom prst="rect">
            <a:avLst/>
          </a:prstGeom>
          <a:solidFill>
            <a:srgbClr val="D8C900"/>
          </a:solidFill>
          <a:ln w="127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1400" dirty="0">
                <a:solidFill>
                  <a:srgbClr val="186537"/>
                </a:solidFill>
              </a:rPr>
              <a:t>Oddelenie laboratórnych činností</a:t>
            </a:r>
          </a:p>
        </p:txBody>
      </p:sp>
      <p:sp>
        <p:nvSpPr>
          <p:cNvPr id="39" name="BlokTextu 10"/>
          <p:cNvSpPr txBox="1">
            <a:spLocks noChangeArrowheads="1"/>
          </p:cNvSpPr>
          <p:nvPr/>
        </p:nvSpPr>
        <p:spPr bwMode="auto">
          <a:xfrm>
            <a:off x="5668724" y="2818013"/>
            <a:ext cx="1565275" cy="738187"/>
          </a:xfrm>
          <a:prstGeom prst="rect">
            <a:avLst/>
          </a:prstGeom>
          <a:solidFill>
            <a:srgbClr val="D8C900"/>
          </a:solidFill>
          <a:ln w="127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1400" dirty="0">
                <a:solidFill>
                  <a:srgbClr val="186537"/>
                </a:solidFill>
              </a:rPr>
              <a:t>Regionálne pracovisko Banská Bystrica</a:t>
            </a:r>
          </a:p>
        </p:txBody>
      </p:sp>
      <p:sp>
        <p:nvSpPr>
          <p:cNvPr id="40" name="BlokTextu 11"/>
          <p:cNvSpPr txBox="1">
            <a:spLocks noChangeArrowheads="1"/>
          </p:cNvSpPr>
          <p:nvPr/>
        </p:nvSpPr>
        <p:spPr bwMode="auto">
          <a:xfrm>
            <a:off x="7399552" y="2820137"/>
            <a:ext cx="1570037" cy="738187"/>
          </a:xfrm>
          <a:prstGeom prst="rect">
            <a:avLst/>
          </a:prstGeom>
          <a:solidFill>
            <a:srgbClr val="D8C900"/>
          </a:solidFill>
          <a:ln w="127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1400" dirty="0">
                <a:solidFill>
                  <a:srgbClr val="186537"/>
                </a:solidFill>
              </a:rPr>
              <a:t>Regionálne pracovisko Prešov</a:t>
            </a:r>
          </a:p>
        </p:txBody>
      </p:sp>
      <p:cxnSp>
        <p:nvCxnSpPr>
          <p:cNvPr id="41" name="Rovná spojovacia šípka 12"/>
          <p:cNvCxnSpPr>
            <a:cxnSpLocks noChangeShapeType="1"/>
            <a:stCxn id="34" idx="2"/>
          </p:cNvCxnSpPr>
          <p:nvPr/>
        </p:nvCxnSpPr>
        <p:spPr bwMode="auto">
          <a:xfrm>
            <a:off x="4614912" y="1834425"/>
            <a:ext cx="1456062" cy="91336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Rovná spojovacia šípka 16"/>
          <p:cNvCxnSpPr>
            <a:stCxn id="34" idx="2"/>
            <a:endCxn id="35" idx="0"/>
          </p:cNvCxnSpPr>
          <p:nvPr/>
        </p:nvCxnSpPr>
        <p:spPr bwMode="auto">
          <a:xfrm flipH="1">
            <a:off x="993577" y="1834425"/>
            <a:ext cx="3621335" cy="8270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Rovná spojovacia šípka 21"/>
          <p:cNvCxnSpPr>
            <a:stCxn id="34" idx="2"/>
            <a:endCxn id="38" idx="0"/>
          </p:cNvCxnSpPr>
          <p:nvPr/>
        </p:nvCxnSpPr>
        <p:spPr bwMode="auto">
          <a:xfrm flipH="1">
            <a:off x="2904581" y="1834425"/>
            <a:ext cx="1710331" cy="9590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Rovná spojovacia šípka 26"/>
          <p:cNvCxnSpPr>
            <a:stCxn id="34" idx="2"/>
            <a:endCxn id="36" idx="0"/>
          </p:cNvCxnSpPr>
          <p:nvPr/>
        </p:nvCxnSpPr>
        <p:spPr bwMode="auto">
          <a:xfrm>
            <a:off x="4614912" y="1834425"/>
            <a:ext cx="47678" cy="9727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Rovná spojovacia šípka 29"/>
          <p:cNvCxnSpPr>
            <a:stCxn id="34" idx="2"/>
            <a:endCxn id="39" idx="0"/>
          </p:cNvCxnSpPr>
          <p:nvPr/>
        </p:nvCxnSpPr>
        <p:spPr bwMode="auto">
          <a:xfrm>
            <a:off x="4614912" y="1834425"/>
            <a:ext cx="1836450" cy="983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Rovná spojovacia šípka 32"/>
          <p:cNvCxnSpPr>
            <a:stCxn id="34" idx="2"/>
            <a:endCxn id="40" idx="0"/>
          </p:cNvCxnSpPr>
          <p:nvPr/>
        </p:nvCxnSpPr>
        <p:spPr bwMode="auto">
          <a:xfrm>
            <a:off x="4614912" y="1834425"/>
            <a:ext cx="3569659" cy="9857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Rovná spojovacia šípka 42"/>
          <p:cNvCxnSpPr>
            <a:stCxn id="35" idx="2"/>
            <a:endCxn id="37" idx="0"/>
          </p:cNvCxnSpPr>
          <p:nvPr/>
        </p:nvCxnSpPr>
        <p:spPr bwMode="auto">
          <a:xfrm>
            <a:off x="993577" y="3615570"/>
            <a:ext cx="3621335" cy="6690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Rovná spojovacia šípka 45"/>
          <p:cNvCxnSpPr>
            <a:stCxn id="38" idx="2"/>
            <a:endCxn id="37" idx="0"/>
          </p:cNvCxnSpPr>
          <p:nvPr/>
        </p:nvCxnSpPr>
        <p:spPr bwMode="auto">
          <a:xfrm>
            <a:off x="2904581" y="3531638"/>
            <a:ext cx="1710331" cy="7530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Rovná spojovacia šípka 48"/>
          <p:cNvCxnSpPr>
            <a:stCxn id="36" idx="2"/>
            <a:endCxn id="37" idx="0"/>
          </p:cNvCxnSpPr>
          <p:nvPr/>
        </p:nvCxnSpPr>
        <p:spPr bwMode="auto">
          <a:xfrm flipH="1">
            <a:off x="4614912" y="3545350"/>
            <a:ext cx="47678" cy="739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Rovná spojovacia šípka 51"/>
          <p:cNvCxnSpPr>
            <a:stCxn id="39" idx="2"/>
            <a:endCxn id="37" idx="0"/>
          </p:cNvCxnSpPr>
          <p:nvPr/>
        </p:nvCxnSpPr>
        <p:spPr bwMode="auto">
          <a:xfrm flipH="1">
            <a:off x="4614912" y="3556200"/>
            <a:ext cx="1836450" cy="7284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Rovná spojovacia šípka 54"/>
          <p:cNvCxnSpPr>
            <a:stCxn id="40" idx="2"/>
            <a:endCxn id="37" idx="0"/>
          </p:cNvCxnSpPr>
          <p:nvPr/>
        </p:nvCxnSpPr>
        <p:spPr bwMode="auto">
          <a:xfrm flipH="1">
            <a:off x="4614912" y="3558324"/>
            <a:ext cx="3569659" cy="7263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BlokTextu 8"/>
          <p:cNvSpPr txBox="1">
            <a:spLocks noChangeArrowheads="1"/>
          </p:cNvSpPr>
          <p:nvPr/>
        </p:nvSpPr>
        <p:spPr bwMode="auto">
          <a:xfrm>
            <a:off x="222423" y="5097382"/>
            <a:ext cx="8784976" cy="584200"/>
          </a:xfrm>
          <a:prstGeom prst="rect">
            <a:avLst/>
          </a:prstGeom>
          <a:solidFill>
            <a:srgbClr val="D8C900"/>
          </a:solidFill>
          <a:ln w="12700">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1800" b="1">
                <a:solidFill>
                  <a:srgbClr val="186537"/>
                </a:solidFill>
              </a:rPr>
              <a:t>Verejnosť</a:t>
            </a:r>
          </a:p>
          <a:p>
            <a:pPr algn="ctr">
              <a:spcBef>
                <a:spcPct val="0"/>
              </a:spcBef>
              <a:buFontTx/>
              <a:buNone/>
            </a:pPr>
            <a:endParaRPr lang="sk-SK" altLang="sk-SK" sz="1400">
              <a:solidFill>
                <a:srgbClr val="186537"/>
              </a:solidFill>
            </a:endParaRPr>
          </a:p>
        </p:txBody>
      </p:sp>
      <p:cxnSp>
        <p:nvCxnSpPr>
          <p:cNvPr id="53" name="Rovná spojovacia šípka 41"/>
          <p:cNvCxnSpPr>
            <a:stCxn id="37" idx="2"/>
            <a:endCxn id="52" idx="0"/>
          </p:cNvCxnSpPr>
          <p:nvPr/>
        </p:nvCxnSpPr>
        <p:spPr bwMode="auto">
          <a:xfrm flipH="1">
            <a:off x="4614911" y="4806932"/>
            <a:ext cx="1" cy="2904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54" name="Tabuľka 39"/>
          <p:cNvGraphicFramePr>
            <a:graphicFrameLocks noGrp="1"/>
          </p:cNvGraphicFramePr>
          <p:nvPr>
            <p:extLst>
              <p:ext uri="{D42A27DB-BD31-4B8C-83A1-F6EECF244321}">
                <p14:modId xmlns:p14="http://schemas.microsoft.com/office/powerpoint/2010/main" val="2947748711"/>
              </p:ext>
            </p:extLst>
          </p:nvPr>
        </p:nvGraphicFramePr>
        <p:xfrm>
          <a:off x="266189" y="5780529"/>
          <a:ext cx="8792799" cy="1056560"/>
        </p:xfrm>
        <a:graphic>
          <a:graphicData uri="http://schemas.openxmlformats.org/drawingml/2006/table">
            <a:tbl>
              <a:tblPr firstRow="1" bandRow="1">
                <a:tableStyleId>{5940675A-B579-460E-94D1-54222C63F5DA}</a:tableStyleId>
              </a:tblPr>
              <a:tblGrid>
                <a:gridCol w="1112052">
                  <a:extLst>
                    <a:ext uri="{9D8B030D-6E8A-4147-A177-3AD203B41FA5}">
                      <a16:colId xmlns:a16="http://schemas.microsoft.com/office/drawing/2014/main" val="20000"/>
                    </a:ext>
                  </a:extLst>
                </a:gridCol>
                <a:gridCol w="1112052">
                  <a:extLst>
                    <a:ext uri="{9D8B030D-6E8A-4147-A177-3AD203B41FA5}">
                      <a16:colId xmlns:a16="http://schemas.microsoft.com/office/drawing/2014/main" val="20001"/>
                    </a:ext>
                  </a:extLst>
                </a:gridCol>
                <a:gridCol w="939567">
                  <a:extLst>
                    <a:ext uri="{9D8B030D-6E8A-4147-A177-3AD203B41FA5}">
                      <a16:colId xmlns:a16="http://schemas.microsoft.com/office/drawing/2014/main" val="20002"/>
                    </a:ext>
                  </a:extLst>
                </a:gridCol>
                <a:gridCol w="1284537">
                  <a:extLst>
                    <a:ext uri="{9D8B030D-6E8A-4147-A177-3AD203B41FA5}">
                      <a16:colId xmlns:a16="http://schemas.microsoft.com/office/drawing/2014/main" val="20003"/>
                    </a:ext>
                  </a:extLst>
                </a:gridCol>
                <a:gridCol w="1112052">
                  <a:extLst>
                    <a:ext uri="{9D8B030D-6E8A-4147-A177-3AD203B41FA5}">
                      <a16:colId xmlns:a16="http://schemas.microsoft.com/office/drawing/2014/main" val="20004"/>
                    </a:ext>
                  </a:extLst>
                </a:gridCol>
                <a:gridCol w="1534120">
                  <a:extLst>
                    <a:ext uri="{9D8B030D-6E8A-4147-A177-3AD203B41FA5}">
                      <a16:colId xmlns:a16="http://schemas.microsoft.com/office/drawing/2014/main" val="20005"/>
                    </a:ext>
                  </a:extLst>
                </a:gridCol>
                <a:gridCol w="1698419">
                  <a:extLst>
                    <a:ext uri="{9D8B030D-6E8A-4147-A177-3AD203B41FA5}">
                      <a16:colId xmlns:a16="http://schemas.microsoft.com/office/drawing/2014/main" val="20006"/>
                    </a:ext>
                  </a:extLst>
                </a:gridCol>
              </a:tblGrid>
              <a:tr h="427956">
                <a:tc gridSpan="3">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sk-SK" sz="1050" dirty="0">
                          <a:solidFill>
                            <a:schemeClr val="tx1"/>
                          </a:solidFill>
                          <a:effectLst/>
                          <a:latin typeface="+mn-lt"/>
                          <a:ea typeface="+mn-ea"/>
                          <a:cs typeface="+mn-cs"/>
                          <a:sym typeface="Helvetica Light"/>
                        </a:rPr>
                        <a:t>Zákazník prichádza za službou osobne do VÚPOP</a:t>
                      </a:r>
                    </a:p>
                    <a:p>
                      <a:endParaRPr lang="sk-SK" sz="1050" dirty="0"/>
                    </a:p>
                  </a:txBody>
                  <a:tcPr marL="64294" marR="64294" marT="24110" marB="24110">
                    <a:solidFill>
                      <a:schemeClr val="bg1"/>
                    </a:solidFill>
                  </a:tcPr>
                </a:tc>
                <a:tc hMerge="1">
                  <a:txBody>
                    <a:bodyPr/>
                    <a:lstStyle/>
                    <a:p>
                      <a:endParaRPr lang="sk-SK" dirty="0"/>
                    </a:p>
                  </a:txBody>
                  <a:tcPr/>
                </a:tc>
                <a:tc hMerge="1">
                  <a:txBody>
                    <a:bodyPr/>
                    <a:lstStyle/>
                    <a:p>
                      <a:endParaRPr lang="sk-SK" dirty="0"/>
                    </a:p>
                  </a:txBody>
                  <a:tcPr/>
                </a:tc>
                <a:tc gridSpan="2">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sk-SK" sz="1050" dirty="0">
                          <a:solidFill>
                            <a:schemeClr val="tx1"/>
                          </a:solidFill>
                          <a:effectLst/>
                          <a:latin typeface="+mn-lt"/>
                          <a:ea typeface="+mn-ea"/>
                          <a:cs typeface="+mn-cs"/>
                          <a:sym typeface="Helvetica Light"/>
                        </a:rPr>
                        <a:t>Služba prichádza za zákazníkom</a:t>
                      </a:r>
                    </a:p>
                    <a:p>
                      <a:endParaRPr lang="sk-SK" sz="1050" dirty="0"/>
                    </a:p>
                  </a:txBody>
                  <a:tcPr marL="64294" marR="64294" marT="24110" marB="24110">
                    <a:solidFill>
                      <a:schemeClr val="bg1"/>
                    </a:solidFill>
                  </a:tcPr>
                </a:tc>
                <a:tc hMerge="1">
                  <a:txBody>
                    <a:bodyPr/>
                    <a:lstStyle/>
                    <a:p>
                      <a:endParaRPr lang="sk-SK" dirty="0"/>
                    </a:p>
                  </a:txBody>
                  <a:tcPr/>
                </a:tc>
                <a:tc gridSpan="2">
                  <a:txBody>
                    <a:bodyPr/>
                    <a:lstStyle/>
                    <a:p>
                      <a:r>
                        <a:rPr lang="sk-SK" sz="1050" dirty="0">
                          <a:solidFill>
                            <a:schemeClr val="tx1"/>
                          </a:solidFill>
                          <a:effectLst/>
                          <a:latin typeface="+mn-lt"/>
                          <a:ea typeface="+mn-ea"/>
                          <a:cs typeface="+mn-cs"/>
                          <a:sym typeface="Helvetica Light"/>
                        </a:rPr>
                        <a:t>Zákazník a VÚPOP sú vo vzájomnom neosobnom styku</a:t>
                      </a:r>
                      <a:r>
                        <a:rPr lang="sk-SK" sz="1050" baseline="0" dirty="0">
                          <a:solidFill>
                            <a:schemeClr val="tx1"/>
                          </a:solidFill>
                          <a:effectLst/>
                          <a:latin typeface="+mn-lt"/>
                          <a:ea typeface="+mn-ea"/>
                          <a:cs typeface="+mn-cs"/>
                          <a:sym typeface="Helvetica Light"/>
                        </a:rPr>
                        <a:t> </a:t>
                      </a:r>
                      <a:r>
                        <a:rPr lang="sk-SK" sz="1050" dirty="0">
                          <a:solidFill>
                            <a:schemeClr val="tx1"/>
                          </a:solidFill>
                          <a:effectLst/>
                          <a:latin typeface="+mn-lt"/>
                          <a:ea typeface="+mn-ea"/>
                          <a:cs typeface="+mn-cs"/>
                          <a:sym typeface="Helvetica Light"/>
                        </a:rPr>
                        <a:t>prostredníctvom IT</a:t>
                      </a:r>
                    </a:p>
                    <a:p>
                      <a:endParaRPr lang="sk-SK" sz="1050" dirty="0"/>
                    </a:p>
                  </a:txBody>
                  <a:tcPr marL="64294" marR="64294" marT="24110" marB="24110">
                    <a:solidFill>
                      <a:schemeClr val="bg1"/>
                    </a:solidFill>
                  </a:tcPr>
                </a:tc>
                <a:tc hMerge="1">
                  <a:txBody>
                    <a:bodyPr/>
                    <a:lstStyle/>
                    <a:p>
                      <a:endParaRPr lang="sk-SK" dirty="0"/>
                    </a:p>
                  </a:txBody>
                  <a:tcPr/>
                </a:tc>
                <a:extLst>
                  <a:ext uri="{0D108BD9-81ED-4DB2-BD59-A6C34878D82A}">
                    <a16:rowId xmlns:a16="http://schemas.microsoft.com/office/drawing/2014/main" val="10000"/>
                  </a:ext>
                </a:extLst>
              </a:tr>
              <a:tr h="427956">
                <a:tc>
                  <a:txBody>
                    <a:bodyPr/>
                    <a:lstStyle/>
                    <a:p>
                      <a:r>
                        <a:rPr lang="sk-SK" sz="1050" dirty="0">
                          <a:solidFill>
                            <a:schemeClr val="tx1"/>
                          </a:solidFill>
                          <a:effectLst/>
                          <a:latin typeface="+mn-lt"/>
                          <a:ea typeface="+mn-ea"/>
                          <a:cs typeface="+mn-cs"/>
                          <a:sym typeface="Helvetica Light"/>
                        </a:rPr>
                        <a:t>Pracovisko Bratislava</a:t>
                      </a:r>
                      <a:endParaRPr lang="sk-SK" sz="1050" dirty="0"/>
                    </a:p>
                  </a:txBody>
                  <a:tcPr marL="64294" marR="64294" marT="24110" marB="24110">
                    <a:solidFill>
                      <a:schemeClr val="bg1"/>
                    </a:solidFill>
                  </a:tcPr>
                </a:tc>
                <a:tc>
                  <a:txBody>
                    <a:bodyPr/>
                    <a:lstStyle/>
                    <a:p>
                      <a:r>
                        <a:rPr lang="sk-SK" sz="1050" dirty="0">
                          <a:solidFill>
                            <a:schemeClr val="tx1"/>
                          </a:solidFill>
                          <a:effectLst/>
                          <a:latin typeface="+mn-lt"/>
                          <a:ea typeface="+mn-ea"/>
                          <a:cs typeface="+mn-cs"/>
                          <a:sym typeface="Helvetica Light"/>
                        </a:rPr>
                        <a:t>Pracovisko Banská Bystrica</a:t>
                      </a:r>
                      <a:endParaRPr lang="sk-SK" sz="1050" dirty="0"/>
                    </a:p>
                  </a:txBody>
                  <a:tcPr marL="64294" marR="64294" marT="24110" marB="24110">
                    <a:solidFill>
                      <a:schemeClr val="bg1"/>
                    </a:solidFill>
                  </a:tcPr>
                </a:tc>
                <a:tc>
                  <a:txBody>
                    <a:bodyPr/>
                    <a:lstStyle/>
                    <a:p>
                      <a:r>
                        <a:rPr lang="sk-SK" sz="1050" dirty="0">
                          <a:solidFill>
                            <a:schemeClr val="tx1"/>
                          </a:solidFill>
                          <a:effectLst/>
                          <a:latin typeface="+mn-lt"/>
                          <a:ea typeface="+mn-ea"/>
                          <a:cs typeface="+mn-cs"/>
                          <a:sym typeface="Helvetica Light"/>
                        </a:rPr>
                        <a:t>Pracovisko Prešov</a:t>
                      </a:r>
                      <a:endParaRPr lang="sk-SK" sz="1050" dirty="0"/>
                    </a:p>
                  </a:txBody>
                  <a:tcPr marL="64294" marR="64294" marT="24110" marB="24110">
                    <a:solidFill>
                      <a:schemeClr val="bg1"/>
                    </a:solidFill>
                  </a:tcPr>
                </a:tc>
                <a:tc>
                  <a:txBody>
                    <a:bodyPr/>
                    <a:lstStyle/>
                    <a:p>
                      <a:r>
                        <a:rPr lang="sk-SK" sz="1050" dirty="0">
                          <a:solidFill>
                            <a:schemeClr val="tx1"/>
                          </a:solidFill>
                          <a:effectLst/>
                          <a:latin typeface="+mn-lt"/>
                          <a:ea typeface="+mn-ea"/>
                          <a:cs typeface="+mn-cs"/>
                          <a:sym typeface="Helvetica Light"/>
                        </a:rPr>
                        <a:t>Za účelom obhliadky pozemku</a:t>
                      </a:r>
                      <a:endParaRPr lang="sk-SK" sz="1050" dirty="0"/>
                    </a:p>
                  </a:txBody>
                  <a:tcPr marL="64294" marR="64294" marT="24110" marB="24110">
                    <a:solidFill>
                      <a:schemeClr val="bg1"/>
                    </a:solidFill>
                  </a:tcPr>
                </a:tc>
                <a:tc>
                  <a:txBody>
                    <a:bodyPr/>
                    <a:lstStyle/>
                    <a:p>
                      <a:r>
                        <a:rPr lang="sk-SK" sz="1050" dirty="0">
                          <a:solidFill>
                            <a:schemeClr val="tx1"/>
                          </a:solidFill>
                          <a:effectLst/>
                          <a:latin typeface="+mn-lt"/>
                          <a:ea typeface="+mn-ea"/>
                          <a:cs typeface="+mn-cs"/>
                          <a:sym typeface="Helvetica Light"/>
                        </a:rPr>
                        <a:t>Z účelom odberu pôdnych vzoriek</a:t>
                      </a:r>
                      <a:endParaRPr lang="sk-SK" sz="1050" dirty="0"/>
                    </a:p>
                  </a:txBody>
                  <a:tcPr marL="64294" marR="64294" marT="24110" marB="24110">
                    <a:solidFill>
                      <a:schemeClr val="bg1"/>
                    </a:solidFill>
                  </a:tcPr>
                </a:tc>
                <a:tc>
                  <a:txBody>
                    <a:bodyPr/>
                    <a:lstStyle/>
                    <a:p>
                      <a:r>
                        <a:rPr lang="sk-SK" sz="1050" dirty="0">
                          <a:solidFill>
                            <a:schemeClr val="tx1"/>
                          </a:solidFill>
                          <a:effectLst/>
                          <a:latin typeface="+mn-lt"/>
                          <a:ea typeface="+mn-ea"/>
                          <a:cs typeface="+mn-cs"/>
                          <a:sym typeface="Helvetica Light"/>
                        </a:rPr>
                        <a:t>Zákazník využíva služby z „</a:t>
                      </a:r>
                      <a:r>
                        <a:rPr lang="sk-SK" sz="1050" i="1" dirty="0">
                          <a:solidFill>
                            <a:schemeClr val="tx1"/>
                          </a:solidFill>
                          <a:effectLst/>
                          <a:latin typeface="+mn-lt"/>
                          <a:ea typeface="+mn-ea"/>
                          <a:cs typeface="+mn-cs"/>
                          <a:sym typeface="Helvetica Light"/>
                        </a:rPr>
                        <a:t>Pôdneho portálu</a:t>
                      </a:r>
                      <a:endParaRPr lang="sk-SK" sz="1050" dirty="0"/>
                    </a:p>
                  </a:txBody>
                  <a:tcPr marL="64294" marR="64294" marT="24110" marB="24110">
                    <a:solidFill>
                      <a:schemeClr val="bg1"/>
                    </a:solidFill>
                  </a:tcPr>
                </a:tc>
                <a:tc>
                  <a:txBody>
                    <a:bodyPr/>
                    <a:lstStyle/>
                    <a:p>
                      <a:r>
                        <a:rPr lang="sk-SK" sz="1050" dirty="0">
                          <a:solidFill>
                            <a:schemeClr val="tx1"/>
                          </a:solidFill>
                          <a:effectLst/>
                          <a:latin typeface="+mn-lt"/>
                          <a:ea typeface="+mn-ea"/>
                          <a:cs typeface="+mn-cs"/>
                          <a:sym typeface="Helvetica Light"/>
                        </a:rPr>
                        <a:t>VÚPOP zasiela produkt mailom</a:t>
                      </a:r>
                      <a:endParaRPr lang="sk-SK" sz="1050" dirty="0"/>
                    </a:p>
                  </a:txBody>
                  <a:tcPr marL="64294" marR="64294" marT="24110" marB="24110">
                    <a:solidFill>
                      <a:schemeClr val="bg1"/>
                    </a:solidFill>
                  </a:tcPr>
                </a:tc>
                <a:extLst>
                  <a:ext uri="{0D108BD9-81ED-4DB2-BD59-A6C34878D82A}">
                    <a16:rowId xmlns:a16="http://schemas.microsoft.com/office/drawing/2014/main" val="10001"/>
                  </a:ext>
                </a:extLst>
              </a:tr>
            </a:tbl>
          </a:graphicData>
        </a:graphic>
      </p:graphicFrame>
      <p:pic>
        <p:nvPicPr>
          <p:cNvPr id="55" name="Obrázok 3" descr="Výsledok vyhľadávania obrázkov pre dopyt logo postavy">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7881" y="5244246"/>
            <a:ext cx="1091654" cy="401836"/>
          </a:xfrm>
          <a:prstGeom prst="rect">
            <a:avLst/>
          </a:prstGeom>
          <a:noFill/>
          <a:extLst>
            <a:ext uri="{909E8E84-426E-40DD-AFC4-6F175D3DCCD1}">
              <a14:hiddenFill xmlns:a14="http://schemas.microsoft.com/office/drawing/2010/main">
                <a:solidFill>
                  <a:srgbClr val="FFFFFF"/>
                </a:solidFill>
              </a14:hiddenFill>
            </a:ext>
          </a:extLst>
        </p:spPr>
      </p:pic>
      <p:pic>
        <p:nvPicPr>
          <p:cNvPr id="56" name="Obrázok 2" descr="home link">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16031" y="5956850"/>
            <a:ext cx="950762" cy="311725"/>
          </a:xfrm>
          <a:prstGeom prst="rect">
            <a:avLst/>
          </a:prstGeom>
          <a:noFill/>
          <a:extLst>
            <a:ext uri="{909E8E84-426E-40DD-AFC4-6F175D3DCCD1}">
              <a14:hiddenFill xmlns:a14="http://schemas.microsoft.com/office/drawing/2010/main">
                <a:solidFill>
                  <a:srgbClr val="FFFFFF"/>
                </a:solidFill>
              </a14:hiddenFill>
            </a:ext>
          </a:extLst>
        </p:spPr>
      </p:pic>
      <p:pic>
        <p:nvPicPr>
          <p:cNvPr id="57" name="Obrázok 1" descr="Výsledok vyhľadávania obrázkov pre dopyt logo počítača">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84077" y="5019281"/>
            <a:ext cx="1251799" cy="82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3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250"/>
                                        <p:tgtEl>
                                          <p:spTgt spid="42"/>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250"/>
                                        <p:tgtEl>
                                          <p:spTgt spid="35"/>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250"/>
                                        <p:tgtEl>
                                          <p:spTgt spid="43"/>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250"/>
                                        <p:tgtEl>
                                          <p:spTgt spid="38"/>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up)">
                                      <p:cBhvr>
                                        <p:cTn id="23" dur="250"/>
                                        <p:tgtEl>
                                          <p:spTgt spid="44"/>
                                        </p:tgtEl>
                                      </p:cBhvr>
                                    </p:animEffect>
                                  </p:childTnLst>
                                </p:cTn>
                              </p:par>
                            </p:childTnLst>
                          </p:cTn>
                        </p:par>
                        <p:par>
                          <p:cTn id="24" fill="hold">
                            <p:stCondLst>
                              <p:cond delay="1250"/>
                            </p:stCondLst>
                            <p:childTnLst>
                              <p:par>
                                <p:cTn id="25" presetID="22" presetClass="entr" presetSubtype="1"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250"/>
                                        <p:tgtEl>
                                          <p:spTgt spid="36"/>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up)">
                                      <p:cBhvr>
                                        <p:cTn id="31" dur="250"/>
                                        <p:tgtEl>
                                          <p:spTgt spid="45"/>
                                        </p:tgtEl>
                                      </p:cBhvr>
                                    </p:animEffect>
                                  </p:childTnLst>
                                </p:cTn>
                              </p:par>
                            </p:childTnLst>
                          </p:cTn>
                        </p:par>
                        <p:par>
                          <p:cTn id="32" fill="hold">
                            <p:stCondLst>
                              <p:cond delay="1750"/>
                            </p:stCondLst>
                            <p:childTnLst>
                              <p:par>
                                <p:cTn id="33" presetID="22" presetClass="entr" presetSubtype="1"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up)">
                                      <p:cBhvr>
                                        <p:cTn id="35" dur="250"/>
                                        <p:tgtEl>
                                          <p:spTgt spid="39"/>
                                        </p:tgtEl>
                                      </p:cBhvr>
                                    </p:animEffect>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up)">
                                      <p:cBhvr>
                                        <p:cTn id="39" dur="250"/>
                                        <p:tgtEl>
                                          <p:spTgt spid="46"/>
                                        </p:tgtEl>
                                      </p:cBhvr>
                                    </p:animEffect>
                                  </p:childTnLst>
                                </p:cTn>
                              </p:par>
                            </p:childTnLst>
                          </p:cTn>
                        </p:par>
                        <p:par>
                          <p:cTn id="40" fill="hold">
                            <p:stCondLst>
                              <p:cond delay="2250"/>
                            </p:stCondLst>
                            <p:childTnLst>
                              <p:par>
                                <p:cTn id="41" presetID="22" presetClass="entr" presetSubtype="1"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up)">
                                      <p:cBhvr>
                                        <p:cTn id="43" dur="250"/>
                                        <p:tgtEl>
                                          <p:spTgt spid="40"/>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25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250"/>
                                        <p:tgtEl>
                                          <p:spTgt spid="47"/>
                                        </p:tgtEl>
                                      </p:cBhvr>
                                    </p:animEffect>
                                  </p:childTnLst>
                                </p:cTn>
                              </p:par>
                              <p:par>
                                <p:cTn id="53" presetID="22" presetClass="entr" presetSubtype="1"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up)">
                                      <p:cBhvr>
                                        <p:cTn id="55" dur="250"/>
                                        <p:tgtEl>
                                          <p:spTgt spid="48"/>
                                        </p:tgtEl>
                                      </p:cBhvr>
                                    </p:animEffect>
                                  </p:childTnLst>
                                </p:cTn>
                              </p:par>
                              <p:par>
                                <p:cTn id="56" presetID="22" presetClass="entr" presetSubtype="1"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up)">
                                      <p:cBhvr>
                                        <p:cTn id="58" dur="250"/>
                                        <p:tgtEl>
                                          <p:spTgt spid="49"/>
                                        </p:tgtEl>
                                      </p:cBhvr>
                                    </p:animEffect>
                                  </p:childTnLst>
                                </p:cTn>
                              </p:par>
                              <p:par>
                                <p:cTn id="59" presetID="22" presetClass="entr" presetSubtype="1"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up)">
                                      <p:cBhvr>
                                        <p:cTn id="61" dur="250"/>
                                        <p:tgtEl>
                                          <p:spTgt spid="50"/>
                                        </p:tgtEl>
                                      </p:cBhvr>
                                    </p:animEffect>
                                  </p:childTnLst>
                                </p:cTn>
                              </p:par>
                              <p:par>
                                <p:cTn id="62" presetID="22" presetClass="entr" presetSubtype="1"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up)">
                                      <p:cBhvr>
                                        <p:cTn id="64" dur="25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250"/>
                                        <p:tgtEl>
                                          <p:spTgt spid="53"/>
                                        </p:tgtEl>
                                      </p:cBhvr>
                                    </p:animEffect>
                                  </p:childTnLst>
                                </p:cTn>
                              </p:par>
                            </p:childTnLst>
                          </p:cTn>
                        </p:par>
                        <p:par>
                          <p:cTn id="70" fill="hold">
                            <p:stCondLst>
                              <p:cond delay="250"/>
                            </p:stCondLst>
                            <p:childTnLst>
                              <p:par>
                                <p:cTn id="71" presetID="22" presetClass="entr" presetSubtype="1"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up)">
                                      <p:cBhvr>
                                        <p:cTn id="73" dur="250"/>
                                        <p:tgtEl>
                                          <p:spTgt spid="5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up)">
                                      <p:cBhvr>
                                        <p:cTn id="78" dur="500"/>
                                        <p:tgtEl>
                                          <p:spTgt spid="54"/>
                                        </p:tgtEl>
                                      </p:cBhvr>
                                    </p:animEffect>
                                  </p:childTnLst>
                                </p:cTn>
                              </p:par>
                              <p:par>
                                <p:cTn id="79" presetID="22" presetClass="entr" presetSubtype="1" fill="hold"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wipe(up)">
                                      <p:cBhvr>
                                        <p:cTn id="81" dur="500"/>
                                        <p:tgtEl>
                                          <p:spTgt spid="55"/>
                                        </p:tgtEl>
                                      </p:cBhvr>
                                    </p:animEffect>
                                  </p:childTnLst>
                                </p:cTn>
                              </p:par>
                              <p:par>
                                <p:cTn id="82" presetID="22" presetClass="entr" presetSubtype="1" fill="hold"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wipe(up)">
                                      <p:cBhvr>
                                        <p:cTn id="84" dur="500"/>
                                        <p:tgtEl>
                                          <p:spTgt spid="56"/>
                                        </p:tgtEl>
                                      </p:cBhvr>
                                    </p:animEffect>
                                  </p:childTnLst>
                                </p:cTn>
                              </p:par>
                              <p:par>
                                <p:cTn id="85" presetID="22" presetClass="entr" presetSubtype="1" fill="hold" nodeType="with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sp>
        <p:nvSpPr>
          <p:cNvPr id="158" name="TextBox 7"/>
          <p:cNvSpPr txBox="1">
            <a:spLocks noChangeArrowheads="1"/>
          </p:cNvSpPr>
          <p:nvPr/>
        </p:nvSpPr>
        <p:spPr bwMode="auto">
          <a:xfrm>
            <a:off x="7514501"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153</a:t>
            </a:r>
            <a:endParaRPr lang="ko-KR" altLang="en-US" sz="1600" dirty="0">
              <a:solidFill>
                <a:schemeClr val="bg1"/>
              </a:solidFill>
              <a:latin typeface="Arial" panose="020B0604020202020204" pitchFamily="34" charset="0"/>
            </a:endParaRPr>
          </a:p>
        </p:txBody>
      </p:sp>
      <p:sp>
        <p:nvSpPr>
          <p:cNvPr id="160" name="TextBox 9"/>
          <p:cNvSpPr txBox="1">
            <a:spLocks noChangeArrowheads="1"/>
          </p:cNvSpPr>
          <p:nvPr/>
        </p:nvSpPr>
        <p:spPr bwMode="auto">
          <a:xfrm>
            <a:off x="6535950"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1952</a:t>
            </a:r>
            <a:endParaRPr lang="ko-KR" altLang="en-US" sz="1600">
              <a:solidFill>
                <a:schemeClr val="bg1"/>
              </a:solidFill>
              <a:latin typeface="Arial" panose="020B0604020202020204" pitchFamily="34" charset="0"/>
            </a:endParaRPr>
          </a:p>
        </p:txBody>
      </p:sp>
      <p:sp>
        <p:nvSpPr>
          <p:cNvPr id="164" name="TextBox 13"/>
          <p:cNvSpPr txBox="1">
            <a:spLocks noChangeArrowheads="1"/>
          </p:cNvSpPr>
          <p:nvPr/>
        </p:nvSpPr>
        <p:spPr bwMode="auto">
          <a:xfrm>
            <a:off x="4578851"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1950</a:t>
            </a:r>
            <a:endParaRPr lang="ko-KR" altLang="en-US" sz="1600">
              <a:solidFill>
                <a:schemeClr val="bg1"/>
              </a:solidFill>
              <a:latin typeface="Arial" panose="020B0604020202020204" pitchFamily="34" charset="0"/>
            </a:endParaRPr>
          </a:p>
        </p:txBody>
      </p:sp>
      <p:grpSp>
        <p:nvGrpSpPr>
          <p:cNvPr id="235" name="Group 234"/>
          <p:cNvGrpSpPr/>
          <p:nvPr/>
        </p:nvGrpSpPr>
        <p:grpSpPr>
          <a:xfrm>
            <a:off x="200146" y="1852611"/>
            <a:ext cx="62286065" cy="4070743"/>
            <a:chOff x="13012872" y="1852611"/>
            <a:chExt cx="62286065" cy="4070743"/>
          </a:xfrm>
        </p:grpSpPr>
        <p:sp>
          <p:nvSpPr>
            <p:cNvPr id="174" name="TextBox 31"/>
            <p:cNvSpPr txBox="1"/>
            <p:nvPr/>
          </p:nvSpPr>
          <p:spPr bwMode="auto">
            <a:xfrm>
              <a:off x="15788015" y="1852611"/>
              <a:ext cx="11464183" cy="1015663"/>
            </a:xfrm>
            <a:prstGeom prst="rect">
              <a:avLst/>
            </a:prstGeom>
            <a:noFill/>
          </p:spPr>
          <p:txBody>
            <a:bodyPr>
              <a:spAutoFit/>
            </a:bodyPr>
            <a:lstStyle/>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3" name="오각형 4"/>
            <p:cNvSpPr/>
            <p:nvPr/>
          </p:nvSpPr>
          <p:spPr bwMode="auto">
            <a:xfrm>
              <a:off x="74104438" y="3552813"/>
              <a:ext cx="1194499" cy="661735"/>
            </a:xfrm>
            <a:prstGeom prst="homePlate">
              <a:avLst/>
            </a:prstGeom>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 name="TextBox 5"/>
            <p:cNvSpPr txBox="1">
              <a:spLocks noChangeArrowheads="1"/>
            </p:cNvSpPr>
            <p:nvPr/>
          </p:nvSpPr>
          <p:spPr bwMode="auto">
            <a:xfrm>
              <a:off x="7418503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21</a:t>
              </a:r>
              <a:endParaRPr lang="ko-KR" altLang="en-US" sz="1600" dirty="0">
                <a:solidFill>
                  <a:schemeClr val="bg1"/>
                </a:solidFill>
                <a:latin typeface="Arial" panose="020B0604020202020204" pitchFamily="34" charset="0"/>
              </a:endParaRPr>
            </a:p>
          </p:txBody>
        </p:sp>
        <p:sp>
          <p:nvSpPr>
            <p:cNvPr id="15" name="직사각형 6"/>
            <p:cNvSpPr/>
            <p:nvPr/>
          </p:nvSpPr>
          <p:spPr bwMode="auto">
            <a:xfrm>
              <a:off x="6719390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6" name="TextBox 7"/>
            <p:cNvSpPr txBox="1">
              <a:spLocks noChangeArrowheads="1"/>
            </p:cNvSpPr>
            <p:nvPr/>
          </p:nvSpPr>
          <p:spPr bwMode="auto">
            <a:xfrm>
              <a:off x="6727449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2014</a:t>
              </a:r>
              <a:endParaRPr lang="ko-KR" altLang="en-US" sz="1600" dirty="0">
                <a:solidFill>
                  <a:schemeClr val="bg1"/>
                </a:solidFill>
                <a:latin typeface="Arial" panose="020B0604020202020204" pitchFamily="34" charset="0"/>
              </a:endParaRPr>
            </a:p>
          </p:txBody>
        </p:sp>
        <p:sp>
          <p:nvSpPr>
            <p:cNvPr id="17" name="직사각형 8"/>
            <p:cNvSpPr/>
            <p:nvPr/>
          </p:nvSpPr>
          <p:spPr bwMode="auto">
            <a:xfrm>
              <a:off x="6621535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8" name="TextBox 9"/>
            <p:cNvSpPr txBox="1">
              <a:spLocks noChangeArrowheads="1"/>
            </p:cNvSpPr>
            <p:nvPr/>
          </p:nvSpPr>
          <p:spPr bwMode="auto">
            <a:xfrm>
              <a:off x="6629594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2013</a:t>
              </a:r>
              <a:endParaRPr lang="ko-KR" altLang="en-US" sz="1600">
                <a:solidFill>
                  <a:schemeClr val="bg1"/>
                </a:solidFill>
                <a:latin typeface="Arial" panose="020B0604020202020204" pitchFamily="34" charset="0"/>
              </a:endParaRPr>
            </a:p>
          </p:txBody>
        </p:sp>
        <p:sp>
          <p:nvSpPr>
            <p:cNvPr id="19" name="직사각형 10"/>
            <p:cNvSpPr/>
            <p:nvPr/>
          </p:nvSpPr>
          <p:spPr bwMode="auto">
            <a:xfrm>
              <a:off x="6523680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0" name="TextBox 11"/>
            <p:cNvSpPr txBox="1">
              <a:spLocks noChangeArrowheads="1"/>
            </p:cNvSpPr>
            <p:nvPr/>
          </p:nvSpPr>
          <p:spPr bwMode="auto">
            <a:xfrm>
              <a:off x="6531739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2012</a:t>
              </a:r>
              <a:endParaRPr lang="ko-KR" altLang="en-US" sz="1600">
                <a:solidFill>
                  <a:schemeClr val="bg1"/>
                </a:solidFill>
                <a:latin typeface="Arial" panose="020B0604020202020204" pitchFamily="34" charset="0"/>
              </a:endParaRPr>
            </a:p>
          </p:txBody>
        </p:sp>
        <p:sp>
          <p:nvSpPr>
            <p:cNvPr id="21" name="직사각형 12"/>
            <p:cNvSpPr/>
            <p:nvPr/>
          </p:nvSpPr>
          <p:spPr bwMode="auto">
            <a:xfrm>
              <a:off x="642582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 name="TextBox 13"/>
            <p:cNvSpPr txBox="1">
              <a:spLocks noChangeArrowheads="1"/>
            </p:cNvSpPr>
            <p:nvPr/>
          </p:nvSpPr>
          <p:spPr bwMode="auto">
            <a:xfrm>
              <a:off x="643388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2011</a:t>
              </a:r>
              <a:endParaRPr lang="ko-KR" altLang="en-US" sz="1600">
                <a:solidFill>
                  <a:schemeClr val="bg1"/>
                </a:solidFill>
                <a:latin typeface="Arial" panose="020B0604020202020204" pitchFamily="34" charset="0"/>
              </a:endParaRPr>
            </a:p>
          </p:txBody>
        </p:sp>
        <p:sp>
          <p:nvSpPr>
            <p:cNvPr id="23" name="직사각형 14"/>
            <p:cNvSpPr/>
            <p:nvPr/>
          </p:nvSpPr>
          <p:spPr bwMode="auto">
            <a:xfrm>
              <a:off x="6327970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4" name="TextBox 15"/>
            <p:cNvSpPr txBox="1">
              <a:spLocks noChangeArrowheads="1"/>
            </p:cNvSpPr>
            <p:nvPr/>
          </p:nvSpPr>
          <p:spPr bwMode="auto">
            <a:xfrm>
              <a:off x="6336029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2010</a:t>
              </a:r>
              <a:endParaRPr lang="ko-KR" altLang="en-US" sz="1600">
                <a:solidFill>
                  <a:schemeClr val="bg1"/>
                </a:solidFill>
                <a:latin typeface="Arial" panose="020B0604020202020204" pitchFamily="34" charset="0"/>
              </a:endParaRPr>
            </a:p>
          </p:txBody>
        </p:sp>
        <p:sp>
          <p:nvSpPr>
            <p:cNvPr id="25" name="직사각형 16"/>
            <p:cNvSpPr/>
            <p:nvPr/>
          </p:nvSpPr>
          <p:spPr bwMode="auto">
            <a:xfrm>
              <a:off x="61322602"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6" name="TextBox 17"/>
            <p:cNvSpPr txBox="1">
              <a:spLocks noChangeArrowheads="1"/>
            </p:cNvSpPr>
            <p:nvPr/>
          </p:nvSpPr>
          <p:spPr bwMode="auto">
            <a:xfrm>
              <a:off x="6140319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2008</a:t>
              </a:r>
              <a:endParaRPr lang="ko-KR" altLang="en-US" sz="1600">
                <a:solidFill>
                  <a:schemeClr val="bg1"/>
                </a:solidFill>
                <a:latin typeface="Arial" panose="020B0604020202020204" pitchFamily="34" charset="0"/>
              </a:endParaRPr>
            </a:p>
          </p:txBody>
        </p:sp>
        <p:sp>
          <p:nvSpPr>
            <p:cNvPr id="27" name="직사각형 18"/>
            <p:cNvSpPr/>
            <p:nvPr/>
          </p:nvSpPr>
          <p:spPr bwMode="auto">
            <a:xfrm>
              <a:off x="623011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8" name="TextBox 19"/>
            <p:cNvSpPr txBox="1">
              <a:spLocks noChangeArrowheads="1"/>
            </p:cNvSpPr>
            <p:nvPr/>
          </p:nvSpPr>
          <p:spPr bwMode="auto">
            <a:xfrm>
              <a:off x="623817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2009</a:t>
              </a:r>
              <a:endParaRPr lang="ko-KR" altLang="en-US" sz="1600">
                <a:solidFill>
                  <a:schemeClr val="bg1"/>
                </a:solidFill>
                <a:latin typeface="Arial" panose="020B0604020202020204" pitchFamily="34" charset="0"/>
              </a:endParaRPr>
            </a:p>
          </p:txBody>
        </p:sp>
        <p:sp>
          <p:nvSpPr>
            <p:cNvPr id="186" name="TextBox 22"/>
            <p:cNvSpPr txBox="1"/>
            <p:nvPr/>
          </p:nvSpPr>
          <p:spPr bwMode="auto">
            <a:xfrm>
              <a:off x="65909577" y="2422070"/>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Vznik NPPC</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82" name="TextBox 42"/>
            <p:cNvSpPr txBox="1"/>
            <p:nvPr/>
          </p:nvSpPr>
          <p:spPr bwMode="auto">
            <a:xfrm>
              <a:off x="68470161" y="4851887"/>
              <a:ext cx="2309356" cy="400110"/>
            </a:xfrm>
            <a:prstGeom prst="rect">
              <a:avLst/>
            </a:prstGeom>
            <a:noFill/>
          </p:spPr>
          <p:txBody>
            <a:bodyPr wrap="square">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GSAA</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33" name="이등변 삼각형 47"/>
            <p:cNvSpPr/>
            <p:nvPr/>
          </p:nvSpPr>
          <p:spPr bwMode="auto">
            <a:xfrm rot="10800000">
              <a:off x="7417424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4" name="이등변 삼각형 50"/>
            <p:cNvSpPr/>
            <p:nvPr/>
          </p:nvSpPr>
          <p:spPr bwMode="auto">
            <a:xfrm rot="10800000">
              <a:off x="67412069"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5" name="이등변 삼각형 54"/>
            <p:cNvSpPr/>
            <p:nvPr/>
          </p:nvSpPr>
          <p:spPr bwMode="auto">
            <a:xfrm>
              <a:off x="69431704" y="4397736"/>
              <a:ext cx="38627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7" name="직사각형 6"/>
            <p:cNvSpPr/>
            <p:nvPr/>
          </p:nvSpPr>
          <p:spPr bwMode="auto">
            <a:xfrm>
              <a:off x="6033828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38" name="TextBox 7"/>
            <p:cNvSpPr txBox="1">
              <a:spLocks noChangeArrowheads="1"/>
            </p:cNvSpPr>
            <p:nvPr/>
          </p:nvSpPr>
          <p:spPr bwMode="auto">
            <a:xfrm>
              <a:off x="604188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2007</a:t>
              </a:r>
              <a:endParaRPr lang="ko-KR" altLang="en-US" sz="1600">
                <a:solidFill>
                  <a:schemeClr val="bg1"/>
                </a:solidFill>
                <a:latin typeface="Arial" panose="020B0604020202020204" pitchFamily="34" charset="0"/>
              </a:endParaRPr>
            </a:p>
          </p:txBody>
        </p:sp>
        <p:sp>
          <p:nvSpPr>
            <p:cNvPr id="39" name="직사각형 8"/>
            <p:cNvSpPr/>
            <p:nvPr/>
          </p:nvSpPr>
          <p:spPr bwMode="auto">
            <a:xfrm>
              <a:off x="5935973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0" name="TextBox 9"/>
            <p:cNvSpPr txBox="1">
              <a:spLocks noChangeArrowheads="1"/>
            </p:cNvSpPr>
            <p:nvPr/>
          </p:nvSpPr>
          <p:spPr bwMode="auto">
            <a:xfrm>
              <a:off x="59440330" y="3604206"/>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a:t>
              </a:r>
              <a:r>
                <a:rPr lang="en-US" altLang="ko-KR" sz="1600">
                  <a:solidFill>
                    <a:schemeClr val="bg1"/>
                  </a:solidFill>
                  <a:latin typeface="Arial" panose="020B0604020202020204" pitchFamily="34" charset="0"/>
                </a:rPr>
                <a:t>0</a:t>
              </a:r>
              <a:r>
                <a:rPr lang="sk-SK" altLang="ko-KR" sz="1600">
                  <a:solidFill>
                    <a:schemeClr val="bg1"/>
                  </a:solidFill>
                  <a:latin typeface="Arial" panose="020B0604020202020204" pitchFamily="34" charset="0"/>
                </a:rPr>
                <a:t>06</a:t>
              </a:r>
              <a:endParaRPr lang="ko-KR" altLang="en-US" sz="1600">
                <a:solidFill>
                  <a:schemeClr val="bg1"/>
                </a:solidFill>
                <a:latin typeface="Arial" panose="020B0604020202020204" pitchFamily="34" charset="0"/>
              </a:endParaRPr>
            </a:p>
          </p:txBody>
        </p:sp>
        <p:sp>
          <p:nvSpPr>
            <p:cNvPr id="41" name="직사각형 10"/>
            <p:cNvSpPr/>
            <p:nvPr/>
          </p:nvSpPr>
          <p:spPr bwMode="auto">
            <a:xfrm>
              <a:off x="5838118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2" name="TextBox 11"/>
            <p:cNvSpPr txBox="1">
              <a:spLocks noChangeArrowheads="1"/>
            </p:cNvSpPr>
            <p:nvPr/>
          </p:nvSpPr>
          <p:spPr bwMode="auto">
            <a:xfrm>
              <a:off x="584617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2005</a:t>
              </a:r>
              <a:endParaRPr lang="ko-KR" altLang="en-US" sz="1600">
                <a:solidFill>
                  <a:schemeClr val="bg1"/>
                </a:solidFill>
                <a:latin typeface="Arial" panose="020B0604020202020204" pitchFamily="34" charset="0"/>
              </a:endParaRPr>
            </a:p>
          </p:txBody>
        </p:sp>
        <p:sp>
          <p:nvSpPr>
            <p:cNvPr id="43" name="직사각형 12"/>
            <p:cNvSpPr/>
            <p:nvPr/>
          </p:nvSpPr>
          <p:spPr bwMode="auto">
            <a:xfrm>
              <a:off x="574026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4" name="TextBox 13"/>
            <p:cNvSpPr txBox="1">
              <a:spLocks noChangeArrowheads="1"/>
            </p:cNvSpPr>
            <p:nvPr/>
          </p:nvSpPr>
          <p:spPr bwMode="auto">
            <a:xfrm>
              <a:off x="5748322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2004</a:t>
              </a:r>
              <a:endParaRPr lang="ko-KR" altLang="en-US" sz="1600">
                <a:solidFill>
                  <a:schemeClr val="bg1"/>
                </a:solidFill>
                <a:latin typeface="Arial" panose="020B0604020202020204" pitchFamily="34" charset="0"/>
              </a:endParaRPr>
            </a:p>
          </p:txBody>
        </p:sp>
        <p:sp>
          <p:nvSpPr>
            <p:cNvPr id="45" name="직사각형 14"/>
            <p:cNvSpPr/>
            <p:nvPr/>
          </p:nvSpPr>
          <p:spPr bwMode="auto">
            <a:xfrm>
              <a:off x="564240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6" name="TextBox 15"/>
            <p:cNvSpPr txBox="1">
              <a:spLocks noChangeArrowheads="1"/>
            </p:cNvSpPr>
            <p:nvPr/>
          </p:nvSpPr>
          <p:spPr bwMode="auto">
            <a:xfrm>
              <a:off x="565046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2003</a:t>
              </a:r>
              <a:endParaRPr lang="ko-KR" altLang="en-US" sz="1600">
                <a:solidFill>
                  <a:schemeClr val="bg1"/>
                </a:solidFill>
                <a:latin typeface="Arial" panose="020B0604020202020204" pitchFamily="34" charset="0"/>
              </a:endParaRPr>
            </a:p>
          </p:txBody>
        </p:sp>
        <p:sp>
          <p:nvSpPr>
            <p:cNvPr id="47" name="직사각형 16"/>
            <p:cNvSpPr/>
            <p:nvPr/>
          </p:nvSpPr>
          <p:spPr bwMode="auto">
            <a:xfrm>
              <a:off x="544669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8" name="TextBox 17"/>
            <p:cNvSpPr txBox="1">
              <a:spLocks noChangeArrowheads="1"/>
            </p:cNvSpPr>
            <p:nvPr/>
          </p:nvSpPr>
          <p:spPr bwMode="auto">
            <a:xfrm>
              <a:off x="545475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1</a:t>
              </a:r>
              <a:endParaRPr lang="ko-KR" altLang="en-US" sz="1600">
                <a:solidFill>
                  <a:schemeClr val="bg1"/>
                </a:solidFill>
                <a:latin typeface="Arial" panose="020B0604020202020204" pitchFamily="34" charset="0"/>
              </a:endParaRPr>
            </a:p>
          </p:txBody>
        </p:sp>
        <p:sp>
          <p:nvSpPr>
            <p:cNvPr id="49" name="직사각형 18"/>
            <p:cNvSpPr/>
            <p:nvPr/>
          </p:nvSpPr>
          <p:spPr bwMode="auto">
            <a:xfrm>
              <a:off x="554455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0" name="TextBox 19"/>
            <p:cNvSpPr txBox="1">
              <a:spLocks noChangeArrowheads="1"/>
            </p:cNvSpPr>
            <p:nvPr/>
          </p:nvSpPr>
          <p:spPr bwMode="auto">
            <a:xfrm>
              <a:off x="5552612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2</a:t>
              </a:r>
              <a:endParaRPr lang="ko-KR" altLang="en-US" sz="1600">
                <a:solidFill>
                  <a:schemeClr val="bg1"/>
                </a:solidFill>
                <a:latin typeface="Arial" panose="020B0604020202020204" pitchFamily="34" charset="0"/>
              </a:endParaRPr>
            </a:p>
          </p:txBody>
        </p:sp>
        <p:sp>
          <p:nvSpPr>
            <p:cNvPr id="180" name="TextBox 28"/>
            <p:cNvSpPr txBox="1"/>
            <p:nvPr/>
          </p:nvSpPr>
          <p:spPr bwMode="auto">
            <a:xfrm>
              <a:off x="54733139" y="2216387"/>
              <a:ext cx="4126596" cy="400110"/>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LPIS</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78" name="TextBox 37"/>
            <p:cNvSpPr txBox="1"/>
            <p:nvPr/>
          </p:nvSpPr>
          <p:spPr bwMode="auto">
            <a:xfrm>
              <a:off x="56380725" y="4973999"/>
              <a:ext cx="288412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Pôdna služba</a:t>
              </a: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53" name="이등변 삼각형 49"/>
            <p:cNvSpPr/>
            <p:nvPr/>
          </p:nvSpPr>
          <p:spPr bwMode="auto">
            <a:xfrm rot="10800000">
              <a:off x="56657647"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55" name="직사각형 6"/>
            <p:cNvSpPr/>
            <p:nvPr/>
          </p:nvSpPr>
          <p:spPr bwMode="auto">
            <a:xfrm>
              <a:off x="534752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6" name="TextBox 7"/>
            <p:cNvSpPr txBox="1">
              <a:spLocks noChangeArrowheads="1"/>
            </p:cNvSpPr>
            <p:nvPr/>
          </p:nvSpPr>
          <p:spPr bwMode="auto">
            <a:xfrm>
              <a:off x="535558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2000</a:t>
              </a:r>
              <a:endParaRPr lang="ko-KR" altLang="en-US" sz="1600">
                <a:solidFill>
                  <a:schemeClr val="bg1"/>
                </a:solidFill>
                <a:latin typeface="Arial" panose="020B0604020202020204" pitchFamily="34" charset="0"/>
              </a:endParaRPr>
            </a:p>
          </p:txBody>
        </p:sp>
        <p:sp>
          <p:nvSpPr>
            <p:cNvPr id="57" name="직사각형 8"/>
            <p:cNvSpPr/>
            <p:nvPr/>
          </p:nvSpPr>
          <p:spPr bwMode="auto">
            <a:xfrm>
              <a:off x="524967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8" name="TextBox 9"/>
            <p:cNvSpPr txBox="1">
              <a:spLocks noChangeArrowheads="1"/>
            </p:cNvSpPr>
            <p:nvPr/>
          </p:nvSpPr>
          <p:spPr bwMode="auto">
            <a:xfrm>
              <a:off x="525773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1999</a:t>
              </a:r>
              <a:endParaRPr lang="ko-KR" altLang="en-US" sz="1600">
                <a:solidFill>
                  <a:schemeClr val="bg1"/>
                </a:solidFill>
                <a:latin typeface="Arial" panose="020B0604020202020204" pitchFamily="34" charset="0"/>
              </a:endParaRPr>
            </a:p>
          </p:txBody>
        </p:sp>
        <p:sp>
          <p:nvSpPr>
            <p:cNvPr id="59" name="직사각형 10"/>
            <p:cNvSpPr/>
            <p:nvPr/>
          </p:nvSpPr>
          <p:spPr bwMode="auto">
            <a:xfrm>
              <a:off x="515181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0" name="TextBox 11"/>
            <p:cNvSpPr txBox="1">
              <a:spLocks noChangeArrowheads="1"/>
            </p:cNvSpPr>
            <p:nvPr/>
          </p:nvSpPr>
          <p:spPr bwMode="auto">
            <a:xfrm>
              <a:off x="515987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1998</a:t>
              </a:r>
              <a:endParaRPr lang="ko-KR" altLang="en-US" sz="1600">
                <a:solidFill>
                  <a:schemeClr val="bg1"/>
                </a:solidFill>
                <a:latin typeface="Arial" panose="020B0604020202020204" pitchFamily="34" charset="0"/>
              </a:endParaRPr>
            </a:p>
          </p:txBody>
        </p:sp>
        <p:sp>
          <p:nvSpPr>
            <p:cNvPr id="61" name="직사각형 12"/>
            <p:cNvSpPr/>
            <p:nvPr/>
          </p:nvSpPr>
          <p:spPr bwMode="auto">
            <a:xfrm>
              <a:off x="505396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2" name="TextBox 13"/>
            <p:cNvSpPr txBox="1">
              <a:spLocks noChangeArrowheads="1"/>
            </p:cNvSpPr>
            <p:nvPr/>
          </p:nvSpPr>
          <p:spPr bwMode="auto">
            <a:xfrm>
              <a:off x="506202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1997</a:t>
              </a:r>
              <a:endParaRPr lang="ko-KR" altLang="en-US" sz="1600">
                <a:solidFill>
                  <a:schemeClr val="bg1"/>
                </a:solidFill>
                <a:latin typeface="Arial" panose="020B0604020202020204" pitchFamily="34" charset="0"/>
              </a:endParaRPr>
            </a:p>
          </p:txBody>
        </p:sp>
        <p:sp>
          <p:nvSpPr>
            <p:cNvPr id="63" name="직사각형 14"/>
            <p:cNvSpPr/>
            <p:nvPr/>
          </p:nvSpPr>
          <p:spPr bwMode="auto">
            <a:xfrm>
              <a:off x="495610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4" name="TextBox 15"/>
            <p:cNvSpPr txBox="1">
              <a:spLocks noChangeArrowheads="1"/>
            </p:cNvSpPr>
            <p:nvPr/>
          </p:nvSpPr>
          <p:spPr bwMode="auto">
            <a:xfrm>
              <a:off x="496416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1996</a:t>
              </a:r>
              <a:endParaRPr lang="ko-KR" altLang="en-US" sz="1600">
                <a:solidFill>
                  <a:schemeClr val="bg1"/>
                </a:solidFill>
                <a:latin typeface="Arial" panose="020B0604020202020204" pitchFamily="34" charset="0"/>
              </a:endParaRPr>
            </a:p>
          </p:txBody>
        </p:sp>
        <p:sp>
          <p:nvSpPr>
            <p:cNvPr id="65" name="직사각형 16"/>
            <p:cNvSpPr/>
            <p:nvPr/>
          </p:nvSpPr>
          <p:spPr bwMode="auto">
            <a:xfrm>
              <a:off x="4760396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6" name="TextBox 17"/>
            <p:cNvSpPr txBox="1">
              <a:spLocks noChangeArrowheads="1"/>
            </p:cNvSpPr>
            <p:nvPr/>
          </p:nvSpPr>
          <p:spPr bwMode="auto">
            <a:xfrm>
              <a:off x="476845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1994</a:t>
              </a:r>
              <a:endParaRPr lang="ko-KR" altLang="en-US" sz="1600">
                <a:solidFill>
                  <a:schemeClr val="bg1"/>
                </a:solidFill>
                <a:latin typeface="Arial" panose="020B0604020202020204" pitchFamily="34" charset="0"/>
              </a:endParaRPr>
            </a:p>
          </p:txBody>
        </p:sp>
        <p:sp>
          <p:nvSpPr>
            <p:cNvPr id="67" name="직사각형 18"/>
            <p:cNvSpPr/>
            <p:nvPr/>
          </p:nvSpPr>
          <p:spPr bwMode="auto">
            <a:xfrm>
              <a:off x="4858251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8" name="TextBox 19"/>
            <p:cNvSpPr txBox="1">
              <a:spLocks noChangeArrowheads="1"/>
            </p:cNvSpPr>
            <p:nvPr/>
          </p:nvSpPr>
          <p:spPr bwMode="auto">
            <a:xfrm>
              <a:off x="486631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1995</a:t>
              </a:r>
              <a:endParaRPr lang="ko-KR" altLang="en-US" sz="1600">
                <a:solidFill>
                  <a:schemeClr val="bg1"/>
                </a:solidFill>
                <a:latin typeface="Arial" panose="020B0604020202020204" pitchFamily="34" charset="0"/>
              </a:endParaRPr>
            </a:p>
          </p:txBody>
        </p:sp>
        <p:sp>
          <p:nvSpPr>
            <p:cNvPr id="69" name="직사각형 6"/>
            <p:cNvSpPr/>
            <p:nvPr/>
          </p:nvSpPr>
          <p:spPr bwMode="auto">
            <a:xfrm>
              <a:off x="466196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0" name="TextBox 7"/>
            <p:cNvSpPr txBox="1">
              <a:spLocks noChangeArrowheads="1"/>
            </p:cNvSpPr>
            <p:nvPr/>
          </p:nvSpPr>
          <p:spPr bwMode="auto">
            <a:xfrm>
              <a:off x="4670023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1993</a:t>
              </a:r>
              <a:endParaRPr lang="ko-KR" altLang="en-US" sz="1600">
                <a:solidFill>
                  <a:schemeClr val="bg1"/>
                </a:solidFill>
                <a:latin typeface="Arial" panose="020B0604020202020204" pitchFamily="34" charset="0"/>
              </a:endParaRPr>
            </a:p>
          </p:txBody>
        </p:sp>
        <p:sp>
          <p:nvSpPr>
            <p:cNvPr id="71" name="직사각형 8"/>
            <p:cNvSpPr/>
            <p:nvPr/>
          </p:nvSpPr>
          <p:spPr bwMode="auto">
            <a:xfrm>
              <a:off x="4564109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2" name="TextBox 9"/>
            <p:cNvSpPr txBox="1">
              <a:spLocks noChangeArrowheads="1"/>
            </p:cNvSpPr>
            <p:nvPr/>
          </p:nvSpPr>
          <p:spPr bwMode="auto">
            <a:xfrm>
              <a:off x="4572168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1992</a:t>
              </a:r>
              <a:endParaRPr lang="ko-KR" altLang="en-US" sz="1600">
                <a:solidFill>
                  <a:schemeClr val="bg1"/>
                </a:solidFill>
                <a:latin typeface="Arial" panose="020B0604020202020204" pitchFamily="34" charset="0"/>
              </a:endParaRPr>
            </a:p>
          </p:txBody>
        </p:sp>
        <p:sp>
          <p:nvSpPr>
            <p:cNvPr id="73" name="직사각형 10"/>
            <p:cNvSpPr/>
            <p:nvPr/>
          </p:nvSpPr>
          <p:spPr bwMode="auto">
            <a:xfrm>
              <a:off x="446625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4" name="TextBox 11"/>
            <p:cNvSpPr txBox="1">
              <a:spLocks noChangeArrowheads="1"/>
            </p:cNvSpPr>
            <p:nvPr/>
          </p:nvSpPr>
          <p:spPr bwMode="auto">
            <a:xfrm>
              <a:off x="4474314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1991</a:t>
              </a:r>
              <a:endParaRPr lang="ko-KR" altLang="en-US" sz="1600">
                <a:solidFill>
                  <a:schemeClr val="bg1"/>
                </a:solidFill>
                <a:latin typeface="Arial" panose="020B0604020202020204" pitchFamily="34" charset="0"/>
              </a:endParaRPr>
            </a:p>
          </p:txBody>
        </p:sp>
        <p:sp>
          <p:nvSpPr>
            <p:cNvPr id="75" name="직사각형 12"/>
            <p:cNvSpPr/>
            <p:nvPr/>
          </p:nvSpPr>
          <p:spPr bwMode="auto">
            <a:xfrm>
              <a:off x="4368399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6" name="TextBox 13"/>
            <p:cNvSpPr txBox="1">
              <a:spLocks noChangeArrowheads="1"/>
            </p:cNvSpPr>
            <p:nvPr/>
          </p:nvSpPr>
          <p:spPr bwMode="auto">
            <a:xfrm>
              <a:off x="4376459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1990</a:t>
              </a:r>
              <a:endParaRPr lang="ko-KR" altLang="en-US" sz="1600">
                <a:solidFill>
                  <a:schemeClr val="bg1"/>
                </a:solidFill>
                <a:latin typeface="Arial" panose="020B0604020202020204" pitchFamily="34" charset="0"/>
              </a:endParaRPr>
            </a:p>
          </p:txBody>
        </p:sp>
        <p:sp>
          <p:nvSpPr>
            <p:cNvPr id="78" name="이등변 삼각형 50"/>
            <p:cNvSpPr/>
            <p:nvPr/>
          </p:nvSpPr>
          <p:spPr bwMode="auto">
            <a:xfrm rot="10800000">
              <a:off x="4001911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79" name="직사각형 16"/>
            <p:cNvSpPr/>
            <p:nvPr/>
          </p:nvSpPr>
          <p:spPr bwMode="auto">
            <a:xfrm>
              <a:off x="4173832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0" name="TextBox 17"/>
            <p:cNvSpPr txBox="1">
              <a:spLocks noChangeArrowheads="1"/>
            </p:cNvSpPr>
            <p:nvPr/>
          </p:nvSpPr>
          <p:spPr bwMode="auto">
            <a:xfrm>
              <a:off x="41818915"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1988</a:t>
              </a:r>
              <a:endParaRPr lang="ko-KR" altLang="en-US" sz="1600" dirty="0">
                <a:solidFill>
                  <a:schemeClr val="bg1"/>
                </a:solidFill>
                <a:latin typeface="Arial" panose="020B0604020202020204" pitchFamily="34" charset="0"/>
              </a:endParaRPr>
            </a:p>
          </p:txBody>
        </p:sp>
        <p:sp>
          <p:nvSpPr>
            <p:cNvPr id="81" name="직사각형 18"/>
            <p:cNvSpPr/>
            <p:nvPr/>
          </p:nvSpPr>
          <p:spPr bwMode="auto">
            <a:xfrm>
              <a:off x="4271687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2" name="TextBox 19"/>
            <p:cNvSpPr txBox="1">
              <a:spLocks noChangeArrowheads="1"/>
            </p:cNvSpPr>
            <p:nvPr/>
          </p:nvSpPr>
          <p:spPr bwMode="auto">
            <a:xfrm>
              <a:off x="42797466"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1989</a:t>
              </a:r>
              <a:endParaRPr lang="ko-KR" altLang="en-US" sz="1600">
                <a:solidFill>
                  <a:schemeClr val="bg1"/>
                </a:solidFill>
                <a:latin typeface="Arial" panose="020B0604020202020204" pitchFamily="34" charset="0"/>
              </a:endParaRPr>
            </a:p>
          </p:txBody>
        </p:sp>
        <p:sp>
          <p:nvSpPr>
            <p:cNvPr id="83" name="직사각형 6"/>
            <p:cNvSpPr/>
            <p:nvPr/>
          </p:nvSpPr>
          <p:spPr bwMode="auto">
            <a:xfrm>
              <a:off x="407540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4" name="TextBox 7"/>
            <p:cNvSpPr txBox="1">
              <a:spLocks noChangeArrowheads="1"/>
            </p:cNvSpPr>
            <p:nvPr/>
          </p:nvSpPr>
          <p:spPr bwMode="auto">
            <a:xfrm>
              <a:off x="408346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1987</a:t>
              </a:r>
              <a:endParaRPr lang="ko-KR" altLang="en-US" sz="1600">
                <a:solidFill>
                  <a:schemeClr val="bg1"/>
                </a:solidFill>
                <a:latin typeface="Arial" panose="020B0604020202020204" pitchFamily="34" charset="0"/>
              </a:endParaRPr>
            </a:p>
          </p:txBody>
        </p:sp>
        <p:sp>
          <p:nvSpPr>
            <p:cNvPr id="85" name="직사각형 8"/>
            <p:cNvSpPr/>
            <p:nvPr/>
          </p:nvSpPr>
          <p:spPr bwMode="auto">
            <a:xfrm>
              <a:off x="3977545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6" name="TextBox 9"/>
            <p:cNvSpPr txBox="1">
              <a:spLocks noChangeArrowheads="1"/>
            </p:cNvSpPr>
            <p:nvPr/>
          </p:nvSpPr>
          <p:spPr bwMode="auto">
            <a:xfrm>
              <a:off x="39856050" y="3604578"/>
              <a:ext cx="754140" cy="33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1986</a:t>
              </a:r>
              <a:endParaRPr lang="ko-KR" altLang="en-US" sz="1600">
                <a:solidFill>
                  <a:schemeClr val="bg1"/>
                </a:solidFill>
                <a:latin typeface="Arial" panose="020B0604020202020204" pitchFamily="34" charset="0"/>
              </a:endParaRPr>
            </a:p>
          </p:txBody>
        </p:sp>
        <p:sp>
          <p:nvSpPr>
            <p:cNvPr id="87" name="직사각형 10"/>
            <p:cNvSpPr/>
            <p:nvPr/>
          </p:nvSpPr>
          <p:spPr bwMode="auto">
            <a:xfrm>
              <a:off x="387969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8" name="TextBox 11"/>
            <p:cNvSpPr txBox="1">
              <a:spLocks noChangeArrowheads="1"/>
            </p:cNvSpPr>
            <p:nvPr/>
          </p:nvSpPr>
          <p:spPr bwMode="auto">
            <a:xfrm>
              <a:off x="388774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1985</a:t>
              </a:r>
              <a:endParaRPr lang="ko-KR" altLang="en-US" sz="1600">
                <a:solidFill>
                  <a:schemeClr val="bg1"/>
                </a:solidFill>
                <a:latin typeface="Arial" panose="020B0604020202020204" pitchFamily="34" charset="0"/>
              </a:endParaRPr>
            </a:p>
          </p:txBody>
        </p:sp>
        <p:sp>
          <p:nvSpPr>
            <p:cNvPr id="89" name="직사각형 12"/>
            <p:cNvSpPr/>
            <p:nvPr/>
          </p:nvSpPr>
          <p:spPr bwMode="auto">
            <a:xfrm>
              <a:off x="378183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0" name="TextBox 13"/>
            <p:cNvSpPr txBox="1">
              <a:spLocks noChangeArrowheads="1"/>
            </p:cNvSpPr>
            <p:nvPr/>
          </p:nvSpPr>
          <p:spPr bwMode="auto">
            <a:xfrm>
              <a:off x="3789894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1984</a:t>
              </a:r>
              <a:endParaRPr lang="ko-KR" altLang="en-US" sz="1600">
                <a:solidFill>
                  <a:schemeClr val="bg1"/>
                </a:solidFill>
                <a:latin typeface="Arial" panose="020B0604020202020204" pitchFamily="34" charset="0"/>
              </a:endParaRPr>
            </a:p>
          </p:txBody>
        </p:sp>
        <p:sp>
          <p:nvSpPr>
            <p:cNvPr id="91" name="직사각형 14"/>
            <p:cNvSpPr/>
            <p:nvPr/>
          </p:nvSpPr>
          <p:spPr bwMode="auto">
            <a:xfrm>
              <a:off x="3683980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2" name="TextBox 15"/>
            <p:cNvSpPr txBox="1">
              <a:spLocks noChangeArrowheads="1"/>
            </p:cNvSpPr>
            <p:nvPr/>
          </p:nvSpPr>
          <p:spPr bwMode="auto">
            <a:xfrm>
              <a:off x="369204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1983</a:t>
              </a:r>
              <a:endParaRPr lang="ko-KR" altLang="en-US" sz="1600">
                <a:solidFill>
                  <a:schemeClr val="bg1"/>
                </a:solidFill>
                <a:latin typeface="Arial" panose="020B0604020202020204" pitchFamily="34" charset="0"/>
              </a:endParaRPr>
            </a:p>
          </p:txBody>
        </p:sp>
        <p:sp>
          <p:nvSpPr>
            <p:cNvPr id="93" name="직사각형 16"/>
            <p:cNvSpPr/>
            <p:nvPr/>
          </p:nvSpPr>
          <p:spPr bwMode="auto">
            <a:xfrm>
              <a:off x="348827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4" name="TextBox 17"/>
            <p:cNvSpPr txBox="1">
              <a:spLocks noChangeArrowheads="1"/>
            </p:cNvSpPr>
            <p:nvPr/>
          </p:nvSpPr>
          <p:spPr bwMode="auto">
            <a:xfrm>
              <a:off x="349632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1981</a:t>
              </a:r>
              <a:endParaRPr lang="ko-KR" altLang="en-US" sz="1600">
                <a:solidFill>
                  <a:schemeClr val="bg1"/>
                </a:solidFill>
                <a:latin typeface="Arial" panose="020B0604020202020204" pitchFamily="34" charset="0"/>
              </a:endParaRPr>
            </a:p>
          </p:txBody>
        </p:sp>
        <p:sp>
          <p:nvSpPr>
            <p:cNvPr id="95" name="직사각형 18"/>
            <p:cNvSpPr/>
            <p:nvPr/>
          </p:nvSpPr>
          <p:spPr bwMode="auto">
            <a:xfrm>
              <a:off x="358612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6" name="TextBox 19"/>
            <p:cNvSpPr txBox="1">
              <a:spLocks noChangeArrowheads="1"/>
            </p:cNvSpPr>
            <p:nvPr/>
          </p:nvSpPr>
          <p:spPr bwMode="auto">
            <a:xfrm>
              <a:off x="3594185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1982</a:t>
              </a:r>
              <a:endParaRPr lang="ko-KR" altLang="en-US" sz="1600">
                <a:solidFill>
                  <a:schemeClr val="bg1"/>
                </a:solidFill>
                <a:latin typeface="Arial" panose="020B0604020202020204" pitchFamily="34" charset="0"/>
              </a:endParaRPr>
            </a:p>
          </p:txBody>
        </p:sp>
        <p:sp>
          <p:nvSpPr>
            <p:cNvPr id="97" name="직사각형 6"/>
            <p:cNvSpPr/>
            <p:nvPr/>
          </p:nvSpPr>
          <p:spPr bwMode="auto">
            <a:xfrm>
              <a:off x="338909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8" name="TextBox 7"/>
            <p:cNvSpPr txBox="1">
              <a:spLocks noChangeArrowheads="1"/>
            </p:cNvSpPr>
            <p:nvPr/>
          </p:nvSpPr>
          <p:spPr bwMode="auto">
            <a:xfrm>
              <a:off x="339715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1980</a:t>
              </a:r>
              <a:endParaRPr lang="ko-KR" altLang="en-US" sz="1600">
                <a:solidFill>
                  <a:schemeClr val="bg1"/>
                </a:solidFill>
                <a:latin typeface="Arial" panose="020B0604020202020204" pitchFamily="34" charset="0"/>
              </a:endParaRPr>
            </a:p>
          </p:txBody>
        </p:sp>
        <p:sp>
          <p:nvSpPr>
            <p:cNvPr id="99" name="직사각형 8"/>
            <p:cNvSpPr/>
            <p:nvPr/>
          </p:nvSpPr>
          <p:spPr bwMode="auto">
            <a:xfrm>
              <a:off x="3291243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0" name="TextBox 9"/>
            <p:cNvSpPr txBox="1">
              <a:spLocks noChangeArrowheads="1"/>
            </p:cNvSpPr>
            <p:nvPr/>
          </p:nvSpPr>
          <p:spPr bwMode="auto">
            <a:xfrm>
              <a:off x="329930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1979</a:t>
              </a:r>
              <a:endParaRPr lang="ko-KR" altLang="en-US" sz="1600">
                <a:solidFill>
                  <a:schemeClr val="bg1"/>
                </a:solidFill>
                <a:latin typeface="Arial" panose="020B0604020202020204" pitchFamily="34" charset="0"/>
              </a:endParaRPr>
            </a:p>
          </p:txBody>
        </p:sp>
        <p:sp>
          <p:nvSpPr>
            <p:cNvPr id="101" name="직사각형 10"/>
            <p:cNvSpPr/>
            <p:nvPr/>
          </p:nvSpPr>
          <p:spPr bwMode="auto">
            <a:xfrm>
              <a:off x="319338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2" name="TextBox 11"/>
            <p:cNvSpPr txBox="1">
              <a:spLocks noChangeArrowheads="1"/>
            </p:cNvSpPr>
            <p:nvPr/>
          </p:nvSpPr>
          <p:spPr bwMode="auto">
            <a:xfrm>
              <a:off x="320144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1978</a:t>
              </a:r>
              <a:endParaRPr lang="ko-KR" altLang="en-US" sz="1600">
                <a:solidFill>
                  <a:schemeClr val="bg1"/>
                </a:solidFill>
                <a:latin typeface="Arial" panose="020B0604020202020204" pitchFamily="34" charset="0"/>
              </a:endParaRPr>
            </a:p>
          </p:txBody>
        </p:sp>
        <p:sp>
          <p:nvSpPr>
            <p:cNvPr id="103" name="직사각형 12"/>
            <p:cNvSpPr/>
            <p:nvPr/>
          </p:nvSpPr>
          <p:spPr bwMode="auto">
            <a:xfrm>
              <a:off x="309553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4" name="TextBox 13"/>
            <p:cNvSpPr txBox="1">
              <a:spLocks noChangeArrowheads="1"/>
            </p:cNvSpPr>
            <p:nvPr/>
          </p:nvSpPr>
          <p:spPr bwMode="auto">
            <a:xfrm>
              <a:off x="310359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1977</a:t>
              </a:r>
              <a:endParaRPr lang="ko-KR" altLang="en-US" sz="1600">
                <a:solidFill>
                  <a:schemeClr val="bg1"/>
                </a:solidFill>
                <a:latin typeface="Arial" panose="020B0604020202020204" pitchFamily="34" charset="0"/>
              </a:endParaRPr>
            </a:p>
          </p:txBody>
        </p:sp>
        <p:sp>
          <p:nvSpPr>
            <p:cNvPr id="105" name="직사각형 14"/>
            <p:cNvSpPr/>
            <p:nvPr/>
          </p:nvSpPr>
          <p:spPr bwMode="auto">
            <a:xfrm>
              <a:off x="299767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6" name="TextBox 15"/>
            <p:cNvSpPr txBox="1">
              <a:spLocks noChangeArrowheads="1"/>
            </p:cNvSpPr>
            <p:nvPr/>
          </p:nvSpPr>
          <p:spPr bwMode="auto">
            <a:xfrm>
              <a:off x="3005737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1976</a:t>
              </a:r>
              <a:endParaRPr lang="ko-KR" altLang="en-US" sz="1600">
                <a:solidFill>
                  <a:schemeClr val="bg1"/>
                </a:solidFill>
                <a:latin typeface="Arial" panose="020B0604020202020204" pitchFamily="34" charset="0"/>
              </a:endParaRPr>
            </a:p>
          </p:txBody>
        </p:sp>
        <p:sp>
          <p:nvSpPr>
            <p:cNvPr id="107" name="직사각형 16"/>
            <p:cNvSpPr/>
            <p:nvPr/>
          </p:nvSpPr>
          <p:spPr bwMode="auto">
            <a:xfrm>
              <a:off x="280196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8" name="TextBox 17"/>
            <p:cNvSpPr txBox="1">
              <a:spLocks noChangeArrowheads="1"/>
            </p:cNvSpPr>
            <p:nvPr/>
          </p:nvSpPr>
          <p:spPr bwMode="auto">
            <a:xfrm>
              <a:off x="28100277"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1974</a:t>
              </a:r>
              <a:endParaRPr lang="ko-KR" altLang="en-US" sz="1600">
                <a:solidFill>
                  <a:schemeClr val="bg1"/>
                </a:solidFill>
                <a:latin typeface="Arial" panose="020B0604020202020204" pitchFamily="34" charset="0"/>
              </a:endParaRPr>
            </a:p>
          </p:txBody>
        </p:sp>
        <p:sp>
          <p:nvSpPr>
            <p:cNvPr id="109" name="직사각형 18"/>
            <p:cNvSpPr/>
            <p:nvPr/>
          </p:nvSpPr>
          <p:spPr bwMode="auto">
            <a:xfrm>
              <a:off x="289982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0" name="TextBox 19"/>
            <p:cNvSpPr txBox="1">
              <a:spLocks noChangeArrowheads="1"/>
            </p:cNvSpPr>
            <p:nvPr/>
          </p:nvSpPr>
          <p:spPr bwMode="auto">
            <a:xfrm>
              <a:off x="2907882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1975</a:t>
              </a:r>
              <a:endParaRPr lang="ko-KR" altLang="en-US" sz="1600">
                <a:solidFill>
                  <a:schemeClr val="bg1"/>
                </a:solidFill>
                <a:latin typeface="Arial" panose="020B0604020202020204" pitchFamily="34" charset="0"/>
              </a:endParaRPr>
            </a:p>
          </p:txBody>
        </p:sp>
        <p:sp>
          <p:nvSpPr>
            <p:cNvPr id="111" name="직사각형 6"/>
            <p:cNvSpPr/>
            <p:nvPr/>
          </p:nvSpPr>
          <p:spPr bwMode="auto">
            <a:xfrm>
              <a:off x="27035370"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2" name="TextBox 7"/>
            <p:cNvSpPr txBox="1">
              <a:spLocks noChangeArrowheads="1"/>
            </p:cNvSpPr>
            <p:nvPr/>
          </p:nvSpPr>
          <p:spPr bwMode="auto">
            <a:xfrm>
              <a:off x="27115962"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1973</a:t>
              </a:r>
              <a:endParaRPr lang="ko-KR" altLang="en-US" sz="1600">
                <a:solidFill>
                  <a:schemeClr val="bg1"/>
                </a:solidFill>
                <a:latin typeface="Arial" panose="020B0604020202020204" pitchFamily="34" charset="0"/>
              </a:endParaRPr>
            </a:p>
          </p:txBody>
        </p:sp>
        <p:sp>
          <p:nvSpPr>
            <p:cNvPr id="113" name="직사각형 8"/>
            <p:cNvSpPr/>
            <p:nvPr/>
          </p:nvSpPr>
          <p:spPr bwMode="auto">
            <a:xfrm>
              <a:off x="26056819"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4" name="TextBox 9"/>
            <p:cNvSpPr txBox="1">
              <a:spLocks noChangeArrowheads="1"/>
            </p:cNvSpPr>
            <p:nvPr/>
          </p:nvSpPr>
          <p:spPr bwMode="auto">
            <a:xfrm>
              <a:off x="26137411"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1972</a:t>
              </a:r>
              <a:endParaRPr lang="ko-KR" altLang="en-US" sz="1600">
                <a:solidFill>
                  <a:schemeClr val="bg1"/>
                </a:solidFill>
                <a:latin typeface="Arial" panose="020B0604020202020204" pitchFamily="34" charset="0"/>
              </a:endParaRPr>
            </a:p>
          </p:txBody>
        </p:sp>
        <p:sp>
          <p:nvSpPr>
            <p:cNvPr id="115" name="직사각형 10"/>
            <p:cNvSpPr/>
            <p:nvPr/>
          </p:nvSpPr>
          <p:spPr bwMode="auto">
            <a:xfrm>
              <a:off x="2507826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6" name="TextBox 11"/>
            <p:cNvSpPr txBox="1">
              <a:spLocks noChangeArrowheads="1"/>
            </p:cNvSpPr>
            <p:nvPr/>
          </p:nvSpPr>
          <p:spPr bwMode="auto">
            <a:xfrm>
              <a:off x="2515886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1971</a:t>
              </a:r>
              <a:endParaRPr lang="ko-KR" altLang="en-US" sz="1600">
                <a:solidFill>
                  <a:schemeClr val="bg1"/>
                </a:solidFill>
                <a:latin typeface="Arial" panose="020B0604020202020204" pitchFamily="34" charset="0"/>
              </a:endParaRPr>
            </a:p>
          </p:txBody>
        </p:sp>
        <p:sp>
          <p:nvSpPr>
            <p:cNvPr id="117" name="직사각형 12"/>
            <p:cNvSpPr/>
            <p:nvPr/>
          </p:nvSpPr>
          <p:spPr bwMode="auto">
            <a:xfrm>
              <a:off x="2409971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8" name="TextBox 13"/>
            <p:cNvSpPr txBox="1">
              <a:spLocks noChangeArrowheads="1"/>
            </p:cNvSpPr>
            <p:nvPr/>
          </p:nvSpPr>
          <p:spPr bwMode="auto">
            <a:xfrm>
              <a:off x="2418030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1970</a:t>
              </a:r>
              <a:endParaRPr lang="ko-KR" altLang="en-US" sz="1600">
                <a:solidFill>
                  <a:schemeClr val="bg1"/>
                </a:solidFill>
                <a:latin typeface="Arial" panose="020B0604020202020204" pitchFamily="34" charset="0"/>
              </a:endParaRPr>
            </a:p>
          </p:txBody>
        </p:sp>
        <p:sp>
          <p:nvSpPr>
            <p:cNvPr id="120" name="이등변 삼각형 50"/>
            <p:cNvSpPr/>
            <p:nvPr/>
          </p:nvSpPr>
          <p:spPr bwMode="auto">
            <a:xfrm rot="10800000">
              <a:off x="24302190"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21" name="직사각형 16"/>
            <p:cNvSpPr/>
            <p:nvPr/>
          </p:nvSpPr>
          <p:spPr bwMode="auto">
            <a:xfrm>
              <a:off x="2213687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2" name="TextBox 17"/>
            <p:cNvSpPr txBox="1">
              <a:spLocks noChangeArrowheads="1"/>
            </p:cNvSpPr>
            <p:nvPr/>
          </p:nvSpPr>
          <p:spPr bwMode="auto">
            <a:xfrm>
              <a:off x="2221746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1968</a:t>
              </a:r>
              <a:endParaRPr lang="ko-KR" altLang="en-US" sz="1600">
                <a:solidFill>
                  <a:schemeClr val="bg1"/>
                </a:solidFill>
                <a:latin typeface="Arial" panose="020B0604020202020204" pitchFamily="34" charset="0"/>
              </a:endParaRPr>
            </a:p>
          </p:txBody>
        </p:sp>
        <p:sp>
          <p:nvSpPr>
            <p:cNvPr id="123" name="직사각형 18"/>
            <p:cNvSpPr/>
            <p:nvPr/>
          </p:nvSpPr>
          <p:spPr bwMode="auto">
            <a:xfrm>
              <a:off x="2311542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4" name="TextBox 19"/>
            <p:cNvSpPr txBox="1">
              <a:spLocks noChangeArrowheads="1"/>
            </p:cNvSpPr>
            <p:nvPr/>
          </p:nvSpPr>
          <p:spPr bwMode="auto">
            <a:xfrm>
              <a:off x="2319601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1969</a:t>
              </a:r>
              <a:endParaRPr lang="ko-KR" altLang="en-US" sz="1600">
                <a:solidFill>
                  <a:schemeClr val="bg1"/>
                </a:solidFill>
                <a:latin typeface="Arial" panose="020B0604020202020204" pitchFamily="34" charset="0"/>
              </a:endParaRPr>
            </a:p>
          </p:txBody>
        </p:sp>
        <p:sp>
          <p:nvSpPr>
            <p:cNvPr id="125" name="직사각형 6"/>
            <p:cNvSpPr/>
            <p:nvPr/>
          </p:nvSpPr>
          <p:spPr bwMode="auto">
            <a:xfrm>
              <a:off x="21152557"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6" name="TextBox 7"/>
            <p:cNvSpPr txBox="1">
              <a:spLocks noChangeArrowheads="1"/>
            </p:cNvSpPr>
            <p:nvPr/>
          </p:nvSpPr>
          <p:spPr bwMode="auto">
            <a:xfrm>
              <a:off x="21233148"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1967</a:t>
              </a:r>
              <a:endParaRPr lang="ko-KR" altLang="en-US" sz="1600">
                <a:solidFill>
                  <a:schemeClr val="bg1"/>
                </a:solidFill>
                <a:latin typeface="Arial" panose="020B0604020202020204" pitchFamily="34" charset="0"/>
              </a:endParaRPr>
            </a:p>
          </p:txBody>
        </p:sp>
        <p:sp>
          <p:nvSpPr>
            <p:cNvPr id="127" name="직사각형 8"/>
            <p:cNvSpPr/>
            <p:nvPr/>
          </p:nvSpPr>
          <p:spPr bwMode="auto">
            <a:xfrm>
              <a:off x="2017400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8" name="TextBox 9"/>
            <p:cNvSpPr txBox="1">
              <a:spLocks noChangeArrowheads="1"/>
            </p:cNvSpPr>
            <p:nvPr/>
          </p:nvSpPr>
          <p:spPr bwMode="auto">
            <a:xfrm>
              <a:off x="20254598" y="3604205"/>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1966</a:t>
              </a:r>
              <a:endParaRPr lang="ko-KR" altLang="en-US" sz="1600">
                <a:solidFill>
                  <a:schemeClr val="bg1"/>
                </a:solidFill>
                <a:latin typeface="Arial" panose="020B0604020202020204" pitchFamily="34" charset="0"/>
              </a:endParaRPr>
            </a:p>
          </p:txBody>
        </p:sp>
        <p:sp>
          <p:nvSpPr>
            <p:cNvPr id="129" name="직사각형 10"/>
            <p:cNvSpPr/>
            <p:nvPr/>
          </p:nvSpPr>
          <p:spPr bwMode="auto">
            <a:xfrm>
              <a:off x="19195455"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0" name="TextBox 11"/>
            <p:cNvSpPr txBox="1">
              <a:spLocks noChangeArrowheads="1"/>
            </p:cNvSpPr>
            <p:nvPr/>
          </p:nvSpPr>
          <p:spPr bwMode="auto">
            <a:xfrm>
              <a:off x="19276047"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1965</a:t>
              </a:r>
              <a:endParaRPr lang="ko-KR" altLang="en-US" sz="1600">
                <a:solidFill>
                  <a:schemeClr val="bg1"/>
                </a:solidFill>
                <a:latin typeface="Arial" panose="020B0604020202020204" pitchFamily="34" charset="0"/>
              </a:endParaRPr>
            </a:p>
          </p:txBody>
        </p:sp>
        <p:sp>
          <p:nvSpPr>
            <p:cNvPr id="131" name="직사각형 12"/>
            <p:cNvSpPr/>
            <p:nvPr/>
          </p:nvSpPr>
          <p:spPr bwMode="auto">
            <a:xfrm>
              <a:off x="18216904"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2" name="TextBox 13"/>
            <p:cNvSpPr txBox="1">
              <a:spLocks noChangeArrowheads="1"/>
            </p:cNvSpPr>
            <p:nvPr/>
          </p:nvSpPr>
          <p:spPr bwMode="auto">
            <a:xfrm>
              <a:off x="1829749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1964</a:t>
              </a:r>
              <a:endParaRPr lang="ko-KR" altLang="en-US" sz="1600">
                <a:solidFill>
                  <a:schemeClr val="bg1"/>
                </a:solidFill>
                <a:latin typeface="Arial" panose="020B0604020202020204" pitchFamily="34" charset="0"/>
              </a:endParaRPr>
            </a:p>
          </p:txBody>
        </p:sp>
        <p:sp>
          <p:nvSpPr>
            <p:cNvPr id="133" name="직사각형 14"/>
            <p:cNvSpPr/>
            <p:nvPr/>
          </p:nvSpPr>
          <p:spPr bwMode="auto">
            <a:xfrm>
              <a:off x="1723835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4" name="TextBox 15"/>
            <p:cNvSpPr txBox="1">
              <a:spLocks noChangeArrowheads="1"/>
            </p:cNvSpPr>
            <p:nvPr/>
          </p:nvSpPr>
          <p:spPr bwMode="auto">
            <a:xfrm>
              <a:off x="1731894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1963</a:t>
              </a:r>
              <a:endParaRPr lang="ko-KR" altLang="en-US" sz="1600">
                <a:solidFill>
                  <a:schemeClr val="bg1"/>
                </a:solidFill>
                <a:latin typeface="Arial" panose="020B0604020202020204" pitchFamily="34" charset="0"/>
              </a:endParaRPr>
            </a:p>
          </p:txBody>
        </p:sp>
        <p:sp>
          <p:nvSpPr>
            <p:cNvPr id="135" name="직사각형 16"/>
            <p:cNvSpPr/>
            <p:nvPr/>
          </p:nvSpPr>
          <p:spPr bwMode="auto">
            <a:xfrm>
              <a:off x="15281251"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6" name="TextBox 17"/>
            <p:cNvSpPr txBox="1">
              <a:spLocks noChangeArrowheads="1"/>
            </p:cNvSpPr>
            <p:nvPr/>
          </p:nvSpPr>
          <p:spPr bwMode="auto">
            <a:xfrm>
              <a:off x="15361844"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1961</a:t>
              </a:r>
              <a:endParaRPr lang="ko-KR" altLang="en-US" sz="1600">
                <a:solidFill>
                  <a:schemeClr val="bg1"/>
                </a:solidFill>
                <a:latin typeface="Arial" panose="020B0604020202020204" pitchFamily="34" charset="0"/>
              </a:endParaRPr>
            </a:p>
          </p:txBody>
        </p:sp>
        <p:sp>
          <p:nvSpPr>
            <p:cNvPr id="137" name="직사각형 18"/>
            <p:cNvSpPr/>
            <p:nvPr/>
          </p:nvSpPr>
          <p:spPr bwMode="auto">
            <a:xfrm>
              <a:off x="1625980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8" name="TextBox 19"/>
            <p:cNvSpPr txBox="1">
              <a:spLocks noChangeArrowheads="1"/>
            </p:cNvSpPr>
            <p:nvPr/>
          </p:nvSpPr>
          <p:spPr bwMode="auto">
            <a:xfrm>
              <a:off x="1634039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1962</a:t>
              </a:r>
              <a:endParaRPr lang="ko-KR" altLang="en-US" sz="1600">
                <a:solidFill>
                  <a:schemeClr val="bg1"/>
                </a:solidFill>
                <a:latin typeface="Arial" panose="020B0604020202020204" pitchFamily="34" charset="0"/>
              </a:endParaRPr>
            </a:p>
          </p:txBody>
        </p:sp>
        <p:sp>
          <p:nvSpPr>
            <p:cNvPr id="170" name="TextBox 37"/>
            <p:cNvSpPr txBox="1"/>
            <p:nvPr/>
          </p:nvSpPr>
          <p:spPr bwMode="auto">
            <a:xfrm>
              <a:off x="16939172" y="5080363"/>
              <a:ext cx="7363018" cy="400110"/>
            </a:xfrm>
            <a:prstGeom prst="rect">
              <a:avLst/>
            </a:prstGeom>
            <a:noFill/>
          </p:spPr>
          <p:txBody>
            <a:bodyPr>
              <a:spAutoFit/>
            </a:bodyPr>
            <a:lstStyle/>
            <a:p>
              <a:pPr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41" name="이등변 삼각형 49"/>
            <p:cNvSpPr/>
            <p:nvPr/>
          </p:nvSpPr>
          <p:spPr bwMode="auto">
            <a:xfrm rot="10800000">
              <a:off x="14484153"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2" name="이등변 삼각형 53"/>
            <p:cNvSpPr/>
            <p:nvPr/>
          </p:nvSpPr>
          <p:spPr bwMode="auto">
            <a:xfrm>
              <a:off x="15554915" y="4397735"/>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3" name="직사각형 6"/>
            <p:cNvSpPr/>
            <p:nvPr/>
          </p:nvSpPr>
          <p:spPr bwMode="auto">
            <a:xfrm>
              <a:off x="14289530"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4" name="TextBox 7"/>
            <p:cNvSpPr txBox="1">
              <a:spLocks noChangeArrowheads="1"/>
            </p:cNvSpPr>
            <p:nvPr/>
          </p:nvSpPr>
          <p:spPr bwMode="auto">
            <a:xfrm>
              <a:off x="14370123"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1960</a:t>
              </a:r>
              <a:endParaRPr lang="ko-KR" altLang="en-US" sz="1600">
                <a:solidFill>
                  <a:schemeClr val="bg1"/>
                </a:solidFill>
                <a:latin typeface="Arial" panose="020B0604020202020204" pitchFamily="34" charset="0"/>
              </a:endParaRPr>
            </a:p>
          </p:txBody>
        </p:sp>
        <p:sp>
          <p:nvSpPr>
            <p:cNvPr id="168" name="TextBox 31"/>
            <p:cNvSpPr txBox="1">
              <a:spLocks noChangeArrowheads="1"/>
            </p:cNvSpPr>
            <p:nvPr/>
          </p:nvSpPr>
          <p:spPr bwMode="auto">
            <a:xfrm>
              <a:off x="13012872" y="1872022"/>
              <a:ext cx="304968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Laboratórium </a:t>
              </a:r>
              <a:r>
                <a:rPr lang="pt-BR" altLang="sk-SK" sz="2000" dirty="0">
                  <a:latin typeface="Arial" panose="020B0604020202020204" pitchFamily="34" charset="0"/>
                  <a:cs typeface="Arial" panose="020B0604020202020204" pitchFamily="34" charset="0"/>
                </a:rPr>
                <a:t>pôdoznalectva v Bratislave (1.7.1960)</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4" name="Rectangle 3"/>
            <p:cNvSpPr/>
            <p:nvPr/>
          </p:nvSpPr>
          <p:spPr>
            <a:xfrm>
              <a:off x="13483168" y="4943043"/>
              <a:ext cx="4572000" cy="646331"/>
            </a:xfrm>
            <a:prstGeom prst="rect">
              <a:avLst/>
            </a:prstGeom>
          </p:spPr>
          <p:txBody>
            <a:bodyPr>
              <a:spAutoFit/>
            </a:bodyPr>
            <a:lstStyle/>
            <a:p>
              <a:pPr algn="ctr"/>
              <a:r>
                <a:rPr lang="sk-SK" dirty="0"/>
                <a:t>Vznik regionálneho pracoviska </a:t>
              </a:r>
            </a:p>
            <a:p>
              <a:pPr algn="ctr"/>
              <a:r>
                <a:rPr lang="sk-SK" dirty="0"/>
                <a:t>v Prešove (1.3.1961)</a:t>
              </a:r>
            </a:p>
          </p:txBody>
        </p:sp>
        <p:sp>
          <p:nvSpPr>
            <p:cNvPr id="5" name="Rectangle 4"/>
            <p:cNvSpPr/>
            <p:nvPr/>
          </p:nvSpPr>
          <p:spPr>
            <a:xfrm>
              <a:off x="18765414" y="5000024"/>
              <a:ext cx="2729338" cy="923330"/>
            </a:xfrm>
            <a:prstGeom prst="rect">
              <a:avLst/>
            </a:prstGeom>
          </p:spPr>
          <p:txBody>
            <a:bodyPr wrap="square">
              <a:spAutoFit/>
            </a:bodyPr>
            <a:lstStyle/>
            <a:p>
              <a:pPr algn="ctr"/>
              <a:r>
                <a:rPr lang="sk-SK" dirty="0"/>
                <a:t>Vznik regionálneho pracoviska v Banskej Bystrici (1.3.1966)</a:t>
              </a:r>
            </a:p>
          </p:txBody>
        </p:sp>
        <p:sp>
          <p:nvSpPr>
            <p:cNvPr id="187" name="이등변 삼각형 53"/>
            <p:cNvSpPr/>
            <p:nvPr/>
          </p:nvSpPr>
          <p:spPr bwMode="auto">
            <a:xfrm>
              <a:off x="20426618"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1" name="Straight Arrow Connector 190"/>
            <p:cNvCxnSpPr/>
            <p:nvPr/>
          </p:nvCxnSpPr>
          <p:spPr bwMode="auto">
            <a:xfrm>
              <a:off x="25774552" y="3347862"/>
              <a:ext cx="8077642"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3" name="TextBox 31"/>
            <p:cNvSpPr txBox="1">
              <a:spLocks noChangeArrowheads="1"/>
            </p:cNvSpPr>
            <p:nvPr/>
          </p:nvSpPr>
          <p:spPr bwMode="auto">
            <a:xfrm>
              <a:off x="17748640" y="1852611"/>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Komplexný prieskum pôd</a:t>
              </a:r>
            </a:p>
            <a:p>
              <a:pPr marL="0" indent="0" eaLnBrk="1" hangingPunct="1"/>
              <a:r>
                <a:rPr lang="sk-SK" altLang="sk-SK" sz="2000" dirty="0">
                  <a:latin typeface="Arial" panose="020B0604020202020204" pitchFamily="34" charset="0"/>
                  <a:cs typeface="Arial" panose="020B0604020202020204" pitchFamily="34" charset="0"/>
                </a:rPr>
                <a:t> (vedenie Ing. Juraj </a:t>
              </a:r>
              <a:r>
                <a:rPr lang="sk-SK" altLang="sk-SK" sz="2000" dirty="0" err="1">
                  <a:latin typeface="Arial" panose="020B0604020202020204" pitchFamily="34" charset="0"/>
                  <a:cs typeface="Arial" panose="020B0604020202020204" pitchFamily="34" charset="0"/>
                </a:rPr>
                <a:t>Hraško</a:t>
              </a:r>
              <a:r>
                <a:rPr lang="sk-SK" altLang="sk-SK" sz="2000" dirty="0">
                  <a:latin typeface="Arial" panose="020B0604020202020204" pitchFamily="34" charset="0"/>
                  <a:cs typeface="Arial" panose="020B0604020202020204" pitchFamily="34" charset="0"/>
                </a:rPr>
                <a:t>, CSc., Ing. Zoltán </a:t>
              </a:r>
              <a:r>
                <a:rPr lang="sk-SK" altLang="sk-SK" sz="2000" dirty="0" err="1">
                  <a:latin typeface="Arial" panose="020B0604020202020204" pitchFamily="34" charset="0"/>
                  <a:cs typeface="Arial" panose="020B0604020202020204" pitchFamily="34" charset="0"/>
                </a:rPr>
                <a:t>Bedrna</a:t>
              </a:r>
              <a:r>
                <a:rPr lang="sk-SK" altLang="sk-SK" sz="2000" dirty="0">
                  <a:latin typeface="Arial" panose="020B0604020202020204" pitchFamily="34" charset="0"/>
                  <a:cs typeface="Arial" panose="020B0604020202020204" pitchFamily="34" charset="0"/>
                </a:rPr>
                <a:t>)</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4" name="이등변 삼각형 50"/>
            <p:cNvSpPr/>
            <p:nvPr/>
          </p:nvSpPr>
          <p:spPr bwMode="auto">
            <a:xfrm rot="10800000">
              <a:off x="25271343" y="306423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95" name="이등변 삼각형 50"/>
            <p:cNvSpPr/>
            <p:nvPr/>
          </p:nvSpPr>
          <p:spPr bwMode="auto">
            <a:xfrm rot="10800000">
              <a:off x="34102676" y="303248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6" name="Straight Arrow Connector 195"/>
            <p:cNvCxnSpPr/>
            <p:nvPr/>
          </p:nvCxnSpPr>
          <p:spPr bwMode="auto">
            <a:xfrm>
              <a:off x="15461732" y="3347862"/>
              <a:ext cx="8715474"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8" name="TextBox 31"/>
            <p:cNvSpPr txBox="1">
              <a:spLocks noChangeArrowheads="1"/>
            </p:cNvSpPr>
            <p:nvPr/>
          </p:nvSpPr>
          <p:spPr bwMode="auto">
            <a:xfrm>
              <a:off x="27504207" y="1907485"/>
              <a:ext cx="42909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Mapovanie a bonitácia poľnohospodárskych pôd</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9" name="이등변 삼각형 53"/>
            <p:cNvSpPr/>
            <p:nvPr/>
          </p:nvSpPr>
          <p:spPr bwMode="auto">
            <a:xfrm>
              <a:off x="224549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0" name="Rectangle 199"/>
            <p:cNvSpPr/>
            <p:nvPr/>
          </p:nvSpPr>
          <p:spPr>
            <a:xfrm>
              <a:off x="21295468" y="5000024"/>
              <a:ext cx="2729338" cy="923330"/>
            </a:xfrm>
            <a:prstGeom prst="rect">
              <a:avLst/>
            </a:prstGeom>
          </p:spPr>
          <p:txBody>
            <a:bodyPr wrap="square">
              <a:spAutoFit/>
            </a:bodyPr>
            <a:lstStyle/>
            <a:p>
              <a:pPr algn="ctr"/>
              <a:r>
                <a:rPr lang="sk-SK" dirty="0"/>
                <a:t>Výskumný ústav pôdoznalectva a výživy rastlín </a:t>
              </a:r>
            </a:p>
          </p:txBody>
        </p:sp>
        <p:sp>
          <p:nvSpPr>
            <p:cNvPr id="201" name="이등변 삼각형 53"/>
            <p:cNvSpPr/>
            <p:nvPr/>
          </p:nvSpPr>
          <p:spPr bwMode="auto">
            <a:xfrm>
              <a:off x="25271343" y="444680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2" name="Rectangle 201"/>
            <p:cNvSpPr/>
            <p:nvPr/>
          </p:nvSpPr>
          <p:spPr>
            <a:xfrm>
              <a:off x="24219059" y="5000024"/>
              <a:ext cx="2729338" cy="646331"/>
            </a:xfrm>
            <a:prstGeom prst="rect">
              <a:avLst/>
            </a:prstGeom>
          </p:spPr>
          <p:txBody>
            <a:bodyPr wrap="square">
              <a:spAutoFit/>
            </a:bodyPr>
            <a:lstStyle/>
            <a:p>
              <a:pPr algn="ctr"/>
              <a:r>
                <a:rPr lang="sk-SK" dirty="0"/>
                <a:t>Poverenie na výkon bonitácie PPF</a:t>
              </a:r>
            </a:p>
          </p:txBody>
        </p:sp>
        <p:sp>
          <p:nvSpPr>
            <p:cNvPr id="203" name="TextBox 31"/>
            <p:cNvSpPr txBox="1">
              <a:spLocks noChangeArrowheads="1"/>
            </p:cNvSpPr>
            <p:nvPr/>
          </p:nvSpPr>
          <p:spPr bwMode="auto">
            <a:xfrm>
              <a:off x="39627112" y="2398846"/>
              <a:ext cx="4290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Aktualizácia bonitácie</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4" name="이등변 삼각형 50"/>
            <p:cNvSpPr/>
            <p:nvPr/>
          </p:nvSpPr>
          <p:spPr bwMode="auto">
            <a:xfrm rot="10800000">
              <a:off x="41894062"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5" name="이등변 삼각형 50"/>
            <p:cNvSpPr/>
            <p:nvPr/>
          </p:nvSpPr>
          <p:spPr bwMode="auto">
            <a:xfrm rot="10800000">
              <a:off x="42982687"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6" name="이등변 삼각형 50"/>
            <p:cNvSpPr/>
            <p:nvPr/>
          </p:nvSpPr>
          <p:spPr bwMode="auto">
            <a:xfrm rot="10800000">
              <a:off x="46770894" y="302705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7" name="TextBox 31"/>
            <p:cNvSpPr txBox="1">
              <a:spLocks noChangeArrowheads="1"/>
            </p:cNvSpPr>
            <p:nvPr/>
          </p:nvSpPr>
          <p:spPr bwMode="auto">
            <a:xfrm>
              <a:off x="44911231" y="1903774"/>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Ukončenie prác na bonitácii a odovzdanie výstupov na pozemkové úrady</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8" name="이등변 삼각형 53"/>
            <p:cNvSpPr/>
            <p:nvPr/>
          </p:nvSpPr>
          <p:spPr bwMode="auto">
            <a:xfrm>
              <a:off x="40002210"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9" name="Rectangle 208"/>
            <p:cNvSpPr/>
            <p:nvPr/>
          </p:nvSpPr>
          <p:spPr>
            <a:xfrm>
              <a:off x="38952194" y="4957252"/>
              <a:ext cx="2729338" cy="646331"/>
            </a:xfrm>
            <a:prstGeom prst="rect">
              <a:avLst/>
            </a:prstGeom>
          </p:spPr>
          <p:txBody>
            <a:bodyPr wrap="square">
              <a:spAutoFit/>
            </a:bodyPr>
            <a:lstStyle/>
            <a:p>
              <a:pPr algn="ctr"/>
              <a:r>
                <a:rPr lang="sk-SK" dirty="0"/>
                <a:t>Centrum výskumu pôdnej úrodnosti</a:t>
              </a:r>
            </a:p>
          </p:txBody>
        </p:sp>
        <p:sp>
          <p:nvSpPr>
            <p:cNvPr id="210" name="이등변 삼각형 53"/>
            <p:cNvSpPr/>
            <p:nvPr/>
          </p:nvSpPr>
          <p:spPr bwMode="auto">
            <a:xfrm>
              <a:off x="517561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1" name="Rectangle 210"/>
            <p:cNvSpPr/>
            <p:nvPr/>
          </p:nvSpPr>
          <p:spPr>
            <a:xfrm>
              <a:off x="50809233" y="4943042"/>
              <a:ext cx="2729338" cy="923330"/>
            </a:xfrm>
            <a:prstGeom prst="rect">
              <a:avLst/>
            </a:prstGeom>
          </p:spPr>
          <p:txBody>
            <a:bodyPr wrap="square">
              <a:spAutoFit/>
            </a:bodyPr>
            <a:lstStyle/>
            <a:p>
              <a:pPr algn="ctr"/>
              <a:r>
                <a:rPr lang="sk-SK" dirty="0"/>
                <a:t>Výskumný ústav pôdoznalectva a ochrany pôdy</a:t>
              </a:r>
            </a:p>
          </p:txBody>
        </p:sp>
        <p:sp>
          <p:nvSpPr>
            <p:cNvPr id="212" name="이등변 삼각형 49"/>
            <p:cNvSpPr/>
            <p:nvPr/>
          </p:nvSpPr>
          <p:spPr bwMode="auto">
            <a:xfrm rot="10800000">
              <a:off x="52706681" y="3106732"/>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3" name="TextBox 28"/>
            <p:cNvSpPr txBox="1"/>
            <p:nvPr/>
          </p:nvSpPr>
          <p:spPr bwMode="auto">
            <a:xfrm>
              <a:off x="50847680" y="2011054"/>
              <a:ext cx="4121150" cy="707886"/>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err="1">
                  <a:solidFill>
                    <a:schemeClr val="tx1">
                      <a:lumMod val="75000"/>
                      <a:lumOff val="25000"/>
                    </a:schemeClr>
                  </a:solidFill>
                  <a:cs typeface="Arial" pitchFamily="34" charset="0"/>
                </a:rPr>
                <a:t>Morfogenetický</a:t>
              </a:r>
              <a:r>
                <a:rPr lang="sk-SK" altLang="ko-KR" sz="2000" kern="0" dirty="0">
                  <a:solidFill>
                    <a:schemeClr val="tx1">
                      <a:lumMod val="75000"/>
                      <a:lumOff val="25000"/>
                    </a:schemeClr>
                  </a:solidFill>
                  <a:cs typeface="Arial" pitchFamily="34" charset="0"/>
                </a:rPr>
                <a:t> klasifikačný systém pôd ČSFR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214" name="이등변 삼각형 53"/>
            <p:cNvSpPr/>
            <p:nvPr/>
          </p:nvSpPr>
          <p:spPr bwMode="auto">
            <a:xfrm>
              <a:off x="46770894"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5" name="Rectangle 214"/>
            <p:cNvSpPr/>
            <p:nvPr/>
          </p:nvSpPr>
          <p:spPr>
            <a:xfrm>
              <a:off x="45502751" y="4861524"/>
              <a:ext cx="2729338" cy="646331"/>
            </a:xfrm>
            <a:prstGeom prst="rect">
              <a:avLst/>
            </a:prstGeom>
          </p:spPr>
          <p:txBody>
            <a:bodyPr wrap="square">
              <a:spAutoFit/>
            </a:bodyPr>
            <a:lstStyle/>
            <a:p>
              <a:pPr algn="ctr"/>
              <a:r>
                <a:rPr lang="sk-SK" dirty="0"/>
                <a:t>Čiastkový monitorovací systém - pôda</a:t>
              </a:r>
            </a:p>
          </p:txBody>
        </p:sp>
        <p:sp>
          <p:nvSpPr>
            <p:cNvPr id="216" name="이등변 삼각형 54"/>
            <p:cNvSpPr/>
            <p:nvPr/>
          </p:nvSpPr>
          <p:spPr bwMode="auto">
            <a:xfrm>
              <a:off x="57606922" y="4459649"/>
              <a:ext cx="385763"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7" name="직사각형 6"/>
            <p:cNvSpPr/>
            <p:nvPr/>
          </p:nvSpPr>
          <p:spPr bwMode="auto">
            <a:xfrm>
              <a:off x="6817245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18" name="TextBox 7"/>
            <p:cNvSpPr txBox="1">
              <a:spLocks noChangeArrowheads="1"/>
            </p:cNvSpPr>
            <p:nvPr/>
          </p:nvSpPr>
          <p:spPr bwMode="auto">
            <a:xfrm>
              <a:off x="68253047"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5</a:t>
              </a:r>
              <a:endParaRPr lang="ko-KR" altLang="en-US" sz="1600" dirty="0">
                <a:solidFill>
                  <a:schemeClr val="bg1"/>
                </a:solidFill>
                <a:latin typeface="Arial" panose="020B0604020202020204" pitchFamily="34" charset="0"/>
              </a:endParaRPr>
            </a:p>
          </p:txBody>
        </p:sp>
        <p:sp>
          <p:nvSpPr>
            <p:cNvPr id="219" name="직사각형 6"/>
            <p:cNvSpPr/>
            <p:nvPr/>
          </p:nvSpPr>
          <p:spPr bwMode="auto">
            <a:xfrm>
              <a:off x="69157244"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0" name="TextBox 7"/>
            <p:cNvSpPr txBox="1">
              <a:spLocks noChangeArrowheads="1"/>
            </p:cNvSpPr>
            <p:nvPr/>
          </p:nvSpPr>
          <p:spPr bwMode="auto">
            <a:xfrm>
              <a:off x="69237835"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6</a:t>
              </a:r>
              <a:endParaRPr lang="ko-KR" altLang="en-US" sz="1600" dirty="0">
                <a:solidFill>
                  <a:schemeClr val="bg1"/>
                </a:solidFill>
                <a:latin typeface="Arial" panose="020B0604020202020204" pitchFamily="34" charset="0"/>
              </a:endParaRPr>
            </a:p>
          </p:txBody>
        </p:sp>
        <p:sp>
          <p:nvSpPr>
            <p:cNvPr id="221" name="직사각형 6"/>
            <p:cNvSpPr/>
            <p:nvPr/>
          </p:nvSpPr>
          <p:spPr bwMode="auto">
            <a:xfrm>
              <a:off x="70129555"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2" name="TextBox 7"/>
            <p:cNvSpPr txBox="1">
              <a:spLocks noChangeArrowheads="1"/>
            </p:cNvSpPr>
            <p:nvPr/>
          </p:nvSpPr>
          <p:spPr bwMode="auto">
            <a:xfrm>
              <a:off x="70210146"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7</a:t>
              </a:r>
              <a:endParaRPr lang="ko-KR" altLang="en-US" sz="1600" dirty="0">
                <a:solidFill>
                  <a:schemeClr val="bg1"/>
                </a:solidFill>
                <a:latin typeface="Arial" panose="020B0604020202020204" pitchFamily="34" charset="0"/>
              </a:endParaRPr>
            </a:p>
          </p:txBody>
        </p:sp>
        <p:sp>
          <p:nvSpPr>
            <p:cNvPr id="224" name="직사각형 6"/>
            <p:cNvSpPr/>
            <p:nvPr/>
          </p:nvSpPr>
          <p:spPr bwMode="auto">
            <a:xfrm>
              <a:off x="71105652"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5" name="TextBox 7"/>
            <p:cNvSpPr txBox="1">
              <a:spLocks noChangeArrowheads="1"/>
            </p:cNvSpPr>
            <p:nvPr/>
          </p:nvSpPr>
          <p:spPr bwMode="auto">
            <a:xfrm>
              <a:off x="71186243"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8</a:t>
              </a:r>
              <a:endParaRPr lang="ko-KR" altLang="en-US" sz="1600" dirty="0">
                <a:solidFill>
                  <a:schemeClr val="bg1"/>
                </a:solidFill>
                <a:latin typeface="Arial" panose="020B0604020202020204" pitchFamily="34" charset="0"/>
              </a:endParaRPr>
            </a:p>
          </p:txBody>
        </p:sp>
        <p:sp>
          <p:nvSpPr>
            <p:cNvPr id="226" name="직사각형 6"/>
            <p:cNvSpPr/>
            <p:nvPr/>
          </p:nvSpPr>
          <p:spPr bwMode="auto">
            <a:xfrm>
              <a:off x="72111167"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7" name="TextBox 7"/>
            <p:cNvSpPr txBox="1">
              <a:spLocks noChangeArrowheads="1"/>
            </p:cNvSpPr>
            <p:nvPr/>
          </p:nvSpPr>
          <p:spPr bwMode="auto">
            <a:xfrm>
              <a:off x="72191758"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9</a:t>
              </a:r>
              <a:endParaRPr lang="ko-KR" altLang="en-US" sz="1600" dirty="0">
                <a:solidFill>
                  <a:schemeClr val="bg1"/>
                </a:solidFill>
                <a:latin typeface="Arial" panose="020B0604020202020204" pitchFamily="34" charset="0"/>
              </a:endParaRPr>
            </a:p>
          </p:txBody>
        </p:sp>
        <p:sp>
          <p:nvSpPr>
            <p:cNvPr id="228" name="직사각형 6"/>
            <p:cNvSpPr/>
            <p:nvPr/>
          </p:nvSpPr>
          <p:spPr bwMode="auto">
            <a:xfrm>
              <a:off x="7309996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9" name="TextBox 7"/>
            <p:cNvSpPr txBox="1">
              <a:spLocks noChangeArrowheads="1"/>
            </p:cNvSpPr>
            <p:nvPr/>
          </p:nvSpPr>
          <p:spPr bwMode="auto">
            <a:xfrm>
              <a:off x="73180554"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20</a:t>
              </a:r>
              <a:endParaRPr lang="ko-KR" altLang="en-US" sz="1600" dirty="0">
                <a:solidFill>
                  <a:schemeClr val="bg1"/>
                </a:solidFill>
                <a:latin typeface="Arial" panose="020B0604020202020204" pitchFamily="34" charset="0"/>
              </a:endParaRPr>
            </a:p>
          </p:txBody>
        </p:sp>
      </p:grpSp>
      <p:sp>
        <p:nvSpPr>
          <p:cNvPr id="230" name="TextBox 22"/>
          <p:cNvSpPr txBox="1"/>
          <p:nvPr/>
        </p:nvSpPr>
        <p:spPr bwMode="auto">
          <a:xfrm>
            <a:off x="72578762" y="2448578"/>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Zelená dohoda</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pic>
        <p:nvPicPr>
          <p:cNvPr id="232" name="Picture 231"/>
          <p:cNvPicPr>
            <a:picLocks noChangeAspect="1"/>
          </p:cNvPicPr>
          <p:nvPr/>
        </p:nvPicPr>
        <p:blipFill>
          <a:blip r:embed="rId3"/>
          <a:stretch>
            <a:fillRect/>
          </a:stretch>
        </p:blipFill>
        <p:spPr>
          <a:xfrm>
            <a:off x="3190994" y="1582182"/>
            <a:ext cx="1774859" cy="1056742"/>
          </a:xfrm>
          <a:prstGeom prst="rect">
            <a:avLst/>
          </a:prstGeom>
        </p:spPr>
      </p:pic>
      <p:pic>
        <p:nvPicPr>
          <p:cNvPr id="233" name="Picture 2" descr="https://www.vupop.sk/images/podujatia_50rokovBB.jpg"/>
          <p:cNvPicPr>
            <a:picLocks noChangeAspect="1" noChangeArrowheads="1"/>
          </p:cNvPicPr>
          <p:nvPr/>
        </p:nvPicPr>
        <p:blipFill rotWithShape="1">
          <a:blip r:embed="rId4">
            <a:extLst>
              <a:ext uri="{28A0092B-C50C-407E-A947-70E740481C1C}">
                <a14:useLocalDpi xmlns:a14="http://schemas.microsoft.com/office/drawing/2010/main" val="0"/>
              </a:ext>
            </a:extLst>
          </a:blip>
          <a:srcRect l="7470" t="31557" r="66380" b="43411"/>
          <a:stretch/>
        </p:blipFill>
        <p:spPr bwMode="auto">
          <a:xfrm>
            <a:off x="4355467" y="5428081"/>
            <a:ext cx="1681057" cy="1206912"/>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12" descr="Pracovisko Prešo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46" y="5355768"/>
            <a:ext cx="1279225" cy="127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72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1000" fill="hold"/>
                                        <p:tgtEl>
                                          <p:spTgt spid="235"/>
                                        </p:tgtEl>
                                        <p:attrNameLst>
                                          <p:attrName>ppt_x</p:attrName>
                                        </p:attrNameLst>
                                      </p:cBhvr>
                                      <p:tavLst>
                                        <p:tav tm="0">
                                          <p:val>
                                            <p:strVal val="1+#ppt_w/2"/>
                                          </p:val>
                                        </p:tav>
                                        <p:tav tm="100000">
                                          <p:val>
                                            <p:strVal val="#ppt_x"/>
                                          </p:val>
                                        </p:tav>
                                      </p:tavLst>
                                    </p:anim>
                                    <p:anim calcmode="lin" valueType="num">
                                      <p:cBhvr additive="base">
                                        <p:cTn id="8" dur="1000" fill="hold"/>
                                        <p:tgtEl>
                                          <p:spTgt spid="23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500"/>
                                        <p:tgtEl>
                                          <p:spTgt spid="232"/>
                                        </p:tgtEl>
                                      </p:cBhvr>
                                    </p:animEffect>
                                  </p:childTnLst>
                                </p:cTn>
                              </p:par>
                              <p:par>
                                <p:cTn id="13" presetID="10" presetClass="entr" presetSubtype="0" fill="hold" nodeType="withEffect">
                                  <p:stCondLst>
                                    <p:cond delay="0"/>
                                  </p:stCondLst>
                                  <p:childTnLst>
                                    <p:set>
                                      <p:cBhvr>
                                        <p:cTn id="14" dur="1" fill="hold">
                                          <p:stCondLst>
                                            <p:cond delay="0"/>
                                          </p:stCondLst>
                                        </p:cTn>
                                        <p:tgtEl>
                                          <p:spTgt spid="234"/>
                                        </p:tgtEl>
                                        <p:attrNameLst>
                                          <p:attrName>style.visibility</p:attrName>
                                        </p:attrNameLst>
                                      </p:cBhvr>
                                      <p:to>
                                        <p:strVal val="visible"/>
                                      </p:to>
                                    </p:set>
                                    <p:animEffect transition="in" filter="fade">
                                      <p:cBhvr>
                                        <p:cTn id="15" dur="500"/>
                                        <p:tgtEl>
                                          <p:spTgt spid="234"/>
                                        </p:tgtEl>
                                      </p:cBhvr>
                                    </p:animEffect>
                                  </p:childTnLst>
                                </p:cTn>
                              </p:par>
                              <p:par>
                                <p:cTn id="16" presetID="10" presetClass="entr" presetSubtype="0" fill="hold" nodeType="withEffect">
                                  <p:stCondLst>
                                    <p:cond delay="0"/>
                                  </p:stCondLst>
                                  <p:childTnLst>
                                    <p:set>
                                      <p:cBhvr>
                                        <p:cTn id="17" dur="1" fill="hold">
                                          <p:stCondLst>
                                            <p:cond delay="0"/>
                                          </p:stCondLst>
                                        </p:cTn>
                                        <p:tgtEl>
                                          <p:spTgt spid="233"/>
                                        </p:tgtEl>
                                        <p:attrNameLst>
                                          <p:attrName>style.visibility</p:attrName>
                                        </p:attrNameLst>
                                      </p:cBhvr>
                                      <p:to>
                                        <p:strVal val="visible"/>
                                      </p:to>
                                    </p:set>
                                    <p:animEffect transition="in" filter="fade">
                                      <p:cBhvr>
                                        <p:cTn id="18"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4064511" cy="584775"/>
          </a:xfrm>
          <a:prstGeom prst="rect">
            <a:avLst/>
          </a:prstGeom>
        </p:spPr>
        <p:txBody>
          <a:bodyPr wrap="none">
            <a:spAutoFit/>
          </a:bodyPr>
          <a:lstStyle/>
          <a:p>
            <a:pPr latinLnBrk="1"/>
            <a:r>
              <a:rPr lang="sk-SK" sz="3200" b="1" dirty="0">
                <a:solidFill>
                  <a:srgbClr val="186537"/>
                </a:solidFill>
              </a:rPr>
              <a:t>VÚPOP - súčasnosť</a:t>
            </a:r>
          </a:p>
        </p:txBody>
      </p:sp>
      <p:pic>
        <p:nvPicPr>
          <p:cNvPr id="58" name="Picture 4" descr="posobnostP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1" y="1352550"/>
            <a:ext cx="6984578" cy="494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58"/>
          <p:cNvSpPr>
            <a:spLocks noChangeArrowheads="1"/>
          </p:cNvSpPr>
          <p:nvPr/>
        </p:nvSpPr>
        <p:spPr bwMode="auto">
          <a:xfrm>
            <a:off x="731314" y="4908531"/>
            <a:ext cx="153643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1400" b="1" dirty="0"/>
              <a:t>Pracovisko Bratislava</a:t>
            </a:r>
          </a:p>
          <a:p>
            <a:pPr algn="ctr">
              <a:spcBef>
                <a:spcPct val="0"/>
              </a:spcBef>
              <a:buFontTx/>
              <a:buNone/>
            </a:pPr>
            <a:r>
              <a:rPr lang="sv-SE" altLang="sk-SK" sz="1400" b="1" dirty="0"/>
              <a:t>Trenčianska 55</a:t>
            </a:r>
          </a:p>
          <a:p>
            <a:pPr algn="ctr">
              <a:spcBef>
                <a:spcPct val="0"/>
              </a:spcBef>
              <a:buFontTx/>
              <a:buNone/>
            </a:pPr>
            <a:r>
              <a:rPr lang="sv-SE" altLang="sk-SK" sz="1400" b="1" dirty="0"/>
              <a:t>821 09 Bratislava</a:t>
            </a:r>
            <a:endParaRPr lang="sk-SK" altLang="sk-SK" sz="1400" b="1" dirty="0"/>
          </a:p>
        </p:txBody>
      </p:sp>
      <p:sp>
        <p:nvSpPr>
          <p:cNvPr id="60" name="Rectangle 59"/>
          <p:cNvSpPr>
            <a:spLocks noChangeArrowheads="1"/>
          </p:cNvSpPr>
          <p:nvPr/>
        </p:nvSpPr>
        <p:spPr bwMode="auto">
          <a:xfrm>
            <a:off x="2559156" y="2076515"/>
            <a:ext cx="17568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1400" b="1" dirty="0"/>
              <a:t>Pracovisko Banská Bystrica</a:t>
            </a:r>
          </a:p>
          <a:p>
            <a:pPr algn="ctr">
              <a:spcBef>
                <a:spcPct val="0"/>
              </a:spcBef>
              <a:buFontTx/>
              <a:buNone/>
            </a:pPr>
            <a:r>
              <a:rPr lang="sk-SK" altLang="sk-SK" sz="1400" b="1" dirty="0"/>
              <a:t>Mládežnícka 3758/36</a:t>
            </a:r>
          </a:p>
          <a:p>
            <a:pPr algn="ctr">
              <a:spcBef>
                <a:spcPct val="0"/>
              </a:spcBef>
              <a:buFontTx/>
              <a:buNone/>
            </a:pPr>
            <a:r>
              <a:rPr lang="sk-SK" altLang="sk-SK" sz="1400" b="1" dirty="0"/>
              <a:t>974 04 Banská Bystrica</a:t>
            </a:r>
          </a:p>
        </p:txBody>
      </p:sp>
      <p:sp>
        <p:nvSpPr>
          <p:cNvPr id="61" name="Rectangle 60"/>
          <p:cNvSpPr>
            <a:spLocks noChangeArrowheads="1"/>
          </p:cNvSpPr>
          <p:nvPr/>
        </p:nvSpPr>
        <p:spPr bwMode="auto">
          <a:xfrm>
            <a:off x="5727420" y="2408327"/>
            <a:ext cx="15088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sk-SK" altLang="sk-SK" sz="1400" b="1" dirty="0"/>
              <a:t>Pracovisko Prešov</a:t>
            </a:r>
            <a:endParaRPr lang="sk-SK" altLang="sk-SK" sz="1400" dirty="0"/>
          </a:p>
          <a:p>
            <a:pPr algn="ctr">
              <a:spcBef>
                <a:spcPct val="0"/>
              </a:spcBef>
              <a:buFontTx/>
              <a:buNone/>
            </a:pPr>
            <a:r>
              <a:rPr lang="sk-SK" altLang="sk-SK" sz="1400" b="1" dirty="0" err="1"/>
              <a:t>Raymanova</a:t>
            </a:r>
            <a:r>
              <a:rPr lang="sk-SK" altLang="sk-SK" sz="1400" b="1" dirty="0"/>
              <a:t> 1</a:t>
            </a:r>
            <a:endParaRPr lang="sk-SK" altLang="sk-SK" sz="1400" dirty="0"/>
          </a:p>
          <a:p>
            <a:pPr algn="ctr">
              <a:spcBef>
                <a:spcPct val="0"/>
              </a:spcBef>
              <a:buFontTx/>
              <a:buNone/>
            </a:pPr>
            <a:r>
              <a:rPr lang="sk-SK" altLang="sk-SK" sz="1400" b="1" dirty="0"/>
              <a:t>080 01 Prešov</a:t>
            </a:r>
            <a:endParaRPr lang="sk-SK" altLang="sk-SK" sz="1400" dirty="0"/>
          </a:p>
        </p:txBody>
      </p:sp>
      <p:pic>
        <p:nvPicPr>
          <p:cNvPr id="62" name="Picture 7" descr="VUPOP_Po_u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69024" y="3849482"/>
            <a:ext cx="1232129" cy="11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p:cNvPicPr>
            <a:picLocks noChangeAspect="1"/>
          </p:cNvPicPr>
          <p:nvPr/>
        </p:nvPicPr>
        <p:blipFill>
          <a:blip r:embed="rId5"/>
          <a:stretch>
            <a:fillRect/>
          </a:stretch>
        </p:blipFill>
        <p:spPr>
          <a:xfrm>
            <a:off x="902292" y="3027453"/>
            <a:ext cx="1049632" cy="1049632"/>
          </a:xfrm>
          <a:prstGeom prst="rect">
            <a:avLst/>
          </a:prstGeom>
        </p:spPr>
      </p:pic>
      <p:pic>
        <p:nvPicPr>
          <p:cNvPr id="64" name="Picture 6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49036" y="3981749"/>
            <a:ext cx="1296813" cy="971358"/>
          </a:xfrm>
          <a:prstGeom prst="rect">
            <a:avLst/>
          </a:prstGeom>
        </p:spPr>
      </p:pic>
    </p:spTree>
    <p:extLst>
      <p:ext uri="{BB962C8B-B14F-4D97-AF65-F5344CB8AC3E}">
        <p14:creationId xmlns:p14="http://schemas.microsoft.com/office/powerpoint/2010/main" val="259092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anim calcmode="lin" valueType="num">
                                      <p:cBhvr>
                                        <p:cTn id="8" dur="500" fill="hold"/>
                                        <p:tgtEl>
                                          <p:spTgt spid="59"/>
                                        </p:tgtEl>
                                        <p:attrNameLst>
                                          <p:attrName>ppt_x</p:attrName>
                                        </p:attrNameLst>
                                      </p:cBhvr>
                                      <p:tavLst>
                                        <p:tav tm="0">
                                          <p:val>
                                            <p:strVal val="#ppt_x"/>
                                          </p:val>
                                        </p:tav>
                                        <p:tav tm="100000">
                                          <p:val>
                                            <p:strVal val="#ppt_x"/>
                                          </p:val>
                                        </p:tav>
                                      </p:tavLst>
                                    </p:anim>
                                    <p:anim calcmode="lin" valueType="num">
                                      <p:cBhvr>
                                        <p:cTn id="9" dur="5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anim calcmode="lin" valueType="num">
                                      <p:cBhvr>
                                        <p:cTn id="14" dur="500" fill="hold"/>
                                        <p:tgtEl>
                                          <p:spTgt spid="60"/>
                                        </p:tgtEl>
                                        <p:attrNameLst>
                                          <p:attrName>ppt_x</p:attrName>
                                        </p:attrNameLst>
                                      </p:cBhvr>
                                      <p:tavLst>
                                        <p:tav tm="0">
                                          <p:val>
                                            <p:strVal val="#ppt_x"/>
                                          </p:val>
                                        </p:tav>
                                        <p:tav tm="100000">
                                          <p:val>
                                            <p:strVal val="#ppt_x"/>
                                          </p:val>
                                        </p:tav>
                                      </p:tavLst>
                                    </p:anim>
                                    <p:anim calcmode="lin" valueType="num">
                                      <p:cBhvr>
                                        <p:cTn id="15" dur="5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62"/>
                                        </p:tgtEl>
                                        <p:attrNameLst>
                                          <p:attrName>style.visibility</p:attrName>
                                        </p:attrNameLst>
                                      </p:cBhvr>
                                      <p:to>
                                        <p:strVal val="visible"/>
                                      </p:to>
                                    </p:set>
                                    <p:anim calcmode="lin" valueType="num">
                                      <p:cBhvr>
                                        <p:cTn id="20" dur="500" fill="hold"/>
                                        <p:tgtEl>
                                          <p:spTgt spid="62"/>
                                        </p:tgtEl>
                                        <p:attrNameLst>
                                          <p:attrName>ppt_w</p:attrName>
                                        </p:attrNameLst>
                                      </p:cBhvr>
                                      <p:tavLst>
                                        <p:tav tm="0">
                                          <p:val>
                                            <p:fltVal val="0"/>
                                          </p:val>
                                        </p:tav>
                                        <p:tav tm="100000">
                                          <p:val>
                                            <p:strVal val="#ppt_w"/>
                                          </p:val>
                                        </p:tav>
                                      </p:tavLst>
                                    </p:anim>
                                    <p:anim calcmode="lin" valueType="num">
                                      <p:cBhvr>
                                        <p:cTn id="21" dur="500" fill="hold"/>
                                        <p:tgtEl>
                                          <p:spTgt spid="62"/>
                                        </p:tgtEl>
                                        <p:attrNameLst>
                                          <p:attrName>ppt_h</p:attrName>
                                        </p:attrNameLst>
                                      </p:cBhvr>
                                      <p:tavLst>
                                        <p:tav tm="0">
                                          <p:val>
                                            <p:fltVal val="0"/>
                                          </p:val>
                                        </p:tav>
                                        <p:tav tm="100000">
                                          <p:val>
                                            <p:strVal val="#ppt_h"/>
                                          </p:val>
                                        </p:tav>
                                      </p:tavLst>
                                    </p:anim>
                                    <p:anim calcmode="lin" valueType="num">
                                      <p:cBhvr>
                                        <p:cTn id="22" dur="500" fill="hold"/>
                                        <p:tgtEl>
                                          <p:spTgt spid="62"/>
                                        </p:tgtEl>
                                        <p:attrNameLst>
                                          <p:attrName>style.rotation</p:attrName>
                                        </p:attrNameLst>
                                      </p:cBhvr>
                                      <p:tavLst>
                                        <p:tav tm="0">
                                          <p:val>
                                            <p:fltVal val="90"/>
                                          </p:val>
                                        </p:tav>
                                        <p:tav tm="100000">
                                          <p:val>
                                            <p:fltVal val="0"/>
                                          </p:val>
                                        </p:tav>
                                      </p:tavLst>
                                    </p:anim>
                                    <p:animEffect transition="in" filter="fade">
                                      <p:cBhvr>
                                        <p:cTn id="23" dur="500"/>
                                        <p:tgtEl>
                                          <p:spTgt spid="62"/>
                                        </p:tgtEl>
                                      </p:cBhvr>
                                    </p:animEffect>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anim calcmode="lin" valueType="num">
                                      <p:cBhvr>
                                        <p:cTn id="28" dur="500" fill="hold"/>
                                        <p:tgtEl>
                                          <p:spTgt spid="61"/>
                                        </p:tgtEl>
                                        <p:attrNameLst>
                                          <p:attrName>ppt_x</p:attrName>
                                        </p:attrNameLst>
                                      </p:cBhvr>
                                      <p:tavLst>
                                        <p:tav tm="0">
                                          <p:val>
                                            <p:strVal val="#ppt_x"/>
                                          </p:val>
                                        </p:tav>
                                        <p:tav tm="100000">
                                          <p:val>
                                            <p:strVal val="#ppt_x"/>
                                          </p:val>
                                        </p:tav>
                                      </p:tavLst>
                                    </p:anim>
                                    <p:anim calcmode="lin" valueType="num">
                                      <p:cBhvr>
                                        <p:cTn id="29"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pic>
        <p:nvPicPr>
          <p:cNvPr id="10" name="Obrázo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03" y="2188706"/>
            <a:ext cx="3604460" cy="2401472"/>
          </a:xfrm>
          <a:prstGeom prst="rect">
            <a:avLst/>
          </a:prstGeom>
        </p:spPr>
      </p:pic>
      <p:graphicFrame>
        <p:nvGraphicFramePr>
          <p:cNvPr id="11" name="HlavnyTab"/>
          <p:cNvGraphicFramePr>
            <a:graphicFrameLocks noGrp="1"/>
          </p:cNvGraphicFramePr>
          <p:nvPr>
            <p:extLst>
              <p:ext uri="{D42A27DB-BD31-4B8C-83A1-F6EECF244321}">
                <p14:modId xmlns:p14="http://schemas.microsoft.com/office/powerpoint/2010/main" val="2862716809"/>
              </p:ext>
            </p:extLst>
          </p:nvPr>
        </p:nvGraphicFramePr>
        <p:xfrm>
          <a:off x="0" y="1532353"/>
          <a:ext cx="8748464" cy="456148"/>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48464">
                  <a:extLst>
                    <a:ext uri="{9D8B030D-6E8A-4147-A177-3AD203B41FA5}">
                      <a16:colId xmlns:a16="http://schemas.microsoft.com/office/drawing/2014/main" val="20000"/>
                    </a:ext>
                  </a:extLst>
                </a:gridCol>
              </a:tblGrid>
              <a:tr h="456148">
                <a:tc>
                  <a:txBody>
                    <a:bodyPr/>
                    <a:lstStyle/>
                    <a:p>
                      <a:pPr algn="l"/>
                      <a:r>
                        <a:rPr lang="sk-SK" sz="1800" b="1" dirty="0">
                          <a:solidFill>
                            <a:srgbClr val="EAD77B"/>
                          </a:solidFill>
                          <a:effectLst/>
                          <a:latin typeface="+mn-lt"/>
                          <a:ea typeface="+mn-ea"/>
                          <a:cs typeface="+mn-cs"/>
                          <a:sym typeface="Helvetica Light"/>
                        </a:rPr>
                        <a:t>Zabezpečenie</a:t>
                      </a:r>
                      <a:r>
                        <a:rPr lang="sk-SK" sz="1800" b="1" baseline="0" dirty="0">
                          <a:solidFill>
                            <a:srgbClr val="EAD77B"/>
                          </a:solidFill>
                          <a:effectLst/>
                          <a:latin typeface="+mn-lt"/>
                          <a:ea typeface="+mn-ea"/>
                          <a:cs typeface="+mn-cs"/>
                          <a:sym typeface="Helvetica Light"/>
                        </a:rPr>
                        <a:t> produkcie potravín pre výživu ľudstva a suroviny pre priemysel</a:t>
                      </a:r>
                      <a:endParaRPr lang="sk-SK" sz="1800" dirty="0">
                        <a:solidFill>
                          <a:srgbClr val="EAD77B"/>
                        </a:solidFill>
                        <a:effectLst/>
                        <a:latin typeface="+mn-lt"/>
                        <a:ea typeface="+mn-ea"/>
                        <a:cs typeface="+mn-cs"/>
                        <a:sym typeface="Helvetica Light"/>
                      </a:endParaRP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2" name="HlavnyTab"/>
          <p:cNvGraphicFramePr>
            <a:graphicFrameLocks noGrp="1"/>
          </p:cNvGraphicFramePr>
          <p:nvPr>
            <p:extLst>
              <p:ext uri="{D42A27DB-BD31-4B8C-83A1-F6EECF244321}">
                <p14:modId xmlns:p14="http://schemas.microsoft.com/office/powerpoint/2010/main" val="1963897643"/>
              </p:ext>
            </p:extLst>
          </p:nvPr>
        </p:nvGraphicFramePr>
        <p:xfrm>
          <a:off x="2039933" y="5733256"/>
          <a:ext cx="7108643" cy="456148"/>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7108643">
                  <a:extLst>
                    <a:ext uri="{9D8B030D-6E8A-4147-A177-3AD203B41FA5}">
                      <a16:colId xmlns:a16="http://schemas.microsoft.com/office/drawing/2014/main" val="20000"/>
                    </a:ext>
                  </a:extLst>
                </a:gridCol>
              </a:tblGrid>
              <a:tr h="456148">
                <a:tc>
                  <a:txBody>
                    <a:bodyPr/>
                    <a:lstStyle/>
                    <a:p>
                      <a:pPr algn="r"/>
                      <a:r>
                        <a:rPr lang="sk-SK" sz="1800" b="1" dirty="0">
                          <a:solidFill>
                            <a:srgbClr val="EAD77B"/>
                          </a:solidFill>
                          <a:effectLst/>
                          <a:latin typeface="+mn-lt"/>
                          <a:ea typeface="+mn-ea"/>
                          <a:cs typeface="+mn-cs"/>
                          <a:sym typeface="Helvetica Light"/>
                        </a:rPr>
                        <a:t>Udržiavanie a ochrana prírodných zdrojov a kultúrnej krajiny</a:t>
                      </a:r>
                      <a:endParaRPr lang="sk-SK" sz="1800" dirty="0">
                        <a:solidFill>
                          <a:srgbClr val="EAD77B"/>
                        </a:solidFill>
                        <a:effectLst/>
                        <a:latin typeface="+mn-lt"/>
                        <a:ea typeface="+mn-ea"/>
                        <a:cs typeface="+mn-cs"/>
                        <a:sym typeface="Helvetica Light"/>
                      </a:endParaRP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pic>
        <p:nvPicPr>
          <p:cNvPr id="13" name="Obrázo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2947626"/>
            <a:ext cx="3960440" cy="2641614"/>
          </a:xfrm>
          <a:prstGeom prst="rect">
            <a:avLst/>
          </a:prstGeom>
        </p:spPr>
      </p:pic>
    </p:spTree>
    <p:extLst>
      <p:ext uri="{BB962C8B-B14F-4D97-AF65-F5344CB8AC3E}">
        <p14:creationId xmlns:p14="http://schemas.microsoft.com/office/powerpoint/2010/main" val="199348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3694463098"/>
              </p:ext>
            </p:extLst>
          </p:nvPr>
        </p:nvGraphicFramePr>
        <p:xfrm>
          <a:off x="0" y="1556792"/>
          <a:ext cx="8771296" cy="456148"/>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456148">
                <a:tc>
                  <a:txBody>
                    <a:bodyPr/>
                    <a:lstStyle/>
                    <a:p>
                      <a:pPr algn="l">
                        <a:spcBef>
                          <a:spcPct val="0"/>
                        </a:spcBef>
                        <a:buFontTx/>
                        <a:buNone/>
                      </a:pPr>
                      <a:r>
                        <a:rPr lang="sk-SK" altLang="sk-SK" sz="1600" b="1" dirty="0">
                          <a:solidFill>
                            <a:srgbClr val="186537"/>
                          </a:solidFill>
                        </a:rPr>
                        <a:t>Významnosť degradačných procesov pôdy v podmienkach SR</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8" name="Tabulka"/>
          <p:cNvGraphicFramePr>
            <a:graphicFrameLocks noGrp="1"/>
          </p:cNvGraphicFramePr>
          <p:nvPr>
            <p:extLst>
              <p:ext uri="{D42A27DB-BD31-4B8C-83A1-F6EECF244321}">
                <p14:modId xmlns:p14="http://schemas.microsoft.com/office/powerpoint/2010/main" val="4046742449"/>
              </p:ext>
            </p:extLst>
          </p:nvPr>
        </p:nvGraphicFramePr>
        <p:xfrm>
          <a:off x="107504" y="2132856"/>
          <a:ext cx="8784975" cy="4105444"/>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1800200">
                  <a:extLst>
                    <a:ext uri="{9D8B030D-6E8A-4147-A177-3AD203B41FA5}">
                      <a16:colId xmlns:a16="http://schemas.microsoft.com/office/drawing/2014/main" val="20000"/>
                    </a:ext>
                  </a:extLst>
                </a:gridCol>
                <a:gridCol w="4056450">
                  <a:extLst>
                    <a:ext uri="{9D8B030D-6E8A-4147-A177-3AD203B41FA5}">
                      <a16:colId xmlns:a16="http://schemas.microsoft.com/office/drawing/2014/main" val="20001"/>
                    </a:ext>
                  </a:extLst>
                </a:gridCol>
                <a:gridCol w="2928325">
                  <a:extLst>
                    <a:ext uri="{9D8B030D-6E8A-4147-A177-3AD203B41FA5}">
                      <a16:colId xmlns:a16="http://schemas.microsoft.com/office/drawing/2014/main" val="20002"/>
                    </a:ext>
                  </a:extLst>
                </a:gridCol>
              </a:tblGrid>
              <a:tr h="360040">
                <a:tc>
                  <a:txBody>
                    <a:bodyPr/>
                    <a:lstStyle/>
                    <a:p>
                      <a:r>
                        <a:rPr lang="en-US" sz="1200" b="0" dirty="0" err="1">
                          <a:solidFill>
                            <a:srgbClr val="186537"/>
                          </a:solidFill>
                          <a:effectLst/>
                          <a:sym typeface="Helvetica Light"/>
                        </a:rPr>
                        <a:t>Degradačný</a:t>
                      </a:r>
                      <a:r>
                        <a:rPr lang="en-US" sz="1200" b="0" dirty="0">
                          <a:solidFill>
                            <a:srgbClr val="186537"/>
                          </a:solidFill>
                          <a:effectLst/>
                          <a:sym typeface="Helvetica Light"/>
                        </a:rPr>
                        <a:t> </a:t>
                      </a:r>
                      <a:r>
                        <a:rPr lang="en-US" sz="1200" b="0" dirty="0" err="1">
                          <a:solidFill>
                            <a:srgbClr val="186537"/>
                          </a:solidFill>
                          <a:effectLst/>
                          <a:sym typeface="Helvetica Light"/>
                        </a:rPr>
                        <a:t>proces</a:t>
                      </a:r>
                      <a:endParaRPr lang="en-US" sz="1200" b="0" dirty="0">
                        <a:solidFill>
                          <a:srgbClr val="186537"/>
                        </a:solidFill>
                        <a:effectLst/>
                        <a:sym typeface="Helvetica Light"/>
                      </a:endParaRPr>
                    </a:p>
                  </a:txBody>
                  <a:tcPr>
                    <a:lnL w="12700" cap="flat" cmpd="sng" algn="ctr">
                      <a:solidFill>
                        <a:srgbClr val="FFC000"/>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r>
                        <a:rPr lang="sk-SK" sz="1200" b="0" dirty="0">
                          <a:solidFill>
                            <a:srgbClr val="186537"/>
                          </a:solidFill>
                        </a:rPr>
                        <a:t>Stav degradácie</a:t>
                      </a:r>
                    </a:p>
                  </a:txBody>
                  <a:tcPr>
                    <a:lnL w="12700" cap="flat" cmpd="sng" algn="ctr">
                      <a:solidFill>
                        <a:srgbClr val="186537"/>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pPr algn="l"/>
                      <a:r>
                        <a:rPr lang="sk-SK" sz="1200" b="0" dirty="0">
                          <a:solidFill>
                            <a:srgbClr val="186537"/>
                          </a:solidFill>
                        </a:rPr>
                        <a:t>Významnosť</a:t>
                      </a:r>
                    </a:p>
                  </a:txBody>
                  <a:tcPr>
                    <a:lnL w="12700" cap="flat" cmpd="sng" algn="ctr">
                      <a:solidFill>
                        <a:srgbClr val="186537"/>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extLst>
                  <a:ext uri="{0D108BD9-81ED-4DB2-BD59-A6C34878D82A}">
                    <a16:rowId xmlns:a16="http://schemas.microsoft.com/office/drawing/2014/main" val="10000"/>
                  </a:ext>
                </a:extLst>
              </a:tr>
              <a:tr h="312946">
                <a:tc>
                  <a:txBody>
                    <a:bodyPr/>
                    <a:lstStyle/>
                    <a:p>
                      <a:r>
                        <a:rPr lang="en-US" sz="1200" b="0" dirty="0" err="1">
                          <a:solidFill>
                            <a:srgbClr val="186537"/>
                          </a:solidFill>
                          <a:effectLst/>
                          <a:sym typeface="Helvetica Light"/>
                        </a:rPr>
                        <a:t>Erózia</a:t>
                      </a:r>
                      <a:r>
                        <a:rPr lang="en-US" sz="1200" b="0" dirty="0">
                          <a:solidFill>
                            <a:srgbClr val="186537"/>
                          </a:solidFill>
                          <a:effectLst/>
                          <a:sym typeface="Helvetica Light"/>
                        </a:rPr>
                        <a:t> (</a:t>
                      </a:r>
                      <a:r>
                        <a:rPr lang="en-US" sz="1200" b="0" dirty="0" err="1">
                          <a:solidFill>
                            <a:srgbClr val="186537"/>
                          </a:solidFill>
                          <a:effectLst/>
                          <a:sym typeface="Helvetica Light"/>
                        </a:rPr>
                        <a:t>vodná</a:t>
                      </a:r>
                      <a:r>
                        <a:rPr lang="en-US" sz="1200" b="0" dirty="0">
                          <a:solidFill>
                            <a:srgbClr val="186537"/>
                          </a:solidFill>
                          <a:effectLst/>
                          <a:sym typeface="Helvetica Light"/>
                        </a:rPr>
                        <a:t>) </a:t>
                      </a:r>
                      <a:endParaRPr lang="sk-SK" sz="1200" b="0" dirty="0">
                        <a:solidFill>
                          <a:srgbClr val="186537"/>
                        </a:solidFill>
                      </a:endParaRPr>
                    </a:p>
                  </a:txBody>
                  <a:tcPr>
                    <a:lnL w="12700" cap="flat" cmpd="sng" algn="ctr">
                      <a:solidFill>
                        <a:srgbClr val="FFC000"/>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r>
                        <a:rPr lang="en-US" sz="1200" b="0" dirty="0">
                          <a:solidFill>
                            <a:srgbClr val="186537"/>
                          </a:solidFill>
                          <a:effectLst/>
                          <a:sym typeface="Helvetica Light"/>
                        </a:rPr>
                        <a:t>56 % </a:t>
                      </a:r>
                      <a:r>
                        <a:rPr lang="en-US" sz="1200" b="0" dirty="0" err="1">
                          <a:solidFill>
                            <a:srgbClr val="186537"/>
                          </a:solidFill>
                          <a:effectLst/>
                          <a:sym typeface="Helvetica Light"/>
                        </a:rPr>
                        <a:t>výmery</a:t>
                      </a:r>
                      <a:r>
                        <a:rPr lang="en-US" sz="1200" b="0" dirty="0">
                          <a:solidFill>
                            <a:srgbClr val="186537"/>
                          </a:solidFill>
                          <a:effectLst/>
                          <a:sym typeface="Helvetica Light"/>
                        </a:rPr>
                        <a:t> </a:t>
                      </a:r>
                      <a:r>
                        <a:rPr lang="en-US" sz="1200" b="0" dirty="0" err="1">
                          <a:solidFill>
                            <a:srgbClr val="186537"/>
                          </a:solidFill>
                          <a:effectLst/>
                          <a:sym typeface="Helvetica Light"/>
                        </a:rPr>
                        <a:t>pôdy</a:t>
                      </a:r>
                      <a:r>
                        <a:rPr lang="en-US" sz="1200" b="0" dirty="0">
                          <a:solidFill>
                            <a:srgbClr val="186537"/>
                          </a:solidFill>
                          <a:effectLst/>
                          <a:sym typeface="Helvetica Light"/>
                        </a:rPr>
                        <a:t> je </a:t>
                      </a:r>
                      <a:r>
                        <a:rPr lang="en-US" sz="1200" b="0" dirty="0" err="1">
                          <a:solidFill>
                            <a:srgbClr val="186537"/>
                          </a:solidFill>
                          <a:effectLst/>
                          <a:sym typeface="Helvetica Light"/>
                        </a:rPr>
                        <a:t>potenciálne</a:t>
                      </a:r>
                      <a:r>
                        <a:rPr lang="en-US" sz="1200" b="0" dirty="0">
                          <a:solidFill>
                            <a:srgbClr val="186537"/>
                          </a:solidFill>
                          <a:effectLst/>
                          <a:sym typeface="Helvetica Light"/>
                        </a:rPr>
                        <a:t> </a:t>
                      </a:r>
                      <a:r>
                        <a:rPr lang="en-US" sz="1200" b="0" dirty="0" err="1">
                          <a:solidFill>
                            <a:srgbClr val="186537"/>
                          </a:solidFill>
                          <a:effectLst/>
                          <a:sym typeface="Helvetica Light"/>
                        </a:rPr>
                        <a:t>ohrozenej</a:t>
                      </a:r>
                      <a:r>
                        <a:rPr lang="en-US" sz="1200" b="0" dirty="0">
                          <a:solidFill>
                            <a:srgbClr val="186537"/>
                          </a:solidFill>
                          <a:effectLst/>
                          <a:sym typeface="Helvetica Light"/>
                        </a:rPr>
                        <a:t> </a:t>
                      </a:r>
                      <a:endParaRPr lang="sk-SK" sz="1200" b="0" dirty="0">
                        <a:solidFill>
                          <a:srgbClr val="186537"/>
                        </a:solidFill>
                      </a:endParaRPr>
                    </a:p>
                  </a:txBody>
                  <a:tcPr>
                    <a:lnL w="12700" cap="flat" cmpd="sng" algn="ctr">
                      <a:solidFill>
                        <a:srgbClr val="186537"/>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pPr algn="l"/>
                      <a:r>
                        <a:rPr lang="en-US" sz="1200" b="0" dirty="0" err="1">
                          <a:solidFill>
                            <a:srgbClr val="186537"/>
                          </a:solidFill>
                          <a:effectLst/>
                          <a:sym typeface="Helvetica Light"/>
                        </a:rPr>
                        <a:t>veľmi</a:t>
                      </a:r>
                      <a:r>
                        <a:rPr lang="en-US" sz="1200" b="0" dirty="0">
                          <a:solidFill>
                            <a:srgbClr val="186537"/>
                          </a:solidFill>
                          <a:effectLst/>
                          <a:sym typeface="Helvetica Light"/>
                        </a:rPr>
                        <a:t> </a:t>
                      </a:r>
                      <a:r>
                        <a:rPr lang="en-US" sz="1200" b="0" dirty="0" err="1">
                          <a:solidFill>
                            <a:srgbClr val="186537"/>
                          </a:solidFill>
                          <a:effectLst/>
                          <a:sym typeface="Helvetica Light"/>
                        </a:rPr>
                        <a:t>významný</a:t>
                      </a:r>
                      <a:r>
                        <a:rPr lang="en-US" sz="1200" b="0" dirty="0">
                          <a:solidFill>
                            <a:srgbClr val="186537"/>
                          </a:solidFill>
                          <a:effectLst/>
                          <a:sym typeface="Helvetica Light"/>
                        </a:rPr>
                        <a:t> </a:t>
                      </a:r>
                      <a:endParaRPr lang="sk-SK" sz="1200" b="0" dirty="0">
                        <a:solidFill>
                          <a:srgbClr val="186537"/>
                        </a:solidFill>
                      </a:endParaRPr>
                    </a:p>
                  </a:txBody>
                  <a:tcPr>
                    <a:lnL w="12700" cap="flat" cmpd="sng" algn="ctr">
                      <a:solidFill>
                        <a:srgbClr val="186537"/>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extLst>
                  <a:ext uri="{0D108BD9-81ED-4DB2-BD59-A6C34878D82A}">
                    <a16:rowId xmlns:a16="http://schemas.microsoft.com/office/drawing/2014/main" val="10001"/>
                  </a:ext>
                </a:extLst>
              </a:tr>
              <a:tr h="416756">
                <a:tc>
                  <a:txBody>
                    <a:bodyPr/>
                    <a:lstStyle/>
                    <a:p>
                      <a:r>
                        <a:rPr lang="en-US" sz="1200" b="0" dirty="0" err="1">
                          <a:solidFill>
                            <a:srgbClr val="186537"/>
                          </a:solidFill>
                          <a:effectLst/>
                          <a:sym typeface="Helvetica Light"/>
                        </a:rPr>
                        <a:t>Erózia</a:t>
                      </a:r>
                      <a:r>
                        <a:rPr lang="en-US" sz="1200" b="0" dirty="0">
                          <a:solidFill>
                            <a:srgbClr val="186537"/>
                          </a:solidFill>
                          <a:effectLst/>
                          <a:sym typeface="Helvetica Light"/>
                        </a:rPr>
                        <a:t> (</a:t>
                      </a:r>
                      <a:r>
                        <a:rPr lang="en-US" sz="1200" b="0" dirty="0" err="1">
                          <a:solidFill>
                            <a:srgbClr val="186537"/>
                          </a:solidFill>
                          <a:effectLst/>
                          <a:sym typeface="Helvetica Light"/>
                        </a:rPr>
                        <a:t>veterná</a:t>
                      </a:r>
                      <a:r>
                        <a:rPr lang="en-US" sz="1200" b="0" dirty="0">
                          <a:solidFill>
                            <a:srgbClr val="186537"/>
                          </a:solidFill>
                          <a:effectLst/>
                          <a:sym typeface="Helvetica Light"/>
                        </a:rPr>
                        <a:t>)</a:t>
                      </a:r>
                      <a:endParaRPr lang="sk-SK" sz="1200" b="0" dirty="0">
                        <a:solidFill>
                          <a:srgbClr val="186537"/>
                        </a:solidFill>
                        <a:effectLst/>
                        <a:latin typeface="+mn-lt"/>
                        <a:ea typeface="+mn-ea"/>
                        <a:cs typeface="+mn-cs"/>
                        <a:sym typeface="Helvetica Light"/>
                      </a:endParaRPr>
                    </a:p>
                  </a:txBody>
                  <a:tcPr>
                    <a:lnL w="12700" cap="flat" cmpd="sng" algn="ctr">
                      <a:solidFill>
                        <a:srgbClr val="FFC000"/>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r>
                        <a:rPr lang="en-US" sz="1200" b="0" dirty="0">
                          <a:solidFill>
                            <a:srgbClr val="186537"/>
                          </a:solidFill>
                          <a:effectLst/>
                          <a:sym typeface="Helvetica Light"/>
                        </a:rPr>
                        <a:t>6,5 % </a:t>
                      </a:r>
                      <a:r>
                        <a:rPr lang="en-US" sz="1200" b="0" dirty="0" err="1">
                          <a:solidFill>
                            <a:srgbClr val="186537"/>
                          </a:solidFill>
                          <a:effectLst/>
                          <a:sym typeface="Helvetica Light"/>
                        </a:rPr>
                        <a:t>výmery</a:t>
                      </a:r>
                      <a:r>
                        <a:rPr lang="en-US" sz="1200" b="0" dirty="0">
                          <a:solidFill>
                            <a:srgbClr val="186537"/>
                          </a:solidFill>
                          <a:effectLst/>
                          <a:sym typeface="Helvetica Light"/>
                        </a:rPr>
                        <a:t> </a:t>
                      </a:r>
                      <a:r>
                        <a:rPr lang="en-US" sz="1200" b="0" dirty="0" err="1">
                          <a:solidFill>
                            <a:srgbClr val="186537"/>
                          </a:solidFill>
                          <a:effectLst/>
                          <a:sym typeface="Helvetica Light"/>
                        </a:rPr>
                        <a:t>pôdy</a:t>
                      </a:r>
                      <a:r>
                        <a:rPr lang="en-US" sz="1200" b="0" dirty="0">
                          <a:solidFill>
                            <a:srgbClr val="186537"/>
                          </a:solidFill>
                          <a:effectLst/>
                          <a:sym typeface="Helvetica Light"/>
                        </a:rPr>
                        <a:t> je </a:t>
                      </a:r>
                      <a:r>
                        <a:rPr lang="en-US" sz="1200" b="0" dirty="0" err="1">
                          <a:solidFill>
                            <a:srgbClr val="186537"/>
                          </a:solidFill>
                          <a:effectLst/>
                          <a:sym typeface="Helvetica Light"/>
                        </a:rPr>
                        <a:t>potenciálne</a:t>
                      </a:r>
                      <a:r>
                        <a:rPr lang="en-US" sz="1200" b="0" dirty="0">
                          <a:solidFill>
                            <a:srgbClr val="186537"/>
                          </a:solidFill>
                          <a:effectLst/>
                          <a:sym typeface="Helvetica Light"/>
                        </a:rPr>
                        <a:t> </a:t>
                      </a:r>
                      <a:r>
                        <a:rPr lang="en-US" sz="1200" b="0" dirty="0" err="1">
                          <a:solidFill>
                            <a:srgbClr val="186537"/>
                          </a:solidFill>
                          <a:effectLst/>
                          <a:sym typeface="Helvetica Light"/>
                        </a:rPr>
                        <a:t>ohrozenej</a:t>
                      </a:r>
                      <a:endParaRPr lang="sk-SK" sz="1200" b="0" dirty="0">
                        <a:solidFill>
                          <a:srgbClr val="186537"/>
                        </a:solidFill>
                      </a:endParaRPr>
                    </a:p>
                  </a:txBody>
                  <a:tcPr>
                    <a:lnL w="12700" cap="flat" cmpd="sng" algn="ctr">
                      <a:solidFill>
                        <a:srgbClr val="186537"/>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200" b="0" dirty="0" err="1">
                          <a:solidFill>
                            <a:srgbClr val="186537"/>
                          </a:solidFill>
                          <a:effectLst/>
                          <a:sym typeface="Helvetica Light"/>
                        </a:rPr>
                        <a:t>menej</a:t>
                      </a:r>
                      <a:r>
                        <a:rPr lang="en-US" sz="1200" b="0" dirty="0">
                          <a:solidFill>
                            <a:srgbClr val="186537"/>
                          </a:solidFill>
                          <a:effectLst/>
                          <a:sym typeface="Helvetica Light"/>
                        </a:rPr>
                        <a:t> </a:t>
                      </a:r>
                      <a:r>
                        <a:rPr lang="en-US" sz="1200" b="0" dirty="0" err="1">
                          <a:solidFill>
                            <a:srgbClr val="186537"/>
                          </a:solidFill>
                          <a:effectLst/>
                          <a:sym typeface="Helvetica Light"/>
                        </a:rPr>
                        <a:t>významný</a:t>
                      </a:r>
                      <a:endParaRPr lang="sk-SK" sz="1200" b="0" dirty="0">
                        <a:solidFill>
                          <a:srgbClr val="186537"/>
                        </a:solidFill>
                        <a:effectLst/>
                        <a:sym typeface="Helvetica Light"/>
                      </a:endParaRPr>
                    </a:p>
                  </a:txBody>
                  <a:tcPr>
                    <a:lnL w="12700" cap="flat" cmpd="sng" algn="ctr">
                      <a:solidFill>
                        <a:srgbClr val="186537"/>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extLst>
                  <a:ext uri="{0D108BD9-81ED-4DB2-BD59-A6C34878D82A}">
                    <a16:rowId xmlns:a16="http://schemas.microsoft.com/office/drawing/2014/main" val="10002"/>
                  </a:ext>
                </a:extLst>
              </a:tr>
              <a:tr h="438124">
                <a:tc>
                  <a:txBody>
                    <a:bodyPr/>
                    <a:lstStyle/>
                    <a:p>
                      <a:r>
                        <a:rPr lang="en-US" sz="1200" b="0" dirty="0" err="1">
                          <a:solidFill>
                            <a:srgbClr val="186537"/>
                          </a:solidFill>
                          <a:effectLst/>
                          <a:sym typeface="Helvetica Light"/>
                        </a:rPr>
                        <a:t>Úbytok</a:t>
                      </a:r>
                      <a:endParaRPr lang="sk-SK" sz="1200" b="0" dirty="0">
                        <a:solidFill>
                          <a:srgbClr val="186537"/>
                        </a:solidFill>
                        <a:effectLst/>
                        <a:sym typeface="Helvetica Light"/>
                      </a:endParaRPr>
                    </a:p>
                    <a:p>
                      <a:r>
                        <a:rPr lang="en-US" sz="1200" b="0" dirty="0" err="1">
                          <a:solidFill>
                            <a:srgbClr val="186537"/>
                          </a:solidFill>
                          <a:effectLst/>
                          <a:sym typeface="Helvetica Light"/>
                        </a:rPr>
                        <a:t>humusu</a:t>
                      </a:r>
                      <a:endParaRPr lang="sk-SK" sz="1200" b="0" dirty="0">
                        <a:solidFill>
                          <a:srgbClr val="186537"/>
                        </a:solidFill>
                        <a:effectLst/>
                        <a:latin typeface="+mn-lt"/>
                        <a:ea typeface="+mn-ea"/>
                        <a:cs typeface="+mn-cs"/>
                        <a:sym typeface="Helvetica Light"/>
                      </a:endParaRPr>
                    </a:p>
                  </a:txBody>
                  <a:tcPr>
                    <a:lnL w="12700" cap="flat" cmpd="sng" algn="ctr">
                      <a:solidFill>
                        <a:srgbClr val="FFC000"/>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r>
                        <a:rPr lang="en-US" sz="1200" b="0" dirty="0" err="1">
                          <a:solidFill>
                            <a:srgbClr val="186537"/>
                          </a:solidFill>
                          <a:effectLst/>
                          <a:sym typeface="Helvetica Light"/>
                        </a:rPr>
                        <a:t>viac</a:t>
                      </a:r>
                      <a:r>
                        <a:rPr lang="en-US" sz="1200" b="0" dirty="0">
                          <a:solidFill>
                            <a:srgbClr val="186537"/>
                          </a:solidFill>
                          <a:effectLst/>
                          <a:sym typeface="Helvetica Light"/>
                        </a:rPr>
                        <a:t> </a:t>
                      </a:r>
                      <a:r>
                        <a:rPr lang="en-US" sz="1200" b="0" dirty="0" err="1">
                          <a:solidFill>
                            <a:srgbClr val="186537"/>
                          </a:solidFill>
                          <a:effectLst/>
                          <a:sym typeface="Helvetica Light"/>
                        </a:rPr>
                        <a:t>než</a:t>
                      </a:r>
                      <a:r>
                        <a:rPr lang="en-US" sz="1200" b="0" dirty="0">
                          <a:solidFill>
                            <a:srgbClr val="186537"/>
                          </a:solidFill>
                          <a:effectLst/>
                          <a:sym typeface="Helvetica Light"/>
                        </a:rPr>
                        <a:t> 59 % </a:t>
                      </a:r>
                      <a:r>
                        <a:rPr lang="en-US" sz="1200" b="0" dirty="0" err="1">
                          <a:solidFill>
                            <a:srgbClr val="186537"/>
                          </a:solidFill>
                          <a:effectLst/>
                          <a:sym typeface="Helvetica Light"/>
                        </a:rPr>
                        <a:t>výmery</a:t>
                      </a:r>
                      <a:r>
                        <a:rPr lang="en-US" sz="1200" b="0" dirty="0">
                          <a:solidFill>
                            <a:srgbClr val="186537"/>
                          </a:solidFill>
                          <a:effectLst/>
                          <a:sym typeface="Helvetica Light"/>
                        </a:rPr>
                        <a:t> </a:t>
                      </a:r>
                      <a:r>
                        <a:rPr lang="en-US" sz="1200" b="0" dirty="0" err="1">
                          <a:solidFill>
                            <a:srgbClr val="186537"/>
                          </a:solidFill>
                          <a:effectLst/>
                          <a:sym typeface="Helvetica Light"/>
                        </a:rPr>
                        <a:t>pôdy</a:t>
                      </a:r>
                      <a:r>
                        <a:rPr lang="en-US" sz="1200" b="0" dirty="0">
                          <a:solidFill>
                            <a:srgbClr val="186537"/>
                          </a:solidFill>
                          <a:effectLst/>
                          <a:sym typeface="Helvetica Light"/>
                        </a:rPr>
                        <a:t> je </a:t>
                      </a:r>
                      <a:r>
                        <a:rPr lang="en-US" sz="1200" b="0" dirty="0" err="1">
                          <a:solidFill>
                            <a:srgbClr val="186537"/>
                          </a:solidFill>
                          <a:effectLst/>
                          <a:sym typeface="Helvetica Light"/>
                        </a:rPr>
                        <a:t>permanentne</a:t>
                      </a:r>
                      <a:endParaRPr lang="sk-SK" sz="1200" b="0" dirty="0">
                        <a:solidFill>
                          <a:srgbClr val="186537"/>
                        </a:solidFill>
                        <a:effectLst/>
                        <a:sym typeface="Helvetica Light"/>
                      </a:endParaRPr>
                    </a:p>
                    <a:p>
                      <a:r>
                        <a:rPr lang="en-US" sz="1200" b="0" dirty="0" err="1">
                          <a:solidFill>
                            <a:srgbClr val="186537"/>
                          </a:solidFill>
                          <a:effectLst/>
                          <a:sym typeface="Helvetica Light"/>
                        </a:rPr>
                        <a:t>ovplyvňovanej</a:t>
                      </a:r>
                      <a:endParaRPr lang="sk-SK" sz="1200" b="0" dirty="0">
                        <a:solidFill>
                          <a:srgbClr val="186537"/>
                        </a:solidFill>
                        <a:effectLst/>
                        <a:latin typeface="+mn-lt"/>
                        <a:ea typeface="+mn-ea"/>
                        <a:cs typeface="+mn-cs"/>
                        <a:sym typeface="Helvetica Light"/>
                      </a:endParaRPr>
                    </a:p>
                  </a:txBody>
                  <a:tcPr>
                    <a:lnL w="12700" cap="flat" cmpd="sng" algn="ctr">
                      <a:solidFill>
                        <a:srgbClr val="186537"/>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pPr algn="l"/>
                      <a:r>
                        <a:rPr lang="en-US" sz="1200" b="0" dirty="0" err="1">
                          <a:solidFill>
                            <a:srgbClr val="186537"/>
                          </a:solidFill>
                          <a:effectLst/>
                          <a:sym typeface="Helvetica Light"/>
                        </a:rPr>
                        <a:t>veľmi</a:t>
                      </a:r>
                      <a:r>
                        <a:rPr lang="en-US" sz="1200" b="0" dirty="0">
                          <a:solidFill>
                            <a:srgbClr val="186537"/>
                          </a:solidFill>
                          <a:effectLst/>
                          <a:sym typeface="Helvetica Light"/>
                        </a:rPr>
                        <a:t> </a:t>
                      </a:r>
                      <a:r>
                        <a:rPr lang="en-US" sz="1200" b="0" dirty="0" err="1">
                          <a:solidFill>
                            <a:srgbClr val="186537"/>
                          </a:solidFill>
                          <a:effectLst/>
                          <a:sym typeface="Helvetica Light"/>
                        </a:rPr>
                        <a:t>významný</a:t>
                      </a:r>
                      <a:endParaRPr lang="sk-SK" sz="1200" b="0" dirty="0">
                        <a:solidFill>
                          <a:srgbClr val="186537"/>
                        </a:solidFill>
                      </a:endParaRPr>
                    </a:p>
                  </a:txBody>
                  <a:tcPr>
                    <a:lnL w="12700" cap="flat" cmpd="sng" algn="ctr">
                      <a:solidFill>
                        <a:srgbClr val="186537"/>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extLst>
                  <a:ext uri="{0D108BD9-81ED-4DB2-BD59-A6C34878D82A}">
                    <a16:rowId xmlns:a16="http://schemas.microsoft.com/office/drawing/2014/main" val="10003"/>
                  </a:ext>
                </a:extLst>
              </a:tr>
              <a:tr h="312946">
                <a:tc>
                  <a:txBody>
                    <a:bodyPr/>
                    <a:lstStyle/>
                    <a:p>
                      <a:r>
                        <a:rPr lang="en-US" sz="1200" b="0" dirty="0" err="1">
                          <a:solidFill>
                            <a:srgbClr val="186537"/>
                          </a:solidFill>
                          <a:effectLst/>
                          <a:sym typeface="Helvetica Light"/>
                        </a:rPr>
                        <a:t>Zhutňovanie</a:t>
                      </a:r>
                      <a:endParaRPr lang="sk-SK" sz="1200" b="0" dirty="0">
                        <a:solidFill>
                          <a:srgbClr val="186537"/>
                        </a:solidFill>
                        <a:effectLst/>
                        <a:latin typeface="+mn-lt"/>
                        <a:ea typeface="+mn-ea"/>
                        <a:cs typeface="+mn-cs"/>
                        <a:sym typeface="Helvetica Light"/>
                      </a:endParaRPr>
                    </a:p>
                  </a:txBody>
                  <a:tcPr>
                    <a:lnL w="12700" cap="flat" cmpd="sng" algn="ctr">
                      <a:solidFill>
                        <a:srgbClr val="FFC000"/>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r>
                        <a:rPr lang="en-US" sz="1200" b="0" dirty="0">
                          <a:solidFill>
                            <a:srgbClr val="186537"/>
                          </a:solidFill>
                          <a:effectLst/>
                          <a:sym typeface="Helvetica Light"/>
                        </a:rPr>
                        <a:t>27 % </a:t>
                      </a:r>
                      <a:r>
                        <a:rPr lang="en-US" sz="1200" b="0" dirty="0" err="1">
                          <a:solidFill>
                            <a:srgbClr val="186537"/>
                          </a:solidFill>
                          <a:effectLst/>
                          <a:sym typeface="Helvetica Light"/>
                        </a:rPr>
                        <a:t>výmery</a:t>
                      </a:r>
                      <a:r>
                        <a:rPr lang="en-US" sz="1200" b="0" dirty="0">
                          <a:solidFill>
                            <a:srgbClr val="186537"/>
                          </a:solidFill>
                          <a:effectLst/>
                          <a:sym typeface="Helvetica Light"/>
                        </a:rPr>
                        <a:t> </a:t>
                      </a:r>
                      <a:r>
                        <a:rPr lang="en-US" sz="1200" b="0" dirty="0" err="1">
                          <a:solidFill>
                            <a:srgbClr val="186537"/>
                          </a:solidFill>
                          <a:effectLst/>
                          <a:sym typeface="Helvetica Light"/>
                        </a:rPr>
                        <a:t>pôdy</a:t>
                      </a:r>
                      <a:r>
                        <a:rPr lang="en-US" sz="1200" b="0" dirty="0">
                          <a:solidFill>
                            <a:srgbClr val="186537"/>
                          </a:solidFill>
                          <a:effectLst/>
                          <a:sym typeface="Helvetica Light"/>
                        </a:rPr>
                        <a:t> je </a:t>
                      </a:r>
                      <a:r>
                        <a:rPr lang="en-US" sz="1200" b="0" dirty="0" err="1">
                          <a:solidFill>
                            <a:srgbClr val="186537"/>
                          </a:solidFill>
                          <a:effectLst/>
                          <a:sym typeface="Helvetica Light"/>
                        </a:rPr>
                        <a:t>ovplyvnenej</a:t>
                      </a:r>
                      <a:endParaRPr lang="sk-SK" sz="1200" b="0" dirty="0">
                        <a:solidFill>
                          <a:srgbClr val="186537"/>
                        </a:solidFill>
                        <a:effectLst/>
                        <a:sym typeface="Helvetica Light"/>
                      </a:endParaRPr>
                    </a:p>
                    <a:p>
                      <a:r>
                        <a:rPr lang="en-US" sz="1200" b="0" dirty="0" err="1">
                          <a:solidFill>
                            <a:srgbClr val="186537"/>
                          </a:solidFill>
                          <a:effectLst/>
                          <a:sym typeface="Helvetica Light"/>
                        </a:rPr>
                        <a:t>podpovrchovým</a:t>
                      </a:r>
                      <a:r>
                        <a:rPr lang="en-US" sz="1200" b="0" dirty="0">
                          <a:solidFill>
                            <a:srgbClr val="186537"/>
                          </a:solidFill>
                          <a:effectLst/>
                          <a:sym typeface="Helvetica Light"/>
                        </a:rPr>
                        <a:t>  </a:t>
                      </a:r>
                      <a:r>
                        <a:rPr lang="en-US" sz="1200" b="0" dirty="0" err="1">
                          <a:solidFill>
                            <a:srgbClr val="186537"/>
                          </a:solidFill>
                          <a:effectLst/>
                          <a:sym typeface="Helvetica Light"/>
                        </a:rPr>
                        <a:t>zhutnením</a:t>
                      </a:r>
                      <a:endParaRPr lang="sk-SK" sz="1200" b="0" dirty="0">
                        <a:solidFill>
                          <a:srgbClr val="186537"/>
                        </a:solidFill>
                        <a:effectLst/>
                        <a:latin typeface="+mn-lt"/>
                        <a:ea typeface="+mn-ea"/>
                        <a:cs typeface="+mn-cs"/>
                        <a:sym typeface="Helvetica Light"/>
                      </a:endParaRPr>
                    </a:p>
                  </a:txBody>
                  <a:tcPr>
                    <a:lnL w="12700" cap="flat" cmpd="sng" algn="ctr">
                      <a:solidFill>
                        <a:srgbClr val="186537"/>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pPr algn="l"/>
                      <a:r>
                        <a:rPr lang="en-US" sz="1200" b="0" dirty="0" err="1">
                          <a:solidFill>
                            <a:srgbClr val="186537"/>
                          </a:solidFill>
                          <a:effectLst/>
                          <a:sym typeface="Helvetica Light"/>
                        </a:rPr>
                        <a:t>veľmi</a:t>
                      </a:r>
                      <a:r>
                        <a:rPr lang="en-US" sz="1200" b="0" dirty="0">
                          <a:solidFill>
                            <a:srgbClr val="186537"/>
                          </a:solidFill>
                          <a:effectLst/>
                          <a:sym typeface="Helvetica Light"/>
                        </a:rPr>
                        <a:t> </a:t>
                      </a:r>
                      <a:r>
                        <a:rPr lang="en-US" sz="1200" b="0" dirty="0" err="1">
                          <a:solidFill>
                            <a:srgbClr val="186537"/>
                          </a:solidFill>
                          <a:effectLst/>
                          <a:sym typeface="Helvetica Light"/>
                        </a:rPr>
                        <a:t>významný</a:t>
                      </a:r>
                      <a:endParaRPr lang="sk-SK" sz="1200" b="0" dirty="0">
                        <a:solidFill>
                          <a:srgbClr val="186537"/>
                        </a:solidFill>
                      </a:endParaRPr>
                    </a:p>
                  </a:txBody>
                  <a:tcPr>
                    <a:lnL w="12700" cap="flat" cmpd="sng" algn="ctr">
                      <a:solidFill>
                        <a:srgbClr val="186537"/>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extLst>
                  <a:ext uri="{0D108BD9-81ED-4DB2-BD59-A6C34878D82A}">
                    <a16:rowId xmlns:a16="http://schemas.microsoft.com/office/drawing/2014/main" val="10004"/>
                  </a:ext>
                </a:extLst>
              </a:tr>
              <a:tr h="416756">
                <a:tc>
                  <a:txBody>
                    <a:bodyPr/>
                    <a:lstStyle/>
                    <a:p>
                      <a:r>
                        <a:rPr lang="en-US" sz="1200" b="0" dirty="0" err="1">
                          <a:solidFill>
                            <a:srgbClr val="186537"/>
                          </a:solidFill>
                          <a:effectLst/>
                          <a:sym typeface="Helvetica Light"/>
                        </a:rPr>
                        <a:t>Zosuvy</a:t>
                      </a:r>
                      <a:r>
                        <a:rPr lang="en-US" sz="1200" b="0" dirty="0">
                          <a:solidFill>
                            <a:srgbClr val="186537"/>
                          </a:solidFill>
                          <a:effectLst/>
                          <a:sym typeface="Helvetica Light"/>
                        </a:rPr>
                        <a:t> </a:t>
                      </a:r>
                      <a:r>
                        <a:rPr lang="en-US" sz="1200" b="0" dirty="0" err="1">
                          <a:solidFill>
                            <a:srgbClr val="186537"/>
                          </a:solidFill>
                          <a:effectLst/>
                          <a:sym typeface="Helvetica Light"/>
                        </a:rPr>
                        <a:t>pôdy</a:t>
                      </a:r>
                      <a:endParaRPr lang="sk-SK" sz="1200" b="0" dirty="0">
                        <a:solidFill>
                          <a:srgbClr val="186537"/>
                        </a:solidFill>
                        <a:effectLst/>
                        <a:latin typeface="+mn-lt"/>
                        <a:ea typeface="+mn-ea"/>
                        <a:cs typeface="+mn-cs"/>
                        <a:sym typeface="Helvetica Light"/>
                      </a:endParaRPr>
                    </a:p>
                  </a:txBody>
                  <a:tcPr>
                    <a:lnL w="12700" cap="flat" cmpd="sng" algn="ctr">
                      <a:solidFill>
                        <a:srgbClr val="FFC000"/>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r>
                        <a:rPr lang="en-US" sz="1200" b="0" dirty="0" err="1">
                          <a:solidFill>
                            <a:srgbClr val="186537"/>
                          </a:solidFill>
                          <a:effectLst/>
                          <a:sym typeface="Helvetica Light"/>
                        </a:rPr>
                        <a:t>zanedbateľný</a:t>
                      </a:r>
                      <a:r>
                        <a:rPr lang="en-US" sz="1200" b="0" dirty="0">
                          <a:solidFill>
                            <a:srgbClr val="186537"/>
                          </a:solidFill>
                          <a:effectLst/>
                          <a:sym typeface="Helvetica Light"/>
                        </a:rPr>
                        <a:t> </a:t>
                      </a:r>
                      <a:r>
                        <a:rPr lang="en-US" sz="1200" b="0" dirty="0" err="1">
                          <a:solidFill>
                            <a:srgbClr val="186537"/>
                          </a:solidFill>
                          <a:effectLst/>
                          <a:sym typeface="Helvetica Light"/>
                        </a:rPr>
                        <a:t>rozsah</a:t>
                      </a:r>
                      <a:endParaRPr lang="sk-SK" sz="1200" b="0" dirty="0">
                        <a:solidFill>
                          <a:srgbClr val="186537"/>
                        </a:solidFill>
                        <a:effectLst/>
                        <a:latin typeface="+mn-lt"/>
                        <a:ea typeface="+mn-ea"/>
                        <a:cs typeface="+mn-cs"/>
                        <a:sym typeface="Helvetica Light"/>
                      </a:endParaRPr>
                    </a:p>
                  </a:txBody>
                  <a:tcPr>
                    <a:lnL w="12700" cap="flat" cmpd="sng" algn="ctr">
                      <a:solidFill>
                        <a:srgbClr val="186537"/>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pPr algn="l"/>
                      <a:r>
                        <a:rPr lang="sk-SK" sz="1200" b="0" dirty="0">
                          <a:solidFill>
                            <a:srgbClr val="186537"/>
                          </a:solidFill>
                          <a:effectLst/>
                          <a:sym typeface="Helvetica Light"/>
                        </a:rPr>
                        <a:t>n</a:t>
                      </a:r>
                      <a:r>
                        <a:rPr lang="en-US" sz="1200" b="0" dirty="0" err="1">
                          <a:solidFill>
                            <a:srgbClr val="186537"/>
                          </a:solidFill>
                          <a:effectLst/>
                          <a:sym typeface="Helvetica Light"/>
                        </a:rPr>
                        <a:t>evýznamný</a:t>
                      </a:r>
                      <a:endParaRPr lang="sk-SK" sz="1200" b="0" dirty="0">
                        <a:solidFill>
                          <a:srgbClr val="186537"/>
                        </a:solidFill>
                      </a:endParaRPr>
                    </a:p>
                  </a:txBody>
                  <a:tcPr>
                    <a:lnL w="12700" cap="flat" cmpd="sng" algn="ctr">
                      <a:solidFill>
                        <a:srgbClr val="186537"/>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extLst>
                  <a:ext uri="{0D108BD9-81ED-4DB2-BD59-A6C34878D82A}">
                    <a16:rowId xmlns:a16="http://schemas.microsoft.com/office/drawing/2014/main" val="10005"/>
                  </a:ext>
                </a:extLst>
              </a:tr>
              <a:tr h="438124">
                <a:tc>
                  <a:txBody>
                    <a:bodyPr/>
                    <a:lstStyle/>
                    <a:p>
                      <a:r>
                        <a:rPr lang="en-US" sz="1200" b="0" dirty="0" err="1">
                          <a:solidFill>
                            <a:srgbClr val="186537"/>
                          </a:solidFill>
                          <a:effectLst/>
                          <a:sym typeface="Helvetica Light"/>
                        </a:rPr>
                        <a:t>Kontaminácia</a:t>
                      </a:r>
                      <a:endParaRPr lang="sk-SK" sz="1200" b="0" dirty="0">
                        <a:solidFill>
                          <a:srgbClr val="186537"/>
                        </a:solidFill>
                        <a:effectLst/>
                        <a:latin typeface="+mn-lt"/>
                        <a:ea typeface="+mn-ea"/>
                        <a:cs typeface="+mn-cs"/>
                        <a:sym typeface="Helvetica Light"/>
                      </a:endParaRPr>
                    </a:p>
                  </a:txBody>
                  <a:tcPr>
                    <a:lnL w="12700" cap="flat" cmpd="sng" algn="ctr">
                      <a:solidFill>
                        <a:srgbClr val="FFC000"/>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r>
                        <a:rPr lang="en-US" sz="1200" b="0" dirty="0" err="1">
                          <a:solidFill>
                            <a:srgbClr val="186537"/>
                          </a:solidFill>
                          <a:effectLst/>
                          <a:sym typeface="Helvetica Light"/>
                        </a:rPr>
                        <a:t>menej</a:t>
                      </a:r>
                      <a:r>
                        <a:rPr lang="en-US" sz="1200" b="0" dirty="0">
                          <a:solidFill>
                            <a:srgbClr val="186537"/>
                          </a:solidFill>
                          <a:effectLst/>
                          <a:sym typeface="Helvetica Light"/>
                        </a:rPr>
                        <a:t> </a:t>
                      </a:r>
                      <a:r>
                        <a:rPr lang="en-US" sz="1200" b="0" dirty="0" err="1">
                          <a:solidFill>
                            <a:srgbClr val="186537"/>
                          </a:solidFill>
                          <a:effectLst/>
                          <a:sym typeface="Helvetica Light"/>
                        </a:rPr>
                        <a:t>než</a:t>
                      </a:r>
                      <a:r>
                        <a:rPr lang="en-US" sz="1200" b="0" dirty="0">
                          <a:solidFill>
                            <a:srgbClr val="186537"/>
                          </a:solidFill>
                          <a:effectLst/>
                          <a:sym typeface="Helvetica Light"/>
                        </a:rPr>
                        <a:t> 1,5 % </a:t>
                      </a:r>
                      <a:r>
                        <a:rPr lang="en-US" sz="1200" b="0" dirty="0" err="1">
                          <a:solidFill>
                            <a:srgbClr val="186537"/>
                          </a:solidFill>
                          <a:effectLst/>
                          <a:sym typeface="Helvetica Light"/>
                        </a:rPr>
                        <a:t>výmery</a:t>
                      </a:r>
                      <a:r>
                        <a:rPr lang="en-US" sz="1200" b="0" dirty="0">
                          <a:solidFill>
                            <a:srgbClr val="186537"/>
                          </a:solidFill>
                          <a:effectLst/>
                          <a:sym typeface="Helvetica Light"/>
                        </a:rPr>
                        <a:t> </a:t>
                      </a:r>
                      <a:r>
                        <a:rPr lang="en-US" sz="1200" b="0" dirty="0" err="1">
                          <a:solidFill>
                            <a:srgbClr val="186537"/>
                          </a:solidFill>
                          <a:effectLst/>
                          <a:sym typeface="Helvetica Light"/>
                        </a:rPr>
                        <a:t>pôdy</a:t>
                      </a:r>
                      <a:r>
                        <a:rPr lang="en-US" sz="1200" b="0" dirty="0">
                          <a:solidFill>
                            <a:srgbClr val="186537"/>
                          </a:solidFill>
                          <a:effectLst/>
                          <a:sym typeface="Helvetica Light"/>
                        </a:rPr>
                        <a:t> </a:t>
                      </a:r>
                      <a:r>
                        <a:rPr lang="en-US" sz="1200" b="0" dirty="0" err="1">
                          <a:solidFill>
                            <a:srgbClr val="186537"/>
                          </a:solidFill>
                          <a:effectLst/>
                          <a:sym typeface="Helvetica Light"/>
                        </a:rPr>
                        <a:t>dosahuje</a:t>
                      </a:r>
                      <a:r>
                        <a:rPr lang="en-US" sz="1200" b="0" dirty="0">
                          <a:solidFill>
                            <a:srgbClr val="186537"/>
                          </a:solidFill>
                          <a:effectLst/>
                          <a:sym typeface="Helvetica Light"/>
                        </a:rPr>
                        <a:t> a</a:t>
                      </a:r>
                      <a:endParaRPr lang="sk-SK" sz="1200" b="0" dirty="0">
                        <a:solidFill>
                          <a:srgbClr val="186537"/>
                        </a:solidFill>
                        <a:effectLst/>
                        <a:sym typeface="Helvetica Light"/>
                      </a:endParaRPr>
                    </a:p>
                    <a:p>
                      <a:r>
                        <a:rPr lang="en-US" sz="1200" b="0" dirty="0" err="1">
                          <a:solidFill>
                            <a:srgbClr val="186537"/>
                          </a:solidFill>
                          <a:effectLst/>
                          <a:sym typeface="Helvetica Light"/>
                        </a:rPr>
                        <a:t>prekračuje</a:t>
                      </a:r>
                      <a:r>
                        <a:rPr lang="en-US" sz="1200" b="0" dirty="0">
                          <a:solidFill>
                            <a:srgbClr val="186537"/>
                          </a:solidFill>
                          <a:effectLst/>
                          <a:sym typeface="Helvetica Light"/>
                        </a:rPr>
                        <a:t> </a:t>
                      </a:r>
                      <a:r>
                        <a:rPr lang="en-US" sz="1200" b="0" dirty="0" err="1">
                          <a:solidFill>
                            <a:srgbClr val="186537"/>
                          </a:solidFill>
                          <a:effectLst/>
                          <a:sym typeface="Helvetica Light"/>
                        </a:rPr>
                        <a:t>limity</a:t>
                      </a:r>
                      <a:r>
                        <a:rPr lang="en-US" sz="1200" b="0" dirty="0">
                          <a:solidFill>
                            <a:srgbClr val="186537"/>
                          </a:solidFill>
                          <a:effectLst/>
                          <a:sym typeface="Helvetica Light"/>
                        </a:rPr>
                        <a:t> </a:t>
                      </a:r>
                      <a:r>
                        <a:rPr lang="en-US" sz="1200" b="0" dirty="0" err="1">
                          <a:solidFill>
                            <a:srgbClr val="186537"/>
                          </a:solidFill>
                          <a:effectLst/>
                          <a:sym typeface="Helvetica Light"/>
                        </a:rPr>
                        <a:t>znečistenia</a:t>
                      </a:r>
                      <a:endParaRPr lang="sk-SK" sz="1200" b="0" dirty="0">
                        <a:solidFill>
                          <a:srgbClr val="186537"/>
                        </a:solidFill>
                        <a:effectLst/>
                        <a:latin typeface="+mn-lt"/>
                        <a:ea typeface="+mn-ea"/>
                        <a:cs typeface="+mn-cs"/>
                        <a:sym typeface="Helvetica Light"/>
                      </a:endParaRPr>
                    </a:p>
                  </a:txBody>
                  <a:tcPr>
                    <a:lnL w="12700" cap="flat" cmpd="sng" algn="ctr">
                      <a:solidFill>
                        <a:srgbClr val="186537"/>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pPr algn="l"/>
                      <a:r>
                        <a:rPr lang="en-US" sz="1200" b="0" dirty="0" err="1">
                          <a:solidFill>
                            <a:srgbClr val="186537"/>
                          </a:solidFill>
                          <a:effectLst/>
                          <a:sym typeface="Helvetica Light"/>
                        </a:rPr>
                        <a:t>menej</a:t>
                      </a:r>
                      <a:r>
                        <a:rPr lang="en-US" sz="1200" b="0" dirty="0">
                          <a:solidFill>
                            <a:srgbClr val="186537"/>
                          </a:solidFill>
                          <a:effectLst/>
                          <a:sym typeface="Helvetica Light"/>
                        </a:rPr>
                        <a:t> </a:t>
                      </a:r>
                      <a:r>
                        <a:rPr lang="en-US" sz="1200" b="0" dirty="0" err="1">
                          <a:solidFill>
                            <a:srgbClr val="186537"/>
                          </a:solidFill>
                          <a:effectLst/>
                          <a:sym typeface="Helvetica Light"/>
                        </a:rPr>
                        <a:t>významný</a:t>
                      </a:r>
                      <a:endParaRPr lang="sk-SK" sz="1200" b="0" dirty="0">
                        <a:solidFill>
                          <a:srgbClr val="186537"/>
                        </a:solidFill>
                      </a:endParaRPr>
                    </a:p>
                  </a:txBody>
                  <a:tcPr>
                    <a:lnL w="12700" cap="flat" cmpd="sng" algn="ctr">
                      <a:solidFill>
                        <a:srgbClr val="186537"/>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extLst>
                  <a:ext uri="{0D108BD9-81ED-4DB2-BD59-A6C34878D82A}">
                    <a16:rowId xmlns:a16="http://schemas.microsoft.com/office/drawing/2014/main" val="10006"/>
                  </a:ext>
                </a:extLst>
              </a:tr>
              <a:tr h="416756">
                <a:tc>
                  <a:txBody>
                    <a:bodyPr/>
                    <a:lstStyle/>
                    <a:p>
                      <a:r>
                        <a:rPr lang="en-US" sz="1200" b="0" dirty="0" err="1">
                          <a:solidFill>
                            <a:srgbClr val="186537"/>
                          </a:solidFill>
                          <a:effectLst/>
                          <a:sym typeface="Helvetica Light"/>
                        </a:rPr>
                        <a:t>Acidifikácia</a:t>
                      </a:r>
                      <a:endParaRPr lang="sk-SK" sz="1200" b="0" dirty="0">
                        <a:solidFill>
                          <a:srgbClr val="186537"/>
                        </a:solidFill>
                        <a:effectLst/>
                        <a:latin typeface="+mn-lt"/>
                        <a:ea typeface="+mn-ea"/>
                        <a:cs typeface="+mn-cs"/>
                        <a:sym typeface="Helvetica Light"/>
                      </a:endParaRPr>
                    </a:p>
                  </a:txBody>
                  <a:tcPr>
                    <a:lnL w="12700" cap="flat" cmpd="sng" algn="ctr">
                      <a:solidFill>
                        <a:srgbClr val="FFC000"/>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r>
                        <a:rPr lang="en-US" sz="1200" b="0" dirty="0">
                          <a:solidFill>
                            <a:srgbClr val="186537"/>
                          </a:solidFill>
                          <a:effectLst/>
                          <a:sym typeface="Helvetica Light"/>
                        </a:rPr>
                        <a:t>17,5 % </a:t>
                      </a:r>
                      <a:r>
                        <a:rPr lang="en-US" sz="1200" b="0" dirty="0" err="1">
                          <a:solidFill>
                            <a:srgbClr val="186537"/>
                          </a:solidFill>
                          <a:effectLst/>
                          <a:sym typeface="Helvetica Light"/>
                        </a:rPr>
                        <a:t>výmery</a:t>
                      </a:r>
                      <a:r>
                        <a:rPr lang="en-US" sz="1200" b="0" dirty="0">
                          <a:solidFill>
                            <a:srgbClr val="186537"/>
                          </a:solidFill>
                          <a:effectLst/>
                          <a:sym typeface="Helvetica Light"/>
                        </a:rPr>
                        <a:t> </a:t>
                      </a:r>
                      <a:r>
                        <a:rPr lang="en-US" sz="1200" b="0" dirty="0" err="1">
                          <a:solidFill>
                            <a:srgbClr val="186537"/>
                          </a:solidFill>
                          <a:effectLst/>
                          <a:sym typeface="Helvetica Light"/>
                        </a:rPr>
                        <a:t>pôdy</a:t>
                      </a:r>
                      <a:r>
                        <a:rPr lang="en-US" sz="1200" b="0" dirty="0">
                          <a:solidFill>
                            <a:srgbClr val="186537"/>
                          </a:solidFill>
                          <a:effectLst/>
                          <a:sym typeface="Helvetica Light"/>
                        </a:rPr>
                        <a:t> je </a:t>
                      </a:r>
                      <a:r>
                        <a:rPr lang="en-US" sz="1200" b="0" dirty="0" err="1">
                          <a:solidFill>
                            <a:srgbClr val="186537"/>
                          </a:solidFill>
                          <a:effectLst/>
                          <a:sym typeface="Helvetica Light"/>
                        </a:rPr>
                        <a:t>intenzívne</a:t>
                      </a:r>
                      <a:endParaRPr lang="sk-SK" sz="1200" b="0" dirty="0">
                        <a:solidFill>
                          <a:srgbClr val="186537"/>
                        </a:solidFill>
                        <a:effectLst/>
                        <a:sym typeface="Helvetica Light"/>
                      </a:endParaRPr>
                    </a:p>
                    <a:p>
                      <a:r>
                        <a:rPr lang="en-US" sz="1200" b="0" dirty="0" err="1">
                          <a:solidFill>
                            <a:srgbClr val="186537"/>
                          </a:solidFill>
                          <a:effectLst/>
                          <a:sym typeface="Helvetica Light"/>
                        </a:rPr>
                        <a:t>ovplyvnenej</a:t>
                      </a:r>
                      <a:endParaRPr lang="sk-SK" sz="1200" b="0" dirty="0">
                        <a:solidFill>
                          <a:srgbClr val="186537"/>
                        </a:solidFill>
                        <a:effectLst/>
                        <a:latin typeface="+mn-lt"/>
                        <a:ea typeface="+mn-ea"/>
                        <a:cs typeface="+mn-cs"/>
                        <a:sym typeface="Helvetica Light"/>
                      </a:endParaRPr>
                    </a:p>
                  </a:txBody>
                  <a:tcPr>
                    <a:lnL w="12700" cap="flat" cmpd="sng" algn="ctr">
                      <a:solidFill>
                        <a:srgbClr val="186537"/>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200" b="0" dirty="0" err="1">
                          <a:solidFill>
                            <a:srgbClr val="186537"/>
                          </a:solidFill>
                          <a:effectLst/>
                          <a:sym typeface="Helvetica Light"/>
                        </a:rPr>
                        <a:t>významný</a:t>
                      </a:r>
                      <a:endParaRPr lang="sk-SK" sz="1200" b="0" dirty="0">
                        <a:solidFill>
                          <a:srgbClr val="186537"/>
                        </a:solidFill>
                        <a:effectLst/>
                        <a:sym typeface="Helvetica Light"/>
                      </a:endParaRPr>
                    </a:p>
                  </a:txBody>
                  <a:tcPr>
                    <a:lnL w="12700" cap="flat" cmpd="sng" algn="ctr">
                      <a:solidFill>
                        <a:srgbClr val="186537"/>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extLst>
                  <a:ext uri="{0D108BD9-81ED-4DB2-BD59-A6C34878D82A}">
                    <a16:rowId xmlns:a16="http://schemas.microsoft.com/office/drawing/2014/main" val="10007"/>
                  </a:ext>
                </a:extLst>
              </a:tr>
              <a:tr h="438124">
                <a:tc>
                  <a:txBody>
                    <a:bodyPr/>
                    <a:lstStyle/>
                    <a:p>
                      <a:r>
                        <a:rPr lang="en-US" sz="1200" b="0" dirty="0" err="1">
                          <a:solidFill>
                            <a:srgbClr val="186537"/>
                          </a:solidFill>
                          <a:effectLst/>
                          <a:sym typeface="Helvetica Light"/>
                        </a:rPr>
                        <a:t>Salinizácia</a:t>
                      </a:r>
                      <a:endParaRPr lang="sk-SK" sz="1200" b="0" dirty="0">
                        <a:solidFill>
                          <a:srgbClr val="186537"/>
                        </a:solidFill>
                        <a:effectLst/>
                        <a:latin typeface="+mn-lt"/>
                        <a:ea typeface="+mn-ea"/>
                        <a:cs typeface="+mn-cs"/>
                        <a:sym typeface="Helvetica Light"/>
                      </a:endParaRPr>
                    </a:p>
                  </a:txBody>
                  <a:tcPr>
                    <a:lnL w="12700" cap="flat" cmpd="sng" algn="ctr">
                      <a:solidFill>
                        <a:srgbClr val="FFC000"/>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r>
                        <a:rPr lang="en-US" sz="1200" b="0" dirty="0">
                          <a:solidFill>
                            <a:srgbClr val="186537"/>
                          </a:solidFill>
                          <a:effectLst/>
                          <a:sym typeface="Helvetica Light"/>
                        </a:rPr>
                        <a:t>0,2 % </a:t>
                      </a:r>
                      <a:r>
                        <a:rPr lang="en-US" sz="1200" b="0" dirty="0" err="1">
                          <a:solidFill>
                            <a:srgbClr val="186537"/>
                          </a:solidFill>
                          <a:effectLst/>
                          <a:sym typeface="Helvetica Light"/>
                        </a:rPr>
                        <a:t>výmery</a:t>
                      </a:r>
                      <a:r>
                        <a:rPr lang="en-US" sz="1200" b="0" dirty="0">
                          <a:solidFill>
                            <a:srgbClr val="186537"/>
                          </a:solidFill>
                          <a:effectLst/>
                          <a:sym typeface="Helvetica Light"/>
                        </a:rPr>
                        <a:t> </a:t>
                      </a:r>
                      <a:r>
                        <a:rPr lang="en-US" sz="1200" b="0" dirty="0" err="1">
                          <a:solidFill>
                            <a:srgbClr val="186537"/>
                          </a:solidFill>
                          <a:effectLst/>
                          <a:sym typeface="Helvetica Light"/>
                        </a:rPr>
                        <a:t>pôdy</a:t>
                      </a:r>
                      <a:r>
                        <a:rPr lang="en-US" sz="1200" b="0" dirty="0">
                          <a:solidFill>
                            <a:srgbClr val="186537"/>
                          </a:solidFill>
                          <a:effectLst/>
                          <a:sym typeface="Helvetica Light"/>
                        </a:rPr>
                        <a:t> </a:t>
                      </a:r>
                      <a:r>
                        <a:rPr lang="en-US" sz="1200" b="0" dirty="0" err="1">
                          <a:solidFill>
                            <a:srgbClr val="186537"/>
                          </a:solidFill>
                          <a:effectLst/>
                          <a:sym typeface="Helvetica Light"/>
                        </a:rPr>
                        <a:t>predstavujú</a:t>
                      </a:r>
                      <a:r>
                        <a:rPr lang="en-US" sz="1200" b="0" dirty="0">
                          <a:solidFill>
                            <a:srgbClr val="186537"/>
                          </a:solidFill>
                          <a:effectLst/>
                          <a:sym typeface="Helvetica Light"/>
                        </a:rPr>
                        <a:t> </a:t>
                      </a:r>
                      <a:r>
                        <a:rPr lang="en-US" sz="1200" b="0" dirty="0" err="1">
                          <a:solidFill>
                            <a:srgbClr val="186537"/>
                          </a:solidFill>
                          <a:effectLst/>
                          <a:sym typeface="Helvetica Light"/>
                        </a:rPr>
                        <a:t>zasolené</a:t>
                      </a:r>
                      <a:endParaRPr lang="sk-SK" sz="1200" b="0" dirty="0">
                        <a:solidFill>
                          <a:srgbClr val="186537"/>
                        </a:solidFill>
                        <a:effectLst/>
                        <a:sym typeface="Helvetica Light"/>
                      </a:endParaRPr>
                    </a:p>
                    <a:p>
                      <a:r>
                        <a:rPr lang="en-US" sz="1200" b="0" dirty="0" err="1">
                          <a:solidFill>
                            <a:srgbClr val="186537"/>
                          </a:solidFill>
                          <a:effectLst/>
                          <a:sym typeface="Helvetica Light"/>
                        </a:rPr>
                        <a:t>pôdy</a:t>
                      </a:r>
                      <a:endParaRPr lang="sk-SK" sz="1200" b="0" dirty="0">
                        <a:solidFill>
                          <a:srgbClr val="186537"/>
                        </a:solidFill>
                        <a:effectLst/>
                        <a:latin typeface="+mn-lt"/>
                        <a:ea typeface="+mn-ea"/>
                        <a:cs typeface="+mn-cs"/>
                        <a:sym typeface="Helvetica Light"/>
                      </a:endParaRPr>
                    </a:p>
                  </a:txBody>
                  <a:tcPr>
                    <a:lnL w="12700" cap="flat" cmpd="sng" algn="ctr">
                      <a:solidFill>
                        <a:srgbClr val="186537"/>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tc>
                  <a:txBody>
                    <a:bodyPr/>
                    <a:lstStyle/>
                    <a:p>
                      <a:pPr algn="l"/>
                      <a:r>
                        <a:rPr lang="en-US" sz="1200" b="0" dirty="0" err="1">
                          <a:solidFill>
                            <a:srgbClr val="186537"/>
                          </a:solidFill>
                          <a:effectLst/>
                          <a:sym typeface="Helvetica Light"/>
                        </a:rPr>
                        <a:t>nevýznamný</a:t>
                      </a:r>
                      <a:r>
                        <a:rPr lang="en-US" sz="1200" b="0" dirty="0">
                          <a:solidFill>
                            <a:srgbClr val="186537"/>
                          </a:solidFill>
                          <a:effectLst/>
                          <a:sym typeface="Helvetica Light"/>
                        </a:rPr>
                        <a:t> </a:t>
                      </a:r>
                      <a:endParaRPr lang="sk-SK" sz="1200" b="0" dirty="0">
                        <a:solidFill>
                          <a:srgbClr val="186537"/>
                        </a:solidFill>
                      </a:endParaRPr>
                    </a:p>
                  </a:txBody>
                  <a:tcPr>
                    <a:lnL w="12700" cap="flat" cmpd="sng" algn="ctr">
                      <a:solidFill>
                        <a:srgbClr val="186537"/>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186537"/>
                      </a:solidFill>
                      <a:prstDash val="solid"/>
                      <a:round/>
                      <a:headEnd type="none" w="med" len="med"/>
                      <a:tailEnd type="none" w="med" len="med"/>
                    </a:lnB>
                    <a:solidFill>
                      <a:srgbClr val="BCBF00"/>
                    </a:solidFill>
                  </a:tcPr>
                </a:tc>
                <a:extLst>
                  <a:ext uri="{0D108BD9-81ED-4DB2-BD59-A6C34878D82A}">
                    <a16:rowId xmlns:a16="http://schemas.microsoft.com/office/drawing/2014/main" val="3467259347"/>
                  </a:ext>
                </a:extLst>
              </a:tr>
              <a:tr h="312946">
                <a:tc>
                  <a:txBody>
                    <a:bodyPr/>
                    <a:lstStyle/>
                    <a:p>
                      <a:r>
                        <a:rPr lang="en-US" sz="1200" b="0" dirty="0" err="1">
                          <a:solidFill>
                            <a:srgbClr val="186537"/>
                          </a:solidFill>
                          <a:effectLst/>
                          <a:sym typeface="Helvetica Light"/>
                        </a:rPr>
                        <a:t>Zábery</a:t>
                      </a:r>
                      <a:r>
                        <a:rPr lang="en-US" sz="1200" b="0" dirty="0">
                          <a:solidFill>
                            <a:srgbClr val="186537"/>
                          </a:solidFill>
                          <a:effectLst/>
                          <a:sym typeface="Helvetica Light"/>
                        </a:rPr>
                        <a:t> </a:t>
                      </a:r>
                      <a:r>
                        <a:rPr lang="en-US" sz="1200" b="0" dirty="0" err="1">
                          <a:solidFill>
                            <a:srgbClr val="186537"/>
                          </a:solidFill>
                          <a:effectLst/>
                          <a:sym typeface="Helvetica Light"/>
                        </a:rPr>
                        <a:t>pôdy</a:t>
                      </a:r>
                      <a:endParaRPr lang="sk-SK" sz="1200" b="0" dirty="0">
                        <a:solidFill>
                          <a:srgbClr val="186537"/>
                        </a:solidFill>
                        <a:effectLst/>
                        <a:latin typeface="+mn-lt"/>
                        <a:ea typeface="+mn-ea"/>
                        <a:cs typeface="+mn-cs"/>
                        <a:sym typeface="Helvetica Light"/>
                      </a:endParaRPr>
                    </a:p>
                  </a:txBody>
                  <a:tcPr>
                    <a:lnL w="12700" cap="flat" cmpd="sng" algn="ctr">
                      <a:solidFill>
                        <a:srgbClr val="FFC000"/>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BCBF00"/>
                    </a:solidFill>
                  </a:tcPr>
                </a:tc>
                <a:tc>
                  <a:txBody>
                    <a:bodyPr/>
                    <a:lstStyle/>
                    <a:p>
                      <a:r>
                        <a:rPr lang="en-US" sz="1200" b="0" dirty="0" err="1">
                          <a:solidFill>
                            <a:srgbClr val="186537"/>
                          </a:solidFill>
                          <a:effectLst/>
                          <a:sym typeface="Helvetica Light"/>
                        </a:rPr>
                        <a:t>doteraz</a:t>
                      </a:r>
                      <a:r>
                        <a:rPr lang="en-US" sz="1200" b="0" dirty="0">
                          <a:solidFill>
                            <a:srgbClr val="186537"/>
                          </a:solidFill>
                          <a:effectLst/>
                          <a:sym typeface="Helvetica Light"/>
                        </a:rPr>
                        <a:t> </a:t>
                      </a:r>
                      <a:r>
                        <a:rPr lang="en-US" sz="1200" b="0" dirty="0" err="1">
                          <a:solidFill>
                            <a:srgbClr val="186537"/>
                          </a:solidFill>
                          <a:effectLst/>
                          <a:sym typeface="Helvetica Light"/>
                        </a:rPr>
                        <a:t>tolerovateľný</a:t>
                      </a:r>
                      <a:r>
                        <a:rPr lang="en-US" sz="1200" b="0" dirty="0">
                          <a:solidFill>
                            <a:srgbClr val="186537"/>
                          </a:solidFill>
                          <a:effectLst/>
                          <a:sym typeface="Helvetica Light"/>
                        </a:rPr>
                        <a:t> </a:t>
                      </a:r>
                      <a:r>
                        <a:rPr lang="en-US" sz="1200" b="0" dirty="0" err="1">
                          <a:solidFill>
                            <a:srgbClr val="186537"/>
                          </a:solidFill>
                          <a:effectLst/>
                          <a:sym typeface="Helvetica Light"/>
                        </a:rPr>
                        <a:t>úbytok</a:t>
                      </a:r>
                      <a:r>
                        <a:rPr lang="en-US" sz="1200" b="0" dirty="0">
                          <a:solidFill>
                            <a:srgbClr val="186537"/>
                          </a:solidFill>
                          <a:effectLst/>
                          <a:sym typeface="Helvetica Light"/>
                        </a:rPr>
                        <a:t> </a:t>
                      </a:r>
                      <a:r>
                        <a:rPr lang="en-US" sz="1200" b="0" dirty="0" err="1">
                          <a:solidFill>
                            <a:srgbClr val="186537"/>
                          </a:solidFill>
                          <a:effectLst/>
                          <a:sym typeface="Helvetica Light"/>
                        </a:rPr>
                        <a:t>pôdy</a:t>
                      </a:r>
                      <a:r>
                        <a:rPr lang="en-US" sz="1200" b="0" dirty="0">
                          <a:solidFill>
                            <a:srgbClr val="186537"/>
                          </a:solidFill>
                          <a:effectLst/>
                          <a:sym typeface="Helvetica Light"/>
                        </a:rPr>
                        <a:t> je </a:t>
                      </a:r>
                      <a:r>
                        <a:rPr lang="en-US" sz="1200" b="0" dirty="0" err="1">
                          <a:solidFill>
                            <a:srgbClr val="186537"/>
                          </a:solidFill>
                          <a:effectLst/>
                          <a:sym typeface="Helvetica Light"/>
                        </a:rPr>
                        <a:t>asi</a:t>
                      </a:r>
                      <a:r>
                        <a:rPr lang="en-US" sz="1200" b="0" dirty="0">
                          <a:solidFill>
                            <a:srgbClr val="186537"/>
                          </a:solidFill>
                          <a:effectLst/>
                          <a:sym typeface="Helvetica Light"/>
                        </a:rPr>
                        <a:t> 3 ha </a:t>
                      </a:r>
                      <a:r>
                        <a:rPr lang="en-US" sz="1200" b="0" dirty="0" err="1">
                          <a:solidFill>
                            <a:srgbClr val="186537"/>
                          </a:solidFill>
                          <a:effectLst/>
                          <a:sym typeface="Helvetica Light"/>
                        </a:rPr>
                        <a:t>denne</a:t>
                      </a:r>
                      <a:endParaRPr lang="sk-SK" sz="1200" b="0" dirty="0">
                        <a:solidFill>
                          <a:srgbClr val="186537"/>
                        </a:solidFill>
                        <a:effectLst/>
                        <a:latin typeface="+mn-lt"/>
                        <a:ea typeface="+mn-ea"/>
                        <a:cs typeface="+mn-cs"/>
                        <a:sym typeface="Helvetica Light"/>
                      </a:endParaRPr>
                    </a:p>
                  </a:txBody>
                  <a:tcPr>
                    <a:lnL w="12700" cap="flat" cmpd="sng" algn="ctr">
                      <a:solidFill>
                        <a:srgbClr val="186537"/>
                      </a:solidFill>
                      <a:prstDash val="solid"/>
                      <a:round/>
                      <a:headEnd type="none" w="med" len="med"/>
                      <a:tailEnd type="none" w="med" len="med"/>
                    </a:lnL>
                    <a:lnR w="12700" cap="flat" cmpd="sng" algn="ctr">
                      <a:solidFill>
                        <a:srgbClr val="186537"/>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BCBF00"/>
                    </a:solidFill>
                  </a:tcPr>
                </a:tc>
                <a:tc>
                  <a:txBody>
                    <a:bodyPr/>
                    <a:lstStyle/>
                    <a:p>
                      <a:pPr algn="l"/>
                      <a:r>
                        <a:rPr lang="en-US" sz="1200" b="0" dirty="0" err="1">
                          <a:solidFill>
                            <a:srgbClr val="186537"/>
                          </a:solidFill>
                          <a:effectLst/>
                          <a:sym typeface="Helvetica Light"/>
                        </a:rPr>
                        <a:t>menej</a:t>
                      </a:r>
                      <a:r>
                        <a:rPr lang="en-US" sz="1200" b="0" dirty="0">
                          <a:solidFill>
                            <a:srgbClr val="186537"/>
                          </a:solidFill>
                          <a:effectLst/>
                          <a:sym typeface="Helvetica Light"/>
                        </a:rPr>
                        <a:t> </a:t>
                      </a:r>
                      <a:r>
                        <a:rPr lang="en-US" sz="1200" b="0" dirty="0" err="1">
                          <a:solidFill>
                            <a:srgbClr val="186537"/>
                          </a:solidFill>
                          <a:effectLst/>
                          <a:sym typeface="Helvetica Light"/>
                        </a:rPr>
                        <a:t>významný</a:t>
                      </a:r>
                      <a:endParaRPr lang="sk-SK" sz="1200" b="0" dirty="0">
                        <a:solidFill>
                          <a:srgbClr val="186537"/>
                        </a:solidFill>
                      </a:endParaRPr>
                    </a:p>
                  </a:txBody>
                  <a:tcPr>
                    <a:lnL w="12700" cap="flat" cmpd="sng" algn="ctr">
                      <a:solidFill>
                        <a:srgbClr val="186537"/>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186537"/>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BCBF00"/>
                    </a:solidFill>
                  </a:tcPr>
                </a:tc>
                <a:extLst>
                  <a:ext uri="{0D108BD9-81ED-4DB2-BD59-A6C34878D82A}">
                    <a16:rowId xmlns:a16="http://schemas.microsoft.com/office/drawing/2014/main" val="2760496738"/>
                  </a:ext>
                </a:extLst>
              </a:tr>
            </a:tbl>
          </a:graphicData>
        </a:graphic>
      </p:graphicFrame>
      <p:sp>
        <p:nvSpPr>
          <p:cNvPr id="14" name="Obdĺžnik 6"/>
          <p:cNvSpPr/>
          <p:nvPr/>
        </p:nvSpPr>
        <p:spPr>
          <a:xfrm>
            <a:off x="0" y="6453336"/>
            <a:ext cx="10036337" cy="246221"/>
          </a:xfrm>
          <a:prstGeom prst="rect">
            <a:avLst/>
          </a:prstGeom>
        </p:spPr>
        <p:txBody>
          <a:bodyPr wrap="square">
            <a:spAutoFit/>
          </a:bodyPr>
          <a:lstStyle/>
          <a:p>
            <a:pPr marL="0" marR="0" lvl="0" indent="0" algn="l" defTabSz="584200" eaLnBrk="1" fontAlgn="auto" latinLnBrk="0" hangingPunct="1">
              <a:lnSpc>
                <a:spcPct val="100000"/>
              </a:lnSpc>
              <a:spcBef>
                <a:spcPts val="0"/>
              </a:spcBef>
              <a:spcAft>
                <a:spcPts val="0"/>
              </a:spcAft>
              <a:buClrTx/>
              <a:buSzTx/>
              <a:buFontTx/>
              <a:buNone/>
              <a:tabLst/>
              <a:defRPr/>
            </a:pPr>
            <a:r>
              <a:rPr kumimoji="0" lang="sk-SK"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Zdroj: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R.</a:t>
            </a:r>
            <a:r>
              <a:rPr kumimoji="0" lang="en-US" sz="1000" b="1" i="1" u="none" strike="noStrike" kern="0" cap="none" spc="-95"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err="1">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Bujnovský</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a:t>
            </a:r>
            <a:r>
              <a:rPr kumimoji="0" lang="en-US" sz="1000" b="1" i="1" u="none" strike="noStrike" kern="0" cap="none" spc="-95"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Land</a:t>
            </a:r>
            <a:r>
              <a:rPr kumimoji="0" lang="en-US" sz="1000" b="1" i="1" u="none" strike="noStrike" kern="0" cap="none" spc="-95"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Desertification</a:t>
            </a:r>
            <a:r>
              <a:rPr kumimoji="0" lang="en-US" sz="1000" b="1" i="1" u="none" strike="noStrike" kern="0" cap="none" spc="-95"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and</a:t>
            </a:r>
            <a:r>
              <a:rPr kumimoji="0" lang="en-US" sz="1000" b="1" i="1" u="none" strike="noStrike" kern="0" cap="none" spc="-95"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Soil</a:t>
            </a:r>
            <a:r>
              <a:rPr kumimoji="0" lang="en-US" sz="1000" b="1" i="1" u="none" strike="noStrike" kern="0" cap="none" spc="-95"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Degradation</a:t>
            </a:r>
            <a:r>
              <a:rPr kumimoji="0" lang="en-US" sz="1000" b="1" i="1" u="none" strike="noStrike" kern="0" cap="none" spc="-95"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in</a:t>
            </a:r>
            <a:r>
              <a:rPr kumimoji="0" lang="en-US" sz="1000" b="1" i="1" u="none" strike="noStrike" kern="0" cap="none" spc="-95"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Slovak</a:t>
            </a:r>
            <a:r>
              <a:rPr kumimoji="0" lang="en-US" sz="1000" b="1" i="1" u="none" strike="noStrike" kern="0" cap="none" spc="-95"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Conditions</a:t>
            </a:r>
            <a:r>
              <a:rPr kumimoji="0" lang="en-US" sz="1000" b="1" i="1" u="none" strike="noStrike" kern="0" cap="none" spc="-95"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in</a:t>
            </a:r>
            <a:r>
              <a:rPr kumimoji="0" lang="en-US" sz="1000" b="1" i="1" u="none" strike="noStrike" kern="0" cap="none" spc="-95"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the</a:t>
            </a:r>
            <a:r>
              <a:rPr kumimoji="0" lang="en-US" sz="1000" b="1" i="1" u="none" strike="noStrike" kern="0" cap="none" spc="-95"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Context of</a:t>
            </a:r>
            <a:r>
              <a:rPr kumimoji="0" lang="en-US" sz="1000" b="1" i="1" u="none" strike="noStrike" kern="0" cap="none" spc="-5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UN</a:t>
            </a:r>
            <a:r>
              <a:rPr kumimoji="0" lang="en-US" sz="1000" b="1" i="1" u="none" strike="noStrike" kern="0" cap="none" spc="-5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CCD.</a:t>
            </a:r>
            <a:r>
              <a:rPr kumimoji="0" lang="en-US" sz="1000" b="1" i="1" u="none" strike="noStrike" kern="0" cap="none" spc="-5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err="1">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Život</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a:t>
            </a:r>
            <a:r>
              <a:rPr kumimoji="0" lang="en-US" sz="1000" b="1" i="1" u="none" strike="noStrike" kern="0" cap="none" spc="-5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15" normalizeH="0" baseline="0" noProof="0" dirty="0" err="1">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Prostr</a:t>
            </a:r>
            <a:r>
              <a:rPr kumimoji="0" lang="en-US" sz="1000" b="1" i="1" u="none" strike="noStrike" kern="0" cap="none" spc="-15"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a:t>
            </a:r>
            <a:r>
              <a:rPr kumimoji="0" lang="en-US" sz="1000" b="1" i="1" u="none" strike="noStrike" kern="0" cap="none" spc="-5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25"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Vol.</a:t>
            </a:r>
            <a:r>
              <a:rPr kumimoji="0" lang="en-US" sz="1000" b="1" i="1" u="none" strike="noStrike" kern="0" cap="none" spc="-5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39,</a:t>
            </a:r>
            <a:r>
              <a:rPr kumimoji="0" lang="en-US" sz="1000" b="1" i="1" u="none" strike="noStrike" kern="0" cap="none" spc="-5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15"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No.</a:t>
            </a:r>
            <a:r>
              <a:rPr kumimoji="0" lang="en-US" sz="1000" b="1" i="1" u="none" strike="noStrike" kern="0" cap="none" spc="-5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4,</a:t>
            </a:r>
            <a:r>
              <a:rPr kumimoji="0" lang="en-US" sz="1000" b="1" i="1" u="none" strike="noStrike" kern="0" cap="none" spc="-5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2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177</a:t>
            </a:r>
            <a:r>
              <a:rPr kumimoji="0" lang="en-US" sz="1000" b="1" i="1" u="none" strike="noStrike" kern="0" cap="none" spc="-5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a:t>
            </a:r>
            <a:r>
              <a:rPr kumimoji="0" lang="en-US" sz="1000" b="1" i="1" u="none" strike="noStrike" kern="0" cap="none" spc="-5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3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181,</a:t>
            </a:r>
            <a:r>
              <a:rPr kumimoji="0" lang="en-US" sz="1000" b="1" i="1" u="none" strike="noStrike" kern="0" cap="none" spc="-5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 </a:t>
            </a:r>
            <a:r>
              <a:rPr kumimoji="0" lang="en-US" sz="1000" b="1" i="1" u="none" strike="noStrike" kern="0" cap="none" spc="0" normalizeH="0" baseline="0" noProof="0" dirty="0">
                <a:ln>
                  <a:noFill/>
                </a:ln>
                <a:solidFill>
                  <a:srgbClr val="186537"/>
                </a:solidFill>
                <a:effectLst/>
                <a:uLnTx/>
                <a:uFillTx/>
                <a:latin typeface="Times New Roman" panose="02020603050405020304" pitchFamily="18" charset="0"/>
                <a:ea typeface="Times New Roman" panose="02020603050405020304" pitchFamily="18" charset="0"/>
                <a:sym typeface="Helvetica Light"/>
              </a:rPr>
              <a:t>2005.</a:t>
            </a:r>
            <a:endParaRPr kumimoji="0" lang="sk-SK" sz="1000" b="0" i="0" u="none" strike="noStrike" kern="0" cap="none" spc="0" normalizeH="0" baseline="0" noProof="0" dirty="0">
              <a:ln>
                <a:noFill/>
              </a:ln>
              <a:solidFill>
                <a:srgbClr val="186537"/>
              </a:solidFill>
              <a:effectLst/>
              <a:uLnTx/>
              <a:uFillTx/>
              <a:latin typeface="Helvetica Light"/>
              <a:sym typeface="Helvetica Light"/>
            </a:endParaRPr>
          </a:p>
        </p:txBody>
      </p:sp>
    </p:spTree>
    <p:extLst>
      <p:ext uri="{BB962C8B-B14F-4D97-AF65-F5344CB8AC3E}">
        <p14:creationId xmlns:p14="http://schemas.microsoft.com/office/powerpoint/2010/main" val="28008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3007118864"/>
              </p:ext>
            </p:extLst>
          </p:nvPr>
        </p:nvGraphicFramePr>
        <p:xfrm>
          <a:off x="0" y="973617"/>
          <a:ext cx="8771296" cy="64008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84140">
                <a:tc>
                  <a:txBody>
                    <a:bodyPr/>
                    <a:lstStyle/>
                    <a:p>
                      <a:pPr algn="l">
                        <a:spcBef>
                          <a:spcPct val="0"/>
                        </a:spcBef>
                        <a:buFontTx/>
                        <a:buNone/>
                      </a:pPr>
                      <a:r>
                        <a:rPr lang="sk-SK" altLang="sk-SK" sz="1800" b="1" dirty="0">
                          <a:solidFill>
                            <a:srgbClr val="186537"/>
                          </a:solidFill>
                        </a:rPr>
                        <a:t>Veľkoplošná rastlinná výroba riadená výlučne trhovými podmienkami – potláčanie biodiverzity a samoregulačných mechanizmov </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6" name="HlavnyTab"/>
          <p:cNvGraphicFramePr>
            <a:graphicFrameLocks noGrp="1"/>
          </p:cNvGraphicFramePr>
          <p:nvPr>
            <p:extLst>
              <p:ext uri="{D42A27DB-BD31-4B8C-83A1-F6EECF244321}">
                <p14:modId xmlns:p14="http://schemas.microsoft.com/office/powerpoint/2010/main" val="2767928708"/>
              </p:ext>
            </p:extLst>
          </p:nvPr>
        </p:nvGraphicFramePr>
        <p:xfrm>
          <a:off x="-11612" y="1999770"/>
          <a:ext cx="8782908"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82908">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Osevný postup – zúrodňovacia schopnosť</a:t>
                      </a:r>
                      <a:endParaRPr lang="sk-SK" sz="1800" dirty="0">
                        <a:solidFill>
                          <a:srgbClr val="EAD77B"/>
                        </a:solidFill>
                        <a:effectLst/>
                        <a:latin typeface="+mn-lt"/>
                        <a:ea typeface="+mn-ea"/>
                        <a:cs typeface="+mn-cs"/>
                        <a:sym typeface="Helvetica Light"/>
                      </a:endParaRP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9" name="HlavnyTab"/>
          <p:cNvGraphicFramePr>
            <a:graphicFrameLocks noGrp="1"/>
          </p:cNvGraphicFramePr>
          <p:nvPr>
            <p:extLst>
              <p:ext uri="{D42A27DB-BD31-4B8C-83A1-F6EECF244321}">
                <p14:modId xmlns:p14="http://schemas.microsoft.com/office/powerpoint/2010/main" val="2029565072"/>
              </p:ext>
            </p:extLst>
          </p:nvPr>
        </p:nvGraphicFramePr>
        <p:xfrm>
          <a:off x="-29093" y="2706940"/>
          <a:ext cx="8800389"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800389">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Zameranie</a:t>
                      </a:r>
                      <a:r>
                        <a:rPr lang="sk-SK" sz="1800" b="1" baseline="0" dirty="0">
                          <a:solidFill>
                            <a:srgbClr val="EAD77B"/>
                          </a:solidFill>
                          <a:effectLst/>
                          <a:latin typeface="+mn-lt"/>
                          <a:ea typeface="+mn-ea"/>
                          <a:cs typeface="+mn-cs"/>
                          <a:sym typeface="Helvetica Light"/>
                        </a:rPr>
                        <a:t> pestovateľov</a:t>
                      </a:r>
                      <a:r>
                        <a:rPr lang="sk-SK" sz="1800" b="1" dirty="0">
                          <a:solidFill>
                            <a:srgbClr val="EAD77B"/>
                          </a:solidFill>
                          <a:effectLst/>
                          <a:latin typeface="+mn-lt"/>
                          <a:ea typeface="+mn-ea"/>
                          <a:cs typeface="+mn-cs"/>
                          <a:sym typeface="Helvetica Light"/>
                        </a:rPr>
                        <a:t> iba na pestovanie plodín</a:t>
                      </a:r>
                      <a:r>
                        <a:rPr lang="sk-SK" sz="1800" b="1" baseline="0" dirty="0">
                          <a:solidFill>
                            <a:srgbClr val="EAD77B"/>
                          </a:solidFill>
                          <a:effectLst/>
                          <a:latin typeface="+mn-lt"/>
                          <a:ea typeface="+mn-ea"/>
                          <a:cs typeface="+mn-cs"/>
                          <a:sym typeface="Helvetica Light"/>
                        </a:rPr>
                        <a:t> s </a:t>
                      </a:r>
                      <a:r>
                        <a:rPr lang="sk-SK" sz="1800" b="1" dirty="0">
                          <a:solidFill>
                            <a:srgbClr val="EAD77B"/>
                          </a:solidFill>
                          <a:effectLst/>
                          <a:latin typeface="+mn-lt"/>
                          <a:ea typeface="+mn-ea"/>
                          <a:cs typeface="+mn-cs"/>
                          <a:sym typeface="Helvetica Light"/>
                        </a:rPr>
                        <a:t>ekonomický potenciálom</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0" name="HlavnyTab"/>
          <p:cNvGraphicFramePr>
            <a:graphicFrameLocks noGrp="1"/>
          </p:cNvGraphicFramePr>
          <p:nvPr>
            <p:extLst>
              <p:ext uri="{D42A27DB-BD31-4B8C-83A1-F6EECF244321}">
                <p14:modId xmlns:p14="http://schemas.microsoft.com/office/powerpoint/2010/main" val="3061273870"/>
              </p:ext>
            </p:extLst>
          </p:nvPr>
        </p:nvGraphicFramePr>
        <p:xfrm>
          <a:off x="-29093" y="3414110"/>
          <a:ext cx="8800389"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800389">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Výpadok krmovín</a:t>
                      </a:r>
                      <a:r>
                        <a:rPr lang="sk-SK" sz="1800" b="1" baseline="0" dirty="0">
                          <a:solidFill>
                            <a:srgbClr val="EAD77B"/>
                          </a:solidFill>
                          <a:effectLst/>
                          <a:latin typeface="+mn-lt"/>
                          <a:ea typeface="+mn-ea"/>
                          <a:cs typeface="+mn-cs"/>
                          <a:sym typeface="Helvetica Light"/>
                        </a:rPr>
                        <a:t> v osevných postupoch</a:t>
                      </a:r>
                      <a:endParaRPr lang="sk-SK" sz="1800" b="1" dirty="0">
                        <a:solidFill>
                          <a:srgbClr val="EAD77B"/>
                        </a:solidFill>
                        <a:effectLst/>
                        <a:latin typeface="+mn-lt"/>
                        <a:ea typeface="+mn-ea"/>
                        <a:cs typeface="+mn-cs"/>
                        <a:sym typeface="Helvetica Light"/>
                      </a:endParaRP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1" name="HlavnyTab"/>
          <p:cNvGraphicFramePr>
            <a:graphicFrameLocks noGrp="1"/>
          </p:cNvGraphicFramePr>
          <p:nvPr>
            <p:extLst>
              <p:ext uri="{D42A27DB-BD31-4B8C-83A1-F6EECF244321}">
                <p14:modId xmlns:p14="http://schemas.microsoft.com/office/powerpoint/2010/main" val="3755509586"/>
              </p:ext>
            </p:extLst>
          </p:nvPr>
        </p:nvGraphicFramePr>
        <p:xfrm>
          <a:off x="-11612" y="4121280"/>
          <a:ext cx="8782908"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82908">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Zvýšený</a:t>
                      </a:r>
                      <a:r>
                        <a:rPr lang="sk-SK" sz="1800" b="1" baseline="0" dirty="0">
                          <a:solidFill>
                            <a:srgbClr val="EAD77B"/>
                          </a:solidFill>
                          <a:effectLst/>
                          <a:latin typeface="+mn-lt"/>
                          <a:ea typeface="+mn-ea"/>
                          <a:cs typeface="+mn-cs"/>
                          <a:sym typeface="Helvetica Light"/>
                        </a:rPr>
                        <a:t> dopyt po produkcii pre výrobu </a:t>
                      </a:r>
                      <a:r>
                        <a:rPr lang="sk-SK" sz="1800" b="1" baseline="0" dirty="0" err="1">
                          <a:solidFill>
                            <a:srgbClr val="EAD77B"/>
                          </a:solidFill>
                          <a:effectLst/>
                          <a:latin typeface="+mn-lt"/>
                          <a:ea typeface="+mn-ea"/>
                          <a:cs typeface="+mn-cs"/>
                          <a:sym typeface="Helvetica Light"/>
                        </a:rPr>
                        <a:t>biopalív</a:t>
                      </a:r>
                      <a:r>
                        <a:rPr lang="sk-SK" sz="1800" b="1" baseline="0" dirty="0">
                          <a:solidFill>
                            <a:srgbClr val="EAD77B"/>
                          </a:solidFill>
                          <a:effectLst/>
                          <a:latin typeface="+mn-lt"/>
                          <a:ea typeface="+mn-ea"/>
                          <a:cs typeface="+mn-cs"/>
                          <a:sym typeface="Helvetica Light"/>
                        </a:rPr>
                        <a:t> a RRD – znižovanie emisií ???</a:t>
                      </a:r>
                      <a:endParaRPr lang="sk-SK" sz="1800" b="1" dirty="0">
                        <a:solidFill>
                          <a:srgbClr val="EAD77B"/>
                        </a:solidFill>
                        <a:effectLst/>
                        <a:latin typeface="+mn-lt"/>
                        <a:ea typeface="+mn-ea"/>
                        <a:cs typeface="+mn-cs"/>
                        <a:sym typeface="Helvetica Light"/>
                      </a:endParaRP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pic>
        <p:nvPicPr>
          <p:cNvPr id="12" name="Picture 11" descr="pasted-imag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25144"/>
            <a:ext cx="2880320" cy="191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3" name="Picture 12" descr="pasted-image.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7172" y="4715115"/>
            <a:ext cx="2961489" cy="192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177107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nvGraphicFramePr>
        <p:xfrm>
          <a:off x="0" y="973617"/>
          <a:ext cx="8771296" cy="64008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84140">
                <a:tc>
                  <a:txBody>
                    <a:bodyPr/>
                    <a:lstStyle/>
                    <a:p>
                      <a:pPr algn="l">
                        <a:spcBef>
                          <a:spcPct val="0"/>
                        </a:spcBef>
                        <a:buFontTx/>
                        <a:buNone/>
                      </a:pPr>
                      <a:r>
                        <a:rPr lang="sk-SK" altLang="sk-SK" sz="1800" b="1" dirty="0">
                          <a:solidFill>
                            <a:srgbClr val="186537"/>
                          </a:solidFill>
                        </a:rPr>
                        <a:t>Veľkoplošná rastlinná výroba riadená výlučne trhovými podmienkami – potláčanie biodiverzity a samoregulačných mechanizmov </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6" name="HlavnyTab"/>
          <p:cNvGraphicFramePr>
            <a:graphicFrameLocks noGrp="1"/>
          </p:cNvGraphicFramePr>
          <p:nvPr>
            <p:extLst>
              <p:ext uri="{D42A27DB-BD31-4B8C-83A1-F6EECF244321}">
                <p14:modId xmlns:p14="http://schemas.microsoft.com/office/powerpoint/2010/main" val="2288551616"/>
              </p:ext>
            </p:extLst>
          </p:nvPr>
        </p:nvGraphicFramePr>
        <p:xfrm>
          <a:off x="-11612" y="1850250"/>
          <a:ext cx="8782908" cy="64008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82908">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Významné zníženie stavu hospodárskych zvierat s dôsledkom nedostatku produkcie organických hnojív </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9" name="HlavnyTab"/>
          <p:cNvGraphicFramePr>
            <a:graphicFrameLocks noGrp="1"/>
          </p:cNvGraphicFramePr>
          <p:nvPr>
            <p:extLst>
              <p:ext uri="{D42A27DB-BD31-4B8C-83A1-F6EECF244321}">
                <p14:modId xmlns:p14="http://schemas.microsoft.com/office/powerpoint/2010/main" val="428104709"/>
              </p:ext>
            </p:extLst>
          </p:nvPr>
        </p:nvGraphicFramePr>
        <p:xfrm>
          <a:off x="-29093" y="2631408"/>
          <a:ext cx="8800389" cy="64008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800389">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Postupný nárast úrod i produkcie súvisí so zvyšovaním spotreby najmä  priemyselných hnojív – prejav nedostatku organických hnojív</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pic>
        <p:nvPicPr>
          <p:cNvPr id="14" name="Picture 13"/>
          <p:cNvPicPr>
            <a:picLocks noChangeAspect="1"/>
          </p:cNvPicPr>
          <p:nvPr/>
        </p:nvPicPr>
        <p:blipFill>
          <a:blip r:embed="rId3"/>
          <a:stretch>
            <a:fillRect/>
          </a:stretch>
        </p:blipFill>
        <p:spPr>
          <a:xfrm>
            <a:off x="227562" y="3587847"/>
            <a:ext cx="5864486" cy="2632296"/>
          </a:xfrm>
          <a:prstGeom prst="rect">
            <a:avLst/>
          </a:prstGeom>
        </p:spPr>
      </p:pic>
      <p:pic>
        <p:nvPicPr>
          <p:cNvPr id="15" name="Picture 4" descr="grafy - živočíšna výroba 1"/>
          <p:cNvPicPr>
            <a:picLocks noChangeAspect="1" noChangeArrowheads="1"/>
          </p:cNvPicPr>
          <p:nvPr/>
        </p:nvPicPr>
        <p:blipFill rotWithShape="1">
          <a:blip r:embed="rId4">
            <a:extLst>
              <a:ext uri="{28A0092B-C50C-407E-A947-70E740481C1C}">
                <a14:useLocalDpi xmlns:a14="http://schemas.microsoft.com/office/drawing/2010/main" val="0"/>
              </a:ext>
            </a:extLst>
          </a:blip>
          <a:srcRect r="54228"/>
          <a:stretch/>
        </p:blipFill>
        <p:spPr bwMode="auto">
          <a:xfrm>
            <a:off x="6349226" y="3610362"/>
            <a:ext cx="2767729" cy="294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6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2741341397"/>
              </p:ext>
            </p:extLst>
          </p:nvPr>
        </p:nvGraphicFramePr>
        <p:xfrm>
          <a:off x="0" y="1305486"/>
          <a:ext cx="8771296"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84140">
                <a:tc>
                  <a:txBody>
                    <a:bodyPr/>
                    <a:lstStyle/>
                    <a:p>
                      <a:pPr algn="l">
                        <a:spcBef>
                          <a:spcPct val="0"/>
                        </a:spcBef>
                        <a:buFontTx/>
                        <a:buNone/>
                      </a:pPr>
                      <a:r>
                        <a:rPr lang="sk-SK" altLang="sk-SK" sz="1800" b="1" dirty="0">
                          <a:solidFill>
                            <a:srgbClr val="186537"/>
                          </a:solidFill>
                        </a:rPr>
                        <a:t>Pustnutie poľnohospodárskych pôd</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6" name="HlavnyTab"/>
          <p:cNvGraphicFramePr>
            <a:graphicFrameLocks noGrp="1"/>
          </p:cNvGraphicFramePr>
          <p:nvPr>
            <p:extLst>
              <p:ext uri="{D42A27DB-BD31-4B8C-83A1-F6EECF244321}">
                <p14:modId xmlns:p14="http://schemas.microsoft.com/office/powerpoint/2010/main" val="474981728"/>
              </p:ext>
            </p:extLst>
          </p:nvPr>
        </p:nvGraphicFramePr>
        <p:xfrm>
          <a:off x="-11612" y="1816890"/>
          <a:ext cx="4655620"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4655620">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Trvalé trávne porasty - pasienky</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2" name="HlavnyTab"/>
          <p:cNvGraphicFramePr>
            <a:graphicFrameLocks noGrp="1"/>
          </p:cNvGraphicFramePr>
          <p:nvPr>
            <p:extLst>
              <p:ext uri="{D42A27DB-BD31-4B8C-83A1-F6EECF244321}">
                <p14:modId xmlns:p14="http://schemas.microsoft.com/office/powerpoint/2010/main" val="3356668421"/>
              </p:ext>
            </p:extLst>
          </p:nvPr>
        </p:nvGraphicFramePr>
        <p:xfrm>
          <a:off x="0" y="2420888"/>
          <a:ext cx="4644008"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4644008">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Trvalé kultúry - Vinohrady, Ovocné sady</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3" name="HlavnyTab"/>
          <p:cNvGraphicFramePr>
            <a:graphicFrameLocks noGrp="1"/>
          </p:cNvGraphicFramePr>
          <p:nvPr>
            <p:extLst>
              <p:ext uri="{D42A27DB-BD31-4B8C-83A1-F6EECF244321}">
                <p14:modId xmlns:p14="http://schemas.microsoft.com/office/powerpoint/2010/main" val="3266121627"/>
              </p:ext>
            </p:extLst>
          </p:nvPr>
        </p:nvGraphicFramePr>
        <p:xfrm>
          <a:off x="0" y="3024886"/>
          <a:ext cx="4644008"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4644008">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Vznik bielych plôch</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6" name="HlavnyTab"/>
          <p:cNvGraphicFramePr>
            <a:graphicFrameLocks noGrp="1"/>
          </p:cNvGraphicFramePr>
          <p:nvPr>
            <p:extLst>
              <p:ext uri="{D42A27DB-BD31-4B8C-83A1-F6EECF244321}">
                <p14:modId xmlns:p14="http://schemas.microsoft.com/office/powerpoint/2010/main" val="3005625681"/>
              </p:ext>
            </p:extLst>
          </p:nvPr>
        </p:nvGraphicFramePr>
        <p:xfrm>
          <a:off x="-11612" y="3634337"/>
          <a:ext cx="4655620"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4655620">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Agroforestry – riešenie?</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7" name="HlavnyTab"/>
          <p:cNvGraphicFramePr>
            <a:graphicFrameLocks noGrp="1"/>
          </p:cNvGraphicFramePr>
          <p:nvPr>
            <p:extLst>
              <p:ext uri="{D42A27DB-BD31-4B8C-83A1-F6EECF244321}">
                <p14:modId xmlns:p14="http://schemas.microsoft.com/office/powerpoint/2010/main" val="139285768"/>
              </p:ext>
            </p:extLst>
          </p:nvPr>
        </p:nvGraphicFramePr>
        <p:xfrm>
          <a:off x="0" y="4325584"/>
          <a:ext cx="4644008" cy="64008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4644008">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Potreba zmiešaných kultúr aj z iných dôvodov – ochrana prírody</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pic>
        <p:nvPicPr>
          <p:cNvPr id="18" name="Picture 17"/>
          <p:cNvPicPr>
            <a:picLocks noChangeAspect="1"/>
          </p:cNvPicPr>
          <p:nvPr/>
        </p:nvPicPr>
        <p:blipFill>
          <a:blip r:embed="rId3"/>
          <a:stretch>
            <a:fillRect/>
          </a:stretch>
        </p:blipFill>
        <p:spPr>
          <a:xfrm>
            <a:off x="6205444" y="1816890"/>
            <a:ext cx="2565852" cy="3850767"/>
          </a:xfrm>
          <a:prstGeom prst="rect">
            <a:avLst/>
          </a:prstGeom>
        </p:spPr>
      </p:pic>
      <p:pic>
        <p:nvPicPr>
          <p:cNvPr id="19" name="Picture 2" descr="GC7M4XK Pohlodok (Traditional Cache) in Prešovský kraj, Slovakia created by  cic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325584"/>
            <a:ext cx="3181935" cy="178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52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1781237333"/>
              </p:ext>
            </p:extLst>
          </p:nvPr>
        </p:nvGraphicFramePr>
        <p:xfrm>
          <a:off x="0" y="1305486"/>
          <a:ext cx="8771296"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84140">
                <a:tc>
                  <a:txBody>
                    <a:bodyPr/>
                    <a:lstStyle/>
                    <a:p>
                      <a:pPr algn="l">
                        <a:spcBef>
                          <a:spcPct val="0"/>
                        </a:spcBef>
                        <a:buFontTx/>
                        <a:buNone/>
                      </a:pPr>
                      <a:r>
                        <a:rPr lang="sk-SK" altLang="sk-SK" sz="1800" b="1" dirty="0">
                          <a:solidFill>
                            <a:srgbClr val="186537"/>
                          </a:solidFill>
                        </a:rPr>
                        <a:t>Nelesná drevinová vegetácia – významná zložka krajiny</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6" name="HlavnyTab"/>
          <p:cNvGraphicFramePr>
            <a:graphicFrameLocks noGrp="1"/>
          </p:cNvGraphicFramePr>
          <p:nvPr>
            <p:extLst>
              <p:ext uri="{D42A27DB-BD31-4B8C-83A1-F6EECF244321}">
                <p14:modId xmlns:p14="http://schemas.microsoft.com/office/powerpoint/2010/main" val="925828298"/>
              </p:ext>
            </p:extLst>
          </p:nvPr>
        </p:nvGraphicFramePr>
        <p:xfrm>
          <a:off x="-11612" y="1816890"/>
          <a:ext cx="4655620"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4655620">
                  <a:extLst>
                    <a:ext uri="{9D8B030D-6E8A-4147-A177-3AD203B41FA5}">
                      <a16:colId xmlns:a16="http://schemas.microsoft.com/office/drawing/2014/main" val="20000"/>
                    </a:ext>
                  </a:extLst>
                </a:gridCol>
              </a:tblGrid>
              <a:tr h="360040">
                <a:tc>
                  <a:txBody>
                    <a:bodyPr/>
                    <a:lstStyle/>
                    <a:p>
                      <a:pPr algn="l"/>
                      <a:r>
                        <a:rPr lang="sk-SK" sz="1800" b="1" dirty="0" err="1">
                          <a:solidFill>
                            <a:srgbClr val="EAD77B"/>
                          </a:solidFill>
                          <a:effectLst/>
                          <a:latin typeface="+mn-lt"/>
                          <a:ea typeface="+mn-ea"/>
                          <a:cs typeface="+mn-cs"/>
                          <a:sym typeface="Helvetica Light"/>
                        </a:rPr>
                        <a:t>Pôdoochranná</a:t>
                      </a:r>
                      <a:r>
                        <a:rPr lang="sk-SK" sz="1800" b="1" dirty="0">
                          <a:solidFill>
                            <a:srgbClr val="EAD77B"/>
                          </a:solidFill>
                          <a:effectLst/>
                          <a:latin typeface="+mn-lt"/>
                          <a:ea typeface="+mn-ea"/>
                          <a:cs typeface="+mn-cs"/>
                          <a:sym typeface="Helvetica Light"/>
                        </a:rPr>
                        <a:t> funkcia (</a:t>
                      </a:r>
                      <a:r>
                        <a:rPr lang="sk-SK" sz="1800" b="1" dirty="0" err="1">
                          <a:solidFill>
                            <a:srgbClr val="EAD77B"/>
                          </a:solidFill>
                          <a:effectLst/>
                          <a:latin typeface="+mn-lt"/>
                          <a:ea typeface="+mn-ea"/>
                          <a:cs typeface="+mn-cs"/>
                          <a:sym typeface="Helvetica Light"/>
                        </a:rPr>
                        <a:t>edafická</a:t>
                      </a:r>
                      <a:r>
                        <a:rPr lang="sk-SK" sz="1800" b="1" dirty="0">
                          <a:solidFill>
                            <a:srgbClr val="EAD77B"/>
                          </a:solidFill>
                          <a:effectLst/>
                          <a:latin typeface="+mn-lt"/>
                          <a:ea typeface="+mn-ea"/>
                          <a:cs typeface="+mn-cs"/>
                          <a:sym typeface="Helvetica Light"/>
                        </a:rPr>
                        <a:t>) </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2" name="HlavnyTab"/>
          <p:cNvGraphicFramePr>
            <a:graphicFrameLocks noGrp="1"/>
          </p:cNvGraphicFramePr>
          <p:nvPr>
            <p:extLst>
              <p:ext uri="{D42A27DB-BD31-4B8C-83A1-F6EECF244321}">
                <p14:modId xmlns:p14="http://schemas.microsoft.com/office/powerpoint/2010/main" val="3772544235"/>
              </p:ext>
            </p:extLst>
          </p:nvPr>
        </p:nvGraphicFramePr>
        <p:xfrm>
          <a:off x="0" y="2420888"/>
          <a:ext cx="4644008"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4644008">
                  <a:extLst>
                    <a:ext uri="{9D8B030D-6E8A-4147-A177-3AD203B41FA5}">
                      <a16:colId xmlns:a16="http://schemas.microsoft.com/office/drawing/2014/main" val="20000"/>
                    </a:ext>
                  </a:extLst>
                </a:gridCol>
              </a:tblGrid>
              <a:tr h="360040">
                <a:tc>
                  <a:txBody>
                    <a:bodyPr/>
                    <a:lstStyle/>
                    <a:p>
                      <a:pPr algn="l"/>
                      <a:r>
                        <a:rPr lang="sk-SK" sz="1800" b="1" dirty="0" err="1">
                          <a:solidFill>
                            <a:srgbClr val="EAD77B"/>
                          </a:solidFill>
                          <a:effectLst/>
                          <a:latin typeface="+mn-lt"/>
                          <a:ea typeface="+mn-ea"/>
                          <a:cs typeface="+mn-cs"/>
                          <a:sym typeface="Helvetica Light"/>
                        </a:rPr>
                        <a:t>Hydrická</a:t>
                      </a:r>
                      <a:endParaRPr lang="sk-SK" sz="1800" b="1" dirty="0">
                        <a:solidFill>
                          <a:srgbClr val="EAD77B"/>
                        </a:solidFill>
                        <a:effectLst/>
                        <a:latin typeface="+mn-lt"/>
                        <a:ea typeface="+mn-ea"/>
                        <a:cs typeface="+mn-cs"/>
                        <a:sym typeface="Helvetica Light"/>
                      </a:endParaRP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3" name="HlavnyTab"/>
          <p:cNvGraphicFramePr>
            <a:graphicFrameLocks noGrp="1"/>
          </p:cNvGraphicFramePr>
          <p:nvPr>
            <p:extLst>
              <p:ext uri="{D42A27DB-BD31-4B8C-83A1-F6EECF244321}">
                <p14:modId xmlns:p14="http://schemas.microsoft.com/office/powerpoint/2010/main" val="969369836"/>
              </p:ext>
            </p:extLst>
          </p:nvPr>
        </p:nvGraphicFramePr>
        <p:xfrm>
          <a:off x="0" y="3024886"/>
          <a:ext cx="4644008"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4644008">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Klimatická</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6" name="HlavnyTab"/>
          <p:cNvGraphicFramePr>
            <a:graphicFrameLocks noGrp="1"/>
          </p:cNvGraphicFramePr>
          <p:nvPr>
            <p:extLst>
              <p:ext uri="{D42A27DB-BD31-4B8C-83A1-F6EECF244321}">
                <p14:modId xmlns:p14="http://schemas.microsoft.com/office/powerpoint/2010/main" val="3026272354"/>
              </p:ext>
            </p:extLst>
          </p:nvPr>
        </p:nvGraphicFramePr>
        <p:xfrm>
          <a:off x="-11612" y="3634337"/>
          <a:ext cx="4655620"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4655620">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Biotická</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7" name="HlavnyTab"/>
          <p:cNvGraphicFramePr>
            <a:graphicFrameLocks noGrp="1"/>
          </p:cNvGraphicFramePr>
          <p:nvPr>
            <p:extLst>
              <p:ext uri="{D42A27DB-BD31-4B8C-83A1-F6EECF244321}">
                <p14:modId xmlns:p14="http://schemas.microsoft.com/office/powerpoint/2010/main" val="1756463937"/>
              </p:ext>
            </p:extLst>
          </p:nvPr>
        </p:nvGraphicFramePr>
        <p:xfrm>
          <a:off x="0" y="4252820"/>
          <a:ext cx="4644008"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4644008">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Krajinotvorná a estetická</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pic>
        <p:nvPicPr>
          <p:cNvPr id="11" name="Picture 10" descr="pasted-imag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0223" y="2047596"/>
            <a:ext cx="3378041" cy="253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aphicFrame>
        <p:nvGraphicFramePr>
          <p:cNvPr id="14" name="HlavnyTab"/>
          <p:cNvGraphicFramePr>
            <a:graphicFrameLocks noGrp="1"/>
          </p:cNvGraphicFramePr>
          <p:nvPr>
            <p:extLst>
              <p:ext uri="{D42A27DB-BD31-4B8C-83A1-F6EECF244321}">
                <p14:modId xmlns:p14="http://schemas.microsoft.com/office/powerpoint/2010/main" val="2595321881"/>
              </p:ext>
            </p:extLst>
          </p:nvPr>
        </p:nvGraphicFramePr>
        <p:xfrm>
          <a:off x="0" y="4852784"/>
          <a:ext cx="4644008"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4644008">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Rekreačná a liečebná</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088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3703557276"/>
              </p:ext>
            </p:extLst>
          </p:nvPr>
        </p:nvGraphicFramePr>
        <p:xfrm>
          <a:off x="0" y="1305486"/>
          <a:ext cx="8771296"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84140">
                <a:tc>
                  <a:txBody>
                    <a:bodyPr/>
                    <a:lstStyle/>
                    <a:p>
                      <a:pPr algn="l">
                        <a:spcBef>
                          <a:spcPct val="0"/>
                        </a:spcBef>
                        <a:buFontTx/>
                        <a:buNone/>
                      </a:pPr>
                      <a:r>
                        <a:rPr lang="sk-SK" altLang="sk-SK" sz="1800" b="1" dirty="0">
                          <a:solidFill>
                            <a:srgbClr val="186537"/>
                          </a:solidFill>
                        </a:rPr>
                        <a:t>Hlavný zdroj príjmov - dotácie:</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18" name="HlavnyTab"/>
          <p:cNvGraphicFramePr>
            <a:graphicFrameLocks noGrp="1"/>
          </p:cNvGraphicFramePr>
          <p:nvPr>
            <p:extLst>
              <p:ext uri="{D42A27DB-BD31-4B8C-83A1-F6EECF244321}">
                <p14:modId xmlns:p14="http://schemas.microsoft.com/office/powerpoint/2010/main" val="1380710229"/>
              </p:ext>
            </p:extLst>
          </p:nvPr>
        </p:nvGraphicFramePr>
        <p:xfrm>
          <a:off x="-11612" y="1816890"/>
          <a:ext cx="4655620"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4655620">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Hlavný zdroj príjmov - dotácie:</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pic>
        <p:nvPicPr>
          <p:cNvPr id="19" name="Obrazok"/>
          <p:cNvPicPr>
            <a:picLocks noChangeAspect="1" noChangeArrowheads="1"/>
          </p:cNvPicPr>
          <p:nvPr/>
        </p:nvPicPr>
        <p:blipFill>
          <a:blip r:embed="rId3"/>
          <a:srcRect/>
          <a:stretch>
            <a:fillRect/>
          </a:stretch>
        </p:blipFill>
        <p:spPr bwMode="auto">
          <a:xfrm>
            <a:off x="467544" y="2420888"/>
            <a:ext cx="7907159" cy="3836227"/>
          </a:xfrm>
          <a:prstGeom prst="rect">
            <a:avLst/>
          </a:prstGeom>
          <a:noFill/>
          <a:ln w="9525">
            <a:no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41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par>
                          <p:cTn id="20" fill="hold">
                            <p:stCondLst>
                              <p:cond delay="500"/>
                            </p:stCondLst>
                            <p:childTnLst>
                              <p:par>
                                <p:cTn id="21" presetID="22" presetClass="exit" presetSubtype="4" fill="hold" nodeType="afterEffect">
                                  <p:stCondLst>
                                    <p:cond delay="0"/>
                                  </p:stCondLst>
                                  <p:childTnLst>
                                    <p:animEffect transition="out" filter="wipe(down)">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3447245321"/>
              </p:ext>
            </p:extLst>
          </p:nvPr>
        </p:nvGraphicFramePr>
        <p:xfrm>
          <a:off x="0" y="1305486"/>
          <a:ext cx="8771296"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84140">
                <a:tc>
                  <a:txBody>
                    <a:bodyPr/>
                    <a:lstStyle/>
                    <a:p>
                      <a:pPr algn="l">
                        <a:spcBef>
                          <a:spcPct val="0"/>
                        </a:spcBef>
                        <a:buFontTx/>
                        <a:buNone/>
                      </a:pPr>
                      <a:r>
                        <a:rPr lang="sk-SK" altLang="sk-SK" sz="1800" b="1" dirty="0">
                          <a:solidFill>
                            <a:srgbClr val="186537"/>
                          </a:solidFill>
                        </a:rPr>
                        <a:t>Problémy pri ochrane poľnohospodárskej pôdy</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13" name="HlavnyTab"/>
          <p:cNvGraphicFramePr>
            <a:graphicFrameLocks noGrp="1"/>
          </p:cNvGraphicFramePr>
          <p:nvPr>
            <p:extLst>
              <p:ext uri="{D42A27DB-BD31-4B8C-83A1-F6EECF244321}">
                <p14:modId xmlns:p14="http://schemas.microsoft.com/office/powerpoint/2010/main" val="3345436794"/>
              </p:ext>
            </p:extLst>
          </p:nvPr>
        </p:nvGraphicFramePr>
        <p:xfrm>
          <a:off x="-11612" y="2005673"/>
          <a:ext cx="8782908"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82908">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strata vzťahu k poľnohospodárskej pôde</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4" name="HlavnyTab"/>
          <p:cNvGraphicFramePr>
            <a:graphicFrameLocks noGrp="1"/>
          </p:cNvGraphicFramePr>
          <p:nvPr>
            <p:extLst>
              <p:ext uri="{D42A27DB-BD31-4B8C-83A1-F6EECF244321}">
                <p14:modId xmlns:p14="http://schemas.microsoft.com/office/powerpoint/2010/main" val="919574637"/>
              </p:ext>
            </p:extLst>
          </p:nvPr>
        </p:nvGraphicFramePr>
        <p:xfrm>
          <a:off x="-11612" y="2739212"/>
          <a:ext cx="8782908"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82908">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rozdrobenosť pozemkov</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5" name="HlavnyTab"/>
          <p:cNvGraphicFramePr>
            <a:graphicFrameLocks noGrp="1"/>
          </p:cNvGraphicFramePr>
          <p:nvPr>
            <p:extLst>
              <p:ext uri="{D42A27DB-BD31-4B8C-83A1-F6EECF244321}">
                <p14:modId xmlns:p14="http://schemas.microsoft.com/office/powerpoint/2010/main" val="3185102034"/>
              </p:ext>
            </p:extLst>
          </p:nvPr>
        </p:nvGraphicFramePr>
        <p:xfrm>
          <a:off x="0" y="3507281"/>
          <a:ext cx="8782908"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82908">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nedostatočné zabezpečenie ochrany (personálne, finančné)</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6" name="HlavnyTab"/>
          <p:cNvGraphicFramePr>
            <a:graphicFrameLocks noGrp="1"/>
          </p:cNvGraphicFramePr>
          <p:nvPr>
            <p:extLst>
              <p:ext uri="{D42A27DB-BD31-4B8C-83A1-F6EECF244321}">
                <p14:modId xmlns:p14="http://schemas.microsoft.com/office/powerpoint/2010/main" val="1036968643"/>
              </p:ext>
            </p:extLst>
          </p:nvPr>
        </p:nvGraphicFramePr>
        <p:xfrm>
          <a:off x="-11612" y="4351611"/>
          <a:ext cx="8782908"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82908">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malá rentabilita a náročnosť poľnohospodárstva</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7" name="HlavnyTab"/>
          <p:cNvGraphicFramePr>
            <a:graphicFrameLocks noGrp="1"/>
          </p:cNvGraphicFramePr>
          <p:nvPr>
            <p:extLst>
              <p:ext uri="{D42A27DB-BD31-4B8C-83A1-F6EECF244321}">
                <p14:modId xmlns:p14="http://schemas.microsoft.com/office/powerpoint/2010/main" val="2340370037"/>
              </p:ext>
            </p:extLst>
          </p:nvPr>
        </p:nvGraphicFramePr>
        <p:xfrm>
          <a:off x="-22832" y="5119680"/>
          <a:ext cx="8782908" cy="36576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82908">
                  <a:extLst>
                    <a:ext uri="{9D8B030D-6E8A-4147-A177-3AD203B41FA5}">
                      <a16:colId xmlns:a16="http://schemas.microsoft.com/office/drawing/2014/main" val="20000"/>
                    </a:ext>
                  </a:extLst>
                </a:gridCol>
              </a:tblGrid>
              <a:tr h="360040">
                <a:tc>
                  <a:txBody>
                    <a:bodyPr/>
                    <a:lstStyle/>
                    <a:p>
                      <a:pPr algn="l"/>
                      <a:r>
                        <a:rPr lang="sk-SK" sz="1800" b="1" dirty="0">
                          <a:solidFill>
                            <a:srgbClr val="EAD77B"/>
                          </a:solidFill>
                          <a:effectLst/>
                          <a:latin typeface="+mn-lt"/>
                          <a:ea typeface="+mn-ea"/>
                          <a:cs typeface="+mn-cs"/>
                          <a:sym typeface="Helvetica Light"/>
                        </a:rPr>
                        <a:t>problematický prístup stavebných úradov (obce)</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2770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2086172492"/>
              </p:ext>
            </p:extLst>
          </p:nvPr>
        </p:nvGraphicFramePr>
        <p:xfrm>
          <a:off x="0" y="1305486"/>
          <a:ext cx="9144000"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144000">
                  <a:extLst>
                    <a:ext uri="{9D8B030D-6E8A-4147-A177-3AD203B41FA5}">
                      <a16:colId xmlns:a16="http://schemas.microsoft.com/office/drawing/2014/main" val="20000"/>
                    </a:ext>
                  </a:extLst>
                </a:gridCol>
              </a:tblGrid>
              <a:tr h="384140">
                <a:tc>
                  <a:txBody>
                    <a:bodyPr/>
                    <a:lstStyle/>
                    <a:p>
                      <a:pPr algn="l">
                        <a:spcBef>
                          <a:spcPct val="0"/>
                        </a:spcBef>
                        <a:buFontTx/>
                        <a:buNone/>
                      </a:pPr>
                      <a:r>
                        <a:rPr lang="sk-SK" altLang="sk-SK" sz="1800" b="1" dirty="0">
                          <a:solidFill>
                            <a:srgbClr val="186537"/>
                          </a:solidFill>
                        </a:rPr>
                        <a:t>Úbytok výmery poľnohospodárskej pôdy v SR a zmeny</a:t>
                      </a:r>
                      <a:r>
                        <a:rPr lang="sk-SK" altLang="sk-SK" sz="1800" b="1" baseline="0" dirty="0">
                          <a:solidFill>
                            <a:srgbClr val="186537"/>
                          </a:solidFill>
                        </a:rPr>
                        <a:t> legislatívy o ochrane pôdy</a:t>
                      </a:r>
                      <a:endParaRPr lang="sk-SK" altLang="sk-SK" sz="1800" b="1" dirty="0">
                        <a:solidFill>
                          <a:srgbClr val="186537"/>
                        </a:solidFill>
                      </a:endParaRP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21" name="Graf 6"/>
          <p:cNvGraphicFramePr>
            <a:graphicFrameLocks/>
          </p:cNvGraphicFramePr>
          <p:nvPr>
            <p:extLst>
              <p:ext uri="{D42A27DB-BD31-4B8C-83A1-F6EECF244321}">
                <p14:modId xmlns:p14="http://schemas.microsoft.com/office/powerpoint/2010/main" val="715147311"/>
              </p:ext>
            </p:extLst>
          </p:nvPr>
        </p:nvGraphicFramePr>
        <p:xfrm>
          <a:off x="611560" y="2015614"/>
          <a:ext cx="7518648" cy="4101081"/>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ovná spojnica 11"/>
          <p:cNvCxnSpPr/>
          <p:nvPr/>
        </p:nvCxnSpPr>
        <p:spPr>
          <a:xfrm>
            <a:off x="3556891" y="2331014"/>
            <a:ext cx="0" cy="3290991"/>
          </a:xfrm>
          <a:prstGeom prst="line">
            <a:avLst/>
          </a:prstGeom>
          <a:noFill/>
          <a:ln w="28575" cap="flat">
            <a:solidFill>
              <a:schemeClr val="tx1">
                <a:lumMod val="50000"/>
                <a:lumOff val="50000"/>
              </a:schemeClr>
            </a:solidFill>
            <a:prstDash val="solid"/>
            <a:miter lim="400000"/>
          </a:ln>
          <a:effectLst/>
        </p:spPr>
        <p:style>
          <a:lnRef idx="0">
            <a:scrgbClr r="0" g="0" b="0"/>
          </a:lnRef>
          <a:fillRef idx="0">
            <a:scrgbClr r="0" g="0" b="0"/>
          </a:fillRef>
          <a:effectRef idx="0">
            <a:scrgbClr r="0" g="0" b="0"/>
          </a:effectRef>
          <a:fontRef idx="none"/>
        </p:style>
      </p:cxnSp>
      <p:cxnSp>
        <p:nvCxnSpPr>
          <p:cNvPr id="23" name="Rovná spojnica 13"/>
          <p:cNvCxnSpPr/>
          <p:nvPr/>
        </p:nvCxnSpPr>
        <p:spPr>
          <a:xfrm>
            <a:off x="5292080" y="2331014"/>
            <a:ext cx="0" cy="3290991"/>
          </a:xfrm>
          <a:prstGeom prst="line">
            <a:avLst/>
          </a:prstGeom>
          <a:noFill/>
          <a:ln w="28575" cap="flat">
            <a:solidFill>
              <a:schemeClr val="tx1">
                <a:lumMod val="50000"/>
                <a:lumOff val="50000"/>
              </a:schemeClr>
            </a:solidFill>
            <a:prstDash val="solid"/>
            <a:miter lim="400000"/>
          </a:ln>
          <a:effectLst/>
        </p:spPr>
        <p:style>
          <a:lnRef idx="0">
            <a:scrgbClr r="0" g="0" b="0"/>
          </a:lnRef>
          <a:fillRef idx="0">
            <a:scrgbClr r="0" g="0" b="0"/>
          </a:fillRef>
          <a:effectRef idx="0">
            <a:scrgbClr r="0" g="0" b="0"/>
          </a:effectRef>
          <a:fontRef idx="none"/>
        </p:style>
      </p:cxnSp>
      <p:cxnSp>
        <p:nvCxnSpPr>
          <p:cNvPr id="24" name="Rovná spojnica 15"/>
          <p:cNvCxnSpPr/>
          <p:nvPr/>
        </p:nvCxnSpPr>
        <p:spPr>
          <a:xfrm>
            <a:off x="7452320" y="2331014"/>
            <a:ext cx="0" cy="3290991"/>
          </a:xfrm>
          <a:prstGeom prst="line">
            <a:avLst/>
          </a:prstGeom>
          <a:noFill/>
          <a:ln w="28575" cap="flat">
            <a:solidFill>
              <a:schemeClr val="tx1">
                <a:lumMod val="50000"/>
                <a:lumOff val="50000"/>
              </a:schemeClr>
            </a:solidFill>
            <a:prstDash val="solid"/>
            <a:miter lim="400000"/>
          </a:ln>
          <a:effectLst/>
        </p:spPr>
        <p:style>
          <a:lnRef idx="0">
            <a:scrgbClr r="0" g="0" b="0"/>
          </a:lnRef>
          <a:fillRef idx="0">
            <a:scrgbClr r="0" g="0" b="0"/>
          </a:fillRef>
          <a:effectRef idx="0">
            <a:scrgbClr r="0" g="0" b="0"/>
          </a:effectRef>
          <a:fontRef idx="none"/>
        </p:style>
      </p:cxnSp>
      <p:sp>
        <p:nvSpPr>
          <p:cNvPr id="25" name="BlokTextu 16"/>
          <p:cNvSpPr txBox="1"/>
          <p:nvPr/>
        </p:nvSpPr>
        <p:spPr>
          <a:xfrm>
            <a:off x="2915161" y="2129003"/>
            <a:ext cx="1283459" cy="2020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rtl="0" latinLnBrk="1" hangingPunct="0"/>
            <a:r>
              <a:rPr lang="sk-SK" sz="844" b="1" dirty="0"/>
              <a:t>Zákon č. 220/2004 </a:t>
            </a:r>
            <a:r>
              <a:rPr lang="sk-SK" sz="844" b="1" dirty="0" err="1"/>
              <a:t>Z.z</a:t>
            </a:r>
            <a:r>
              <a:rPr lang="sk-SK" sz="844" b="1" dirty="0"/>
              <a:t>.</a:t>
            </a:r>
            <a:endParaRPr lang="en-US" sz="844" b="1" dirty="0"/>
          </a:p>
        </p:txBody>
      </p:sp>
      <p:sp>
        <p:nvSpPr>
          <p:cNvPr id="26" name="BlokTextu 18"/>
          <p:cNvSpPr txBox="1"/>
          <p:nvPr/>
        </p:nvSpPr>
        <p:spPr>
          <a:xfrm>
            <a:off x="4696751" y="2128971"/>
            <a:ext cx="1283459" cy="2020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rtl="0" latinLnBrk="1" hangingPunct="0"/>
            <a:r>
              <a:rPr lang="sk-SK" sz="844" b="1" dirty="0"/>
              <a:t>Zákon č. 219/2008 </a:t>
            </a:r>
            <a:r>
              <a:rPr lang="sk-SK" sz="844" b="1" dirty="0" err="1"/>
              <a:t>Z.z</a:t>
            </a:r>
            <a:r>
              <a:rPr lang="sk-SK" sz="844" b="1" dirty="0"/>
              <a:t>.</a:t>
            </a:r>
            <a:endParaRPr lang="en-US" sz="844" b="1" dirty="0"/>
          </a:p>
        </p:txBody>
      </p:sp>
      <p:sp>
        <p:nvSpPr>
          <p:cNvPr id="27" name="BlokTextu 20"/>
          <p:cNvSpPr txBox="1"/>
          <p:nvPr/>
        </p:nvSpPr>
        <p:spPr>
          <a:xfrm>
            <a:off x="6914927" y="2083817"/>
            <a:ext cx="1283459" cy="2020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rtl="0" latinLnBrk="1" hangingPunct="0"/>
            <a:r>
              <a:rPr lang="sk-SK" sz="844" b="1" dirty="0"/>
              <a:t>Zákon č. 57/2013 </a:t>
            </a:r>
            <a:r>
              <a:rPr lang="sk-SK" sz="844" b="1" dirty="0" err="1"/>
              <a:t>Z.z</a:t>
            </a:r>
            <a:r>
              <a:rPr lang="sk-SK" sz="844" b="1" dirty="0"/>
              <a:t>.</a:t>
            </a:r>
            <a:endParaRPr lang="en-US" sz="844" b="1" dirty="0"/>
          </a:p>
        </p:txBody>
      </p:sp>
    </p:spTree>
    <p:extLst>
      <p:ext uri="{BB962C8B-B14F-4D97-AF65-F5344CB8AC3E}">
        <p14:creationId xmlns:p14="http://schemas.microsoft.com/office/powerpoint/2010/main" val="62659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1">
                                            <p:graphicEl>
                                              <a:chart seriesIdx="-3" categoryIdx="-3" bldStep="gridLegend"/>
                                            </p:graphicEl>
                                          </p:spTgt>
                                        </p:tgtEl>
                                        <p:attrNameLst>
                                          <p:attrName>style.visibility</p:attrName>
                                        </p:attrNameLst>
                                      </p:cBhvr>
                                      <p:to>
                                        <p:strVal val="visible"/>
                                      </p:to>
                                    </p:set>
                                    <p:animEffect transition="in" filter="fade">
                                      <p:cBhvr>
                                        <p:cTn id="11" dur="500"/>
                                        <p:tgtEl>
                                          <p:spTgt spid="21">
                                            <p:graphicEl>
                                              <a:chart seriesIdx="-3" categoryIdx="-3" bldStep="gridLegen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graphicEl>
                                              <a:chart seriesIdx="0" categoryIdx="-4" bldStep="series"/>
                                            </p:graphicEl>
                                          </p:spTgt>
                                        </p:tgtEl>
                                        <p:attrNameLst>
                                          <p:attrName>style.visibility</p:attrName>
                                        </p:attrNameLst>
                                      </p:cBhvr>
                                      <p:to>
                                        <p:strVal val="visible"/>
                                      </p:to>
                                    </p:set>
                                    <p:animEffect transition="in" filter="fade">
                                      <p:cBhvr>
                                        <p:cTn id="16" dur="500"/>
                                        <p:tgtEl>
                                          <p:spTgt spid="21">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graphicEl>
                                              <a:chart seriesIdx="1" categoryIdx="-4" bldStep="series"/>
                                            </p:graphicEl>
                                          </p:spTgt>
                                        </p:tgtEl>
                                        <p:attrNameLst>
                                          <p:attrName>style.visibility</p:attrName>
                                        </p:attrNameLst>
                                      </p:cBhvr>
                                      <p:to>
                                        <p:strVal val="visible"/>
                                      </p:to>
                                    </p:set>
                                    <p:animEffect transition="in" filter="fade">
                                      <p:cBhvr>
                                        <p:cTn id="21" dur="500"/>
                                        <p:tgtEl>
                                          <p:spTgt spid="21">
                                            <p:graphicEl>
                                              <a:chart seriesIdx="1"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21">
                                            <p:graphicEl>
                                              <a:chart seriesIdx="-3" categoryIdx="-3" bldStep="gridLegend"/>
                                            </p:graphic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21">
                                            <p:graphicEl>
                                              <a:chart seriesIdx="0" categoryIdx="-4" bldStep="series"/>
                                            </p:graphic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21">
                                            <p:graphicEl>
                                              <a:chart seriesIdx="1" categoryIdx="-4" bldStep="series"/>
                                            </p:graphicEl>
                                          </p:spTgt>
                                        </p:tgtEl>
                                        <p:attrNameLst>
                                          <p:attrName>style.visibility</p:attrName>
                                        </p:attrNameLst>
                                      </p:cBhvr>
                                      <p:to>
                                        <p:strVal val="visible"/>
                                      </p:to>
                                    </p:set>
                                  </p:childTnLst>
                                </p:cTn>
                              </p:par>
                              <p:par>
                                <p:cTn id="34" presetID="2" presetClass="entr" presetSubtype="2"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1+#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1+#ppt_w/2"/>
                                          </p:val>
                                        </p:tav>
                                        <p:tav tm="100000">
                                          <p:val>
                                            <p:strVal val="#ppt_x"/>
                                          </p:val>
                                        </p:tav>
                                      </p:tavLst>
                                    </p:anim>
                                    <p:anim calcmode="lin" valueType="num">
                                      <p:cBhvr additive="base">
                                        <p:cTn id="41" dur="500" fill="hold"/>
                                        <p:tgtEl>
                                          <p:spTgt spid="2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1+#ppt_w/2"/>
                                          </p:val>
                                        </p:tav>
                                        <p:tav tm="100000">
                                          <p:val>
                                            <p:strVal val="#ppt_x"/>
                                          </p:val>
                                        </p:tav>
                                      </p:tavLst>
                                    </p:anim>
                                    <p:anim calcmode="lin" valueType="num">
                                      <p:cBhvr additive="base">
                                        <p:cTn id="45" dur="500" fill="hold"/>
                                        <p:tgtEl>
                                          <p:spTgt spid="24"/>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Sub>
          <a:bldChart bld="series"/>
        </p:bldSub>
      </p:bldGraphic>
      <p:bldGraphic spid="21" grpId="1">
        <p:bldSub>
          <a:bldChart bld="series"/>
        </p:bldSub>
      </p:bldGraphic>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sp>
        <p:nvSpPr>
          <p:cNvPr id="158" name="TextBox 7"/>
          <p:cNvSpPr txBox="1">
            <a:spLocks noChangeArrowheads="1"/>
          </p:cNvSpPr>
          <p:nvPr/>
        </p:nvSpPr>
        <p:spPr bwMode="auto">
          <a:xfrm>
            <a:off x="7514501"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153</a:t>
            </a:r>
            <a:endParaRPr lang="ko-KR" altLang="en-US" sz="1600" dirty="0">
              <a:solidFill>
                <a:schemeClr val="bg1"/>
              </a:solidFill>
              <a:latin typeface="Arial" panose="020B0604020202020204" pitchFamily="34" charset="0"/>
            </a:endParaRPr>
          </a:p>
        </p:txBody>
      </p:sp>
      <p:sp>
        <p:nvSpPr>
          <p:cNvPr id="160" name="TextBox 9"/>
          <p:cNvSpPr txBox="1">
            <a:spLocks noChangeArrowheads="1"/>
          </p:cNvSpPr>
          <p:nvPr/>
        </p:nvSpPr>
        <p:spPr bwMode="auto">
          <a:xfrm>
            <a:off x="6535950"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1952</a:t>
            </a:r>
            <a:endParaRPr lang="ko-KR" altLang="en-US" sz="1600">
              <a:solidFill>
                <a:schemeClr val="bg1"/>
              </a:solidFill>
              <a:latin typeface="Arial" panose="020B0604020202020204" pitchFamily="34" charset="0"/>
            </a:endParaRPr>
          </a:p>
        </p:txBody>
      </p:sp>
      <p:sp>
        <p:nvSpPr>
          <p:cNvPr id="164" name="TextBox 13"/>
          <p:cNvSpPr txBox="1">
            <a:spLocks noChangeArrowheads="1"/>
          </p:cNvSpPr>
          <p:nvPr/>
        </p:nvSpPr>
        <p:spPr bwMode="auto">
          <a:xfrm>
            <a:off x="4578851"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1950</a:t>
            </a:r>
            <a:endParaRPr lang="ko-KR" altLang="en-US" sz="1600">
              <a:solidFill>
                <a:schemeClr val="bg1"/>
              </a:solidFill>
              <a:latin typeface="Arial" panose="020B0604020202020204" pitchFamily="34" charset="0"/>
            </a:endParaRPr>
          </a:p>
        </p:txBody>
      </p:sp>
      <p:grpSp>
        <p:nvGrpSpPr>
          <p:cNvPr id="235" name="Group 234"/>
          <p:cNvGrpSpPr/>
          <p:nvPr/>
        </p:nvGrpSpPr>
        <p:grpSpPr>
          <a:xfrm>
            <a:off x="200146" y="1852611"/>
            <a:ext cx="62286065" cy="4070743"/>
            <a:chOff x="13012872" y="1852611"/>
            <a:chExt cx="62286065" cy="4070743"/>
          </a:xfrm>
        </p:grpSpPr>
        <p:sp>
          <p:nvSpPr>
            <p:cNvPr id="174" name="TextBox 31"/>
            <p:cNvSpPr txBox="1"/>
            <p:nvPr/>
          </p:nvSpPr>
          <p:spPr bwMode="auto">
            <a:xfrm>
              <a:off x="15788015" y="1852611"/>
              <a:ext cx="11464183" cy="1015663"/>
            </a:xfrm>
            <a:prstGeom prst="rect">
              <a:avLst/>
            </a:prstGeom>
            <a:noFill/>
          </p:spPr>
          <p:txBody>
            <a:bodyPr>
              <a:spAutoFit/>
            </a:bodyPr>
            <a:lstStyle/>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3" name="오각형 4"/>
            <p:cNvSpPr/>
            <p:nvPr/>
          </p:nvSpPr>
          <p:spPr bwMode="auto">
            <a:xfrm>
              <a:off x="74104438" y="3552813"/>
              <a:ext cx="1194499" cy="661735"/>
            </a:xfrm>
            <a:prstGeom prst="homePlate">
              <a:avLst/>
            </a:prstGeom>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 name="TextBox 5"/>
            <p:cNvSpPr txBox="1">
              <a:spLocks noChangeArrowheads="1"/>
            </p:cNvSpPr>
            <p:nvPr/>
          </p:nvSpPr>
          <p:spPr bwMode="auto">
            <a:xfrm>
              <a:off x="7418503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21</a:t>
              </a:r>
              <a:endParaRPr lang="ko-KR" altLang="en-US" sz="1600" dirty="0">
                <a:solidFill>
                  <a:schemeClr val="bg1"/>
                </a:solidFill>
                <a:latin typeface="Arial" panose="020B0604020202020204" pitchFamily="34" charset="0"/>
              </a:endParaRPr>
            </a:p>
          </p:txBody>
        </p:sp>
        <p:sp>
          <p:nvSpPr>
            <p:cNvPr id="15" name="직사각형 6"/>
            <p:cNvSpPr/>
            <p:nvPr/>
          </p:nvSpPr>
          <p:spPr bwMode="auto">
            <a:xfrm>
              <a:off x="6719390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6" name="TextBox 7"/>
            <p:cNvSpPr txBox="1">
              <a:spLocks noChangeArrowheads="1"/>
            </p:cNvSpPr>
            <p:nvPr/>
          </p:nvSpPr>
          <p:spPr bwMode="auto">
            <a:xfrm>
              <a:off x="6727449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2014</a:t>
              </a:r>
              <a:endParaRPr lang="ko-KR" altLang="en-US" sz="1600" dirty="0">
                <a:solidFill>
                  <a:schemeClr val="bg1"/>
                </a:solidFill>
                <a:latin typeface="Arial" panose="020B0604020202020204" pitchFamily="34" charset="0"/>
              </a:endParaRPr>
            </a:p>
          </p:txBody>
        </p:sp>
        <p:sp>
          <p:nvSpPr>
            <p:cNvPr id="17" name="직사각형 8"/>
            <p:cNvSpPr/>
            <p:nvPr/>
          </p:nvSpPr>
          <p:spPr bwMode="auto">
            <a:xfrm>
              <a:off x="6621535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8" name="TextBox 9"/>
            <p:cNvSpPr txBox="1">
              <a:spLocks noChangeArrowheads="1"/>
            </p:cNvSpPr>
            <p:nvPr/>
          </p:nvSpPr>
          <p:spPr bwMode="auto">
            <a:xfrm>
              <a:off x="6629594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2013</a:t>
              </a:r>
              <a:endParaRPr lang="ko-KR" altLang="en-US" sz="1600">
                <a:solidFill>
                  <a:schemeClr val="bg1"/>
                </a:solidFill>
                <a:latin typeface="Arial" panose="020B0604020202020204" pitchFamily="34" charset="0"/>
              </a:endParaRPr>
            </a:p>
          </p:txBody>
        </p:sp>
        <p:sp>
          <p:nvSpPr>
            <p:cNvPr id="19" name="직사각형 10"/>
            <p:cNvSpPr/>
            <p:nvPr/>
          </p:nvSpPr>
          <p:spPr bwMode="auto">
            <a:xfrm>
              <a:off x="6523680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0" name="TextBox 11"/>
            <p:cNvSpPr txBox="1">
              <a:spLocks noChangeArrowheads="1"/>
            </p:cNvSpPr>
            <p:nvPr/>
          </p:nvSpPr>
          <p:spPr bwMode="auto">
            <a:xfrm>
              <a:off x="6531739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2012</a:t>
              </a:r>
              <a:endParaRPr lang="ko-KR" altLang="en-US" sz="1600">
                <a:solidFill>
                  <a:schemeClr val="bg1"/>
                </a:solidFill>
                <a:latin typeface="Arial" panose="020B0604020202020204" pitchFamily="34" charset="0"/>
              </a:endParaRPr>
            </a:p>
          </p:txBody>
        </p:sp>
        <p:sp>
          <p:nvSpPr>
            <p:cNvPr id="21" name="직사각형 12"/>
            <p:cNvSpPr/>
            <p:nvPr/>
          </p:nvSpPr>
          <p:spPr bwMode="auto">
            <a:xfrm>
              <a:off x="642582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 name="TextBox 13"/>
            <p:cNvSpPr txBox="1">
              <a:spLocks noChangeArrowheads="1"/>
            </p:cNvSpPr>
            <p:nvPr/>
          </p:nvSpPr>
          <p:spPr bwMode="auto">
            <a:xfrm>
              <a:off x="643388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2011</a:t>
              </a:r>
              <a:endParaRPr lang="ko-KR" altLang="en-US" sz="1600">
                <a:solidFill>
                  <a:schemeClr val="bg1"/>
                </a:solidFill>
                <a:latin typeface="Arial" panose="020B0604020202020204" pitchFamily="34" charset="0"/>
              </a:endParaRPr>
            </a:p>
          </p:txBody>
        </p:sp>
        <p:sp>
          <p:nvSpPr>
            <p:cNvPr id="23" name="직사각형 14"/>
            <p:cNvSpPr/>
            <p:nvPr/>
          </p:nvSpPr>
          <p:spPr bwMode="auto">
            <a:xfrm>
              <a:off x="6327970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4" name="TextBox 15"/>
            <p:cNvSpPr txBox="1">
              <a:spLocks noChangeArrowheads="1"/>
            </p:cNvSpPr>
            <p:nvPr/>
          </p:nvSpPr>
          <p:spPr bwMode="auto">
            <a:xfrm>
              <a:off x="6336029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2010</a:t>
              </a:r>
              <a:endParaRPr lang="ko-KR" altLang="en-US" sz="1600">
                <a:solidFill>
                  <a:schemeClr val="bg1"/>
                </a:solidFill>
                <a:latin typeface="Arial" panose="020B0604020202020204" pitchFamily="34" charset="0"/>
              </a:endParaRPr>
            </a:p>
          </p:txBody>
        </p:sp>
        <p:sp>
          <p:nvSpPr>
            <p:cNvPr id="25" name="직사각형 16"/>
            <p:cNvSpPr/>
            <p:nvPr/>
          </p:nvSpPr>
          <p:spPr bwMode="auto">
            <a:xfrm>
              <a:off x="61322602"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6" name="TextBox 17"/>
            <p:cNvSpPr txBox="1">
              <a:spLocks noChangeArrowheads="1"/>
            </p:cNvSpPr>
            <p:nvPr/>
          </p:nvSpPr>
          <p:spPr bwMode="auto">
            <a:xfrm>
              <a:off x="6140319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2008</a:t>
              </a:r>
              <a:endParaRPr lang="ko-KR" altLang="en-US" sz="1600">
                <a:solidFill>
                  <a:schemeClr val="bg1"/>
                </a:solidFill>
                <a:latin typeface="Arial" panose="020B0604020202020204" pitchFamily="34" charset="0"/>
              </a:endParaRPr>
            </a:p>
          </p:txBody>
        </p:sp>
        <p:sp>
          <p:nvSpPr>
            <p:cNvPr id="27" name="직사각형 18"/>
            <p:cNvSpPr/>
            <p:nvPr/>
          </p:nvSpPr>
          <p:spPr bwMode="auto">
            <a:xfrm>
              <a:off x="623011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8" name="TextBox 19"/>
            <p:cNvSpPr txBox="1">
              <a:spLocks noChangeArrowheads="1"/>
            </p:cNvSpPr>
            <p:nvPr/>
          </p:nvSpPr>
          <p:spPr bwMode="auto">
            <a:xfrm>
              <a:off x="623817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2009</a:t>
              </a:r>
              <a:endParaRPr lang="ko-KR" altLang="en-US" sz="1600">
                <a:solidFill>
                  <a:schemeClr val="bg1"/>
                </a:solidFill>
                <a:latin typeface="Arial" panose="020B0604020202020204" pitchFamily="34" charset="0"/>
              </a:endParaRPr>
            </a:p>
          </p:txBody>
        </p:sp>
        <p:sp>
          <p:nvSpPr>
            <p:cNvPr id="186" name="TextBox 22"/>
            <p:cNvSpPr txBox="1"/>
            <p:nvPr/>
          </p:nvSpPr>
          <p:spPr bwMode="auto">
            <a:xfrm>
              <a:off x="65909577" y="2422070"/>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Vznik NPPC</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82" name="TextBox 42"/>
            <p:cNvSpPr txBox="1"/>
            <p:nvPr/>
          </p:nvSpPr>
          <p:spPr bwMode="auto">
            <a:xfrm>
              <a:off x="68470161" y="4851887"/>
              <a:ext cx="2309356" cy="400110"/>
            </a:xfrm>
            <a:prstGeom prst="rect">
              <a:avLst/>
            </a:prstGeom>
            <a:noFill/>
          </p:spPr>
          <p:txBody>
            <a:bodyPr wrap="square">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GSAA</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33" name="이등변 삼각형 47"/>
            <p:cNvSpPr/>
            <p:nvPr/>
          </p:nvSpPr>
          <p:spPr bwMode="auto">
            <a:xfrm rot="10800000">
              <a:off x="7417424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4" name="이등변 삼각형 50"/>
            <p:cNvSpPr/>
            <p:nvPr/>
          </p:nvSpPr>
          <p:spPr bwMode="auto">
            <a:xfrm rot="10800000">
              <a:off x="67412069"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5" name="이등변 삼각형 54"/>
            <p:cNvSpPr/>
            <p:nvPr/>
          </p:nvSpPr>
          <p:spPr bwMode="auto">
            <a:xfrm>
              <a:off x="69431704" y="4397736"/>
              <a:ext cx="38627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7" name="직사각형 6"/>
            <p:cNvSpPr/>
            <p:nvPr/>
          </p:nvSpPr>
          <p:spPr bwMode="auto">
            <a:xfrm>
              <a:off x="6033828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38" name="TextBox 7"/>
            <p:cNvSpPr txBox="1">
              <a:spLocks noChangeArrowheads="1"/>
            </p:cNvSpPr>
            <p:nvPr/>
          </p:nvSpPr>
          <p:spPr bwMode="auto">
            <a:xfrm>
              <a:off x="604188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2007</a:t>
              </a:r>
              <a:endParaRPr lang="ko-KR" altLang="en-US" sz="1600">
                <a:solidFill>
                  <a:schemeClr val="bg1"/>
                </a:solidFill>
                <a:latin typeface="Arial" panose="020B0604020202020204" pitchFamily="34" charset="0"/>
              </a:endParaRPr>
            </a:p>
          </p:txBody>
        </p:sp>
        <p:sp>
          <p:nvSpPr>
            <p:cNvPr id="39" name="직사각형 8"/>
            <p:cNvSpPr/>
            <p:nvPr/>
          </p:nvSpPr>
          <p:spPr bwMode="auto">
            <a:xfrm>
              <a:off x="5935973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0" name="TextBox 9"/>
            <p:cNvSpPr txBox="1">
              <a:spLocks noChangeArrowheads="1"/>
            </p:cNvSpPr>
            <p:nvPr/>
          </p:nvSpPr>
          <p:spPr bwMode="auto">
            <a:xfrm>
              <a:off x="59440330" y="3604206"/>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a:t>
              </a:r>
              <a:r>
                <a:rPr lang="en-US" altLang="ko-KR" sz="1600">
                  <a:solidFill>
                    <a:schemeClr val="bg1"/>
                  </a:solidFill>
                  <a:latin typeface="Arial" panose="020B0604020202020204" pitchFamily="34" charset="0"/>
                </a:rPr>
                <a:t>0</a:t>
              </a:r>
              <a:r>
                <a:rPr lang="sk-SK" altLang="ko-KR" sz="1600">
                  <a:solidFill>
                    <a:schemeClr val="bg1"/>
                  </a:solidFill>
                  <a:latin typeface="Arial" panose="020B0604020202020204" pitchFamily="34" charset="0"/>
                </a:rPr>
                <a:t>06</a:t>
              </a:r>
              <a:endParaRPr lang="ko-KR" altLang="en-US" sz="1600">
                <a:solidFill>
                  <a:schemeClr val="bg1"/>
                </a:solidFill>
                <a:latin typeface="Arial" panose="020B0604020202020204" pitchFamily="34" charset="0"/>
              </a:endParaRPr>
            </a:p>
          </p:txBody>
        </p:sp>
        <p:sp>
          <p:nvSpPr>
            <p:cNvPr id="41" name="직사각형 10"/>
            <p:cNvSpPr/>
            <p:nvPr/>
          </p:nvSpPr>
          <p:spPr bwMode="auto">
            <a:xfrm>
              <a:off x="5838118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2" name="TextBox 11"/>
            <p:cNvSpPr txBox="1">
              <a:spLocks noChangeArrowheads="1"/>
            </p:cNvSpPr>
            <p:nvPr/>
          </p:nvSpPr>
          <p:spPr bwMode="auto">
            <a:xfrm>
              <a:off x="584617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2005</a:t>
              </a:r>
              <a:endParaRPr lang="ko-KR" altLang="en-US" sz="1600">
                <a:solidFill>
                  <a:schemeClr val="bg1"/>
                </a:solidFill>
                <a:latin typeface="Arial" panose="020B0604020202020204" pitchFamily="34" charset="0"/>
              </a:endParaRPr>
            </a:p>
          </p:txBody>
        </p:sp>
        <p:sp>
          <p:nvSpPr>
            <p:cNvPr id="43" name="직사각형 12"/>
            <p:cNvSpPr/>
            <p:nvPr/>
          </p:nvSpPr>
          <p:spPr bwMode="auto">
            <a:xfrm>
              <a:off x="574026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4" name="TextBox 13"/>
            <p:cNvSpPr txBox="1">
              <a:spLocks noChangeArrowheads="1"/>
            </p:cNvSpPr>
            <p:nvPr/>
          </p:nvSpPr>
          <p:spPr bwMode="auto">
            <a:xfrm>
              <a:off x="5748322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2004</a:t>
              </a:r>
              <a:endParaRPr lang="ko-KR" altLang="en-US" sz="1600">
                <a:solidFill>
                  <a:schemeClr val="bg1"/>
                </a:solidFill>
                <a:latin typeface="Arial" panose="020B0604020202020204" pitchFamily="34" charset="0"/>
              </a:endParaRPr>
            </a:p>
          </p:txBody>
        </p:sp>
        <p:sp>
          <p:nvSpPr>
            <p:cNvPr id="45" name="직사각형 14"/>
            <p:cNvSpPr/>
            <p:nvPr/>
          </p:nvSpPr>
          <p:spPr bwMode="auto">
            <a:xfrm>
              <a:off x="564240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6" name="TextBox 15"/>
            <p:cNvSpPr txBox="1">
              <a:spLocks noChangeArrowheads="1"/>
            </p:cNvSpPr>
            <p:nvPr/>
          </p:nvSpPr>
          <p:spPr bwMode="auto">
            <a:xfrm>
              <a:off x="565046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2003</a:t>
              </a:r>
              <a:endParaRPr lang="ko-KR" altLang="en-US" sz="1600">
                <a:solidFill>
                  <a:schemeClr val="bg1"/>
                </a:solidFill>
                <a:latin typeface="Arial" panose="020B0604020202020204" pitchFamily="34" charset="0"/>
              </a:endParaRPr>
            </a:p>
          </p:txBody>
        </p:sp>
        <p:sp>
          <p:nvSpPr>
            <p:cNvPr id="47" name="직사각형 16"/>
            <p:cNvSpPr/>
            <p:nvPr/>
          </p:nvSpPr>
          <p:spPr bwMode="auto">
            <a:xfrm>
              <a:off x="544669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8" name="TextBox 17"/>
            <p:cNvSpPr txBox="1">
              <a:spLocks noChangeArrowheads="1"/>
            </p:cNvSpPr>
            <p:nvPr/>
          </p:nvSpPr>
          <p:spPr bwMode="auto">
            <a:xfrm>
              <a:off x="545475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1</a:t>
              </a:r>
              <a:endParaRPr lang="ko-KR" altLang="en-US" sz="1600">
                <a:solidFill>
                  <a:schemeClr val="bg1"/>
                </a:solidFill>
                <a:latin typeface="Arial" panose="020B0604020202020204" pitchFamily="34" charset="0"/>
              </a:endParaRPr>
            </a:p>
          </p:txBody>
        </p:sp>
        <p:sp>
          <p:nvSpPr>
            <p:cNvPr id="49" name="직사각형 18"/>
            <p:cNvSpPr/>
            <p:nvPr/>
          </p:nvSpPr>
          <p:spPr bwMode="auto">
            <a:xfrm>
              <a:off x="554455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0" name="TextBox 19"/>
            <p:cNvSpPr txBox="1">
              <a:spLocks noChangeArrowheads="1"/>
            </p:cNvSpPr>
            <p:nvPr/>
          </p:nvSpPr>
          <p:spPr bwMode="auto">
            <a:xfrm>
              <a:off x="5552612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2</a:t>
              </a:r>
              <a:endParaRPr lang="ko-KR" altLang="en-US" sz="1600">
                <a:solidFill>
                  <a:schemeClr val="bg1"/>
                </a:solidFill>
                <a:latin typeface="Arial" panose="020B0604020202020204" pitchFamily="34" charset="0"/>
              </a:endParaRPr>
            </a:p>
          </p:txBody>
        </p:sp>
        <p:sp>
          <p:nvSpPr>
            <p:cNvPr id="180" name="TextBox 28"/>
            <p:cNvSpPr txBox="1"/>
            <p:nvPr/>
          </p:nvSpPr>
          <p:spPr bwMode="auto">
            <a:xfrm>
              <a:off x="54733139" y="2216387"/>
              <a:ext cx="4126596" cy="400110"/>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LPIS</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78" name="TextBox 37"/>
            <p:cNvSpPr txBox="1"/>
            <p:nvPr/>
          </p:nvSpPr>
          <p:spPr bwMode="auto">
            <a:xfrm>
              <a:off x="56380725" y="4973999"/>
              <a:ext cx="288412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Pôdna služba</a:t>
              </a: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53" name="이등변 삼각형 49"/>
            <p:cNvSpPr/>
            <p:nvPr/>
          </p:nvSpPr>
          <p:spPr bwMode="auto">
            <a:xfrm rot="10800000">
              <a:off x="56657647"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55" name="직사각형 6"/>
            <p:cNvSpPr/>
            <p:nvPr/>
          </p:nvSpPr>
          <p:spPr bwMode="auto">
            <a:xfrm>
              <a:off x="534752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6" name="TextBox 7"/>
            <p:cNvSpPr txBox="1">
              <a:spLocks noChangeArrowheads="1"/>
            </p:cNvSpPr>
            <p:nvPr/>
          </p:nvSpPr>
          <p:spPr bwMode="auto">
            <a:xfrm>
              <a:off x="535558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2000</a:t>
              </a:r>
              <a:endParaRPr lang="ko-KR" altLang="en-US" sz="1600">
                <a:solidFill>
                  <a:schemeClr val="bg1"/>
                </a:solidFill>
                <a:latin typeface="Arial" panose="020B0604020202020204" pitchFamily="34" charset="0"/>
              </a:endParaRPr>
            </a:p>
          </p:txBody>
        </p:sp>
        <p:sp>
          <p:nvSpPr>
            <p:cNvPr id="57" name="직사각형 8"/>
            <p:cNvSpPr/>
            <p:nvPr/>
          </p:nvSpPr>
          <p:spPr bwMode="auto">
            <a:xfrm>
              <a:off x="524967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8" name="TextBox 9"/>
            <p:cNvSpPr txBox="1">
              <a:spLocks noChangeArrowheads="1"/>
            </p:cNvSpPr>
            <p:nvPr/>
          </p:nvSpPr>
          <p:spPr bwMode="auto">
            <a:xfrm>
              <a:off x="525773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1999</a:t>
              </a:r>
              <a:endParaRPr lang="ko-KR" altLang="en-US" sz="1600">
                <a:solidFill>
                  <a:schemeClr val="bg1"/>
                </a:solidFill>
                <a:latin typeface="Arial" panose="020B0604020202020204" pitchFamily="34" charset="0"/>
              </a:endParaRPr>
            </a:p>
          </p:txBody>
        </p:sp>
        <p:sp>
          <p:nvSpPr>
            <p:cNvPr id="59" name="직사각형 10"/>
            <p:cNvSpPr/>
            <p:nvPr/>
          </p:nvSpPr>
          <p:spPr bwMode="auto">
            <a:xfrm>
              <a:off x="515181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0" name="TextBox 11"/>
            <p:cNvSpPr txBox="1">
              <a:spLocks noChangeArrowheads="1"/>
            </p:cNvSpPr>
            <p:nvPr/>
          </p:nvSpPr>
          <p:spPr bwMode="auto">
            <a:xfrm>
              <a:off x="515987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1998</a:t>
              </a:r>
              <a:endParaRPr lang="ko-KR" altLang="en-US" sz="1600">
                <a:solidFill>
                  <a:schemeClr val="bg1"/>
                </a:solidFill>
                <a:latin typeface="Arial" panose="020B0604020202020204" pitchFamily="34" charset="0"/>
              </a:endParaRPr>
            </a:p>
          </p:txBody>
        </p:sp>
        <p:sp>
          <p:nvSpPr>
            <p:cNvPr id="61" name="직사각형 12"/>
            <p:cNvSpPr/>
            <p:nvPr/>
          </p:nvSpPr>
          <p:spPr bwMode="auto">
            <a:xfrm>
              <a:off x="505396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2" name="TextBox 13"/>
            <p:cNvSpPr txBox="1">
              <a:spLocks noChangeArrowheads="1"/>
            </p:cNvSpPr>
            <p:nvPr/>
          </p:nvSpPr>
          <p:spPr bwMode="auto">
            <a:xfrm>
              <a:off x="506202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1997</a:t>
              </a:r>
              <a:endParaRPr lang="ko-KR" altLang="en-US" sz="1600">
                <a:solidFill>
                  <a:schemeClr val="bg1"/>
                </a:solidFill>
                <a:latin typeface="Arial" panose="020B0604020202020204" pitchFamily="34" charset="0"/>
              </a:endParaRPr>
            </a:p>
          </p:txBody>
        </p:sp>
        <p:sp>
          <p:nvSpPr>
            <p:cNvPr id="63" name="직사각형 14"/>
            <p:cNvSpPr/>
            <p:nvPr/>
          </p:nvSpPr>
          <p:spPr bwMode="auto">
            <a:xfrm>
              <a:off x="495610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4" name="TextBox 15"/>
            <p:cNvSpPr txBox="1">
              <a:spLocks noChangeArrowheads="1"/>
            </p:cNvSpPr>
            <p:nvPr/>
          </p:nvSpPr>
          <p:spPr bwMode="auto">
            <a:xfrm>
              <a:off x="496416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1996</a:t>
              </a:r>
              <a:endParaRPr lang="ko-KR" altLang="en-US" sz="1600">
                <a:solidFill>
                  <a:schemeClr val="bg1"/>
                </a:solidFill>
                <a:latin typeface="Arial" panose="020B0604020202020204" pitchFamily="34" charset="0"/>
              </a:endParaRPr>
            </a:p>
          </p:txBody>
        </p:sp>
        <p:sp>
          <p:nvSpPr>
            <p:cNvPr id="65" name="직사각형 16"/>
            <p:cNvSpPr/>
            <p:nvPr/>
          </p:nvSpPr>
          <p:spPr bwMode="auto">
            <a:xfrm>
              <a:off x="4760396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6" name="TextBox 17"/>
            <p:cNvSpPr txBox="1">
              <a:spLocks noChangeArrowheads="1"/>
            </p:cNvSpPr>
            <p:nvPr/>
          </p:nvSpPr>
          <p:spPr bwMode="auto">
            <a:xfrm>
              <a:off x="476845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1994</a:t>
              </a:r>
              <a:endParaRPr lang="ko-KR" altLang="en-US" sz="1600">
                <a:solidFill>
                  <a:schemeClr val="bg1"/>
                </a:solidFill>
                <a:latin typeface="Arial" panose="020B0604020202020204" pitchFamily="34" charset="0"/>
              </a:endParaRPr>
            </a:p>
          </p:txBody>
        </p:sp>
        <p:sp>
          <p:nvSpPr>
            <p:cNvPr id="67" name="직사각형 18"/>
            <p:cNvSpPr/>
            <p:nvPr/>
          </p:nvSpPr>
          <p:spPr bwMode="auto">
            <a:xfrm>
              <a:off x="4858251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8" name="TextBox 19"/>
            <p:cNvSpPr txBox="1">
              <a:spLocks noChangeArrowheads="1"/>
            </p:cNvSpPr>
            <p:nvPr/>
          </p:nvSpPr>
          <p:spPr bwMode="auto">
            <a:xfrm>
              <a:off x="486631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1995</a:t>
              </a:r>
              <a:endParaRPr lang="ko-KR" altLang="en-US" sz="1600">
                <a:solidFill>
                  <a:schemeClr val="bg1"/>
                </a:solidFill>
                <a:latin typeface="Arial" panose="020B0604020202020204" pitchFamily="34" charset="0"/>
              </a:endParaRPr>
            </a:p>
          </p:txBody>
        </p:sp>
        <p:sp>
          <p:nvSpPr>
            <p:cNvPr id="69" name="직사각형 6"/>
            <p:cNvSpPr/>
            <p:nvPr/>
          </p:nvSpPr>
          <p:spPr bwMode="auto">
            <a:xfrm>
              <a:off x="466196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0" name="TextBox 7"/>
            <p:cNvSpPr txBox="1">
              <a:spLocks noChangeArrowheads="1"/>
            </p:cNvSpPr>
            <p:nvPr/>
          </p:nvSpPr>
          <p:spPr bwMode="auto">
            <a:xfrm>
              <a:off x="4670023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1993</a:t>
              </a:r>
              <a:endParaRPr lang="ko-KR" altLang="en-US" sz="1600">
                <a:solidFill>
                  <a:schemeClr val="bg1"/>
                </a:solidFill>
                <a:latin typeface="Arial" panose="020B0604020202020204" pitchFamily="34" charset="0"/>
              </a:endParaRPr>
            </a:p>
          </p:txBody>
        </p:sp>
        <p:sp>
          <p:nvSpPr>
            <p:cNvPr id="71" name="직사각형 8"/>
            <p:cNvSpPr/>
            <p:nvPr/>
          </p:nvSpPr>
          <p:spPr bwMode="auto">
            <a:xfrm>
              <a:off x="4564109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2" name="TextBox 9"/>
            <p:cNvSpPr txBox="1">
              <a:spLocks noChangeArrowheads="1"/>
            </p:cNvSpPr>
            <p:nvPr/>
          </p:nvSpPr>
          <p:spPr bwMode="auto">
            <a:xfrm>
              <a:off x="4572168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1992</a:t>
              </a:r>
              <a:endParaRPr lang="ko-KR" altLang="en-US" sz="1600">
                <a:solidFill>
                  <a:schemeClr val="bg1"/>
                </a:solidFill>
                <a:latin typeface="Arial" panose="020B0604020202020204" pitchFamily="34" charset="0"/>
              </a:endParaRPr>
            </a:p>
          </p:txBody>
        </p:sp>
        <p:sp>
          <p:nvSpPr>
            <p:cNvPr id="73" name="직사각형 10"/>
            <p:cNvSpPr/>
            <p:nvPr/>
          </p:nvSpPr>
          <p:spPr bwMode="auto">
            <a:xfrm>
              <a:off x="446625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4" name="TextBox 11"/>
            <p:cNvSpPr txBox="1">
              <a:spLocks noChangeArrowheads="1"/>
            </p:cNvSpPr>
            <p:nvPr/>
          </p:nvSpPr>
          <p:spPr bwMode="auto">
            <a:xfrm>
              <a:off x="4474314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1991</a:t>
              </a:r>
              <a:endParaRPr lang="ko-KR" altLang="en-US" sz="1600">
                <a:solidFill>
                  <a:schemeClr val="bg1"/>
                </a:solidFill>
                <a:latin typeface="Arial" panose="020B0604020202020204" pitchFamily="34" charset="0"/>
              </a:endParaRPr>
            </a:p>
          </p:txBody>
        </p:sp>
        <p:sp>
          <p:nvSpPr>
            <p:cNvPr id="75" name="직사각형 12"/>
            <p:cNvSpPr/>
            <p:nvPr/>
          </p:nvSpPr>
          <p:spPr bwMode="auto">
            <a:xfrm>
              <a:off x="4368399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6" name="TextBox 13"/>
            <p:cNvSpPr txBox="1">
              <a:spLocks noChangeArrowheads="1"/>
            </p:cNvSpPr>
            <p:nvPr/>
          </p:nvSpPr>
          <p:spPr bwMode="auto">
            <a:xfrm>
              <a:off x="4376459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1990</a:t>
              </a:r>
              <a:endParaRPr lang="ko-KR" altLang="en-US" sz="1600">
                <a:solidFill>
                  <a:schemeClr val="bg1"/>
                </a:solidFill>
                <a:latin typeface="Arial" panose="020B0604020202020204" pitchFamily="34" charset="0"/>
              </a:endParaRPr>
            </a:p>
          </p:txBody>
        </p:sp>
        <p:sp>
          <p:nvSpPr>
            <p:cNvPr id="78" name="이등변 삼각형 50"/>
            <p:cNvSpPr/>
            <p:nvPr/>
          </p:nvSpPr>
          <p:spPr bwMode="auto">
            <a:xfrm rot="10800000">
              <a:off x="4001911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79" name="직사각형 16"/>
            <p:cNvSpPr/>
            <p:nvPr/>
          </p:nvSpPr>
          <p:spPr bwMode="auto">
            <a:xfrm>
              <a:off x="4173832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0" name="TextBox 17"/>
            <p:cNvSpPr txBox="1">
              <a:spLocks noChangeArrowheads="1"/>
            </p:cNvSpPr>
            <p:nvPr/>
          </p:nvSpPr>
          <p:spPr bwMode="auto">
            <a:xfrm>
              <a:off x="41818915"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1988</a:t>
              </a:r>
              <a:endParaRPr lang="ko-KR" altLang="en-US" sz="1600" dirty="0">
                <a:solidFill>
                  <a:schemeClr val="bg1"/>
                </a:solidFill>
                <a:latin typeface="Arial" panose="020B0604020202020204" pitchFamily="34" charset="0"/>
              </a:endParaRPr>
            </a:p>
          </p:txBody>
        </p:sp>
        <p:sp>
          <p:nvSpPr>
            <p:cNvPr id="81" name="직사각형 18"/>
            <p:cNvSpPr/>
            <p:nvPr/>
          </p:nvSpPr>
          <p:spPr bwMode="auto">
            <a:xfrm>
              <a:off x="4271687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2" name="TextBox 19"/>
            <p:cNvSpPr txBox="1">
              <a:spLocks noChangeArrowheads="1"/>
            </p:cNvSpPr>
            <p:nvPr/>
          </p:nvSpPr>
          <p:spPr bwMode="auto">
            <a:xfrm>
              <a:off x="42797466"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1989</a:t>
              </a:r>
              <a:endParaRPr lang="ko-KR" altLang="en-US" sz="1600">
                <a:solidFill>
                  <a:schemeClr val="bg1"/>
                </a:solidFill>
                <a:latin typeface="Arial" panose="020B0604020202020204" pitchFamily="34" charset="0"/>
              </a:endParaRPr>
            </a:p>
          </p:txBody>
        </p:sp>
        <p:sp>
          <p:nvSpPr>
            <p:cNvPr id="83" name="직사각형 6"/>
            <p:cNvSpPr/>
            <p:nvPr/>
          </p:nvSpPr>
          <p:spPr bwMode="auto">
            <a:xfrm>
              <a:off x="407540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4" name="TextBox 7"/>
            <p:cNvSpPr txBox="1">
              <a:spLocks noChangeArrowheads="1"/>
            </p:cNvSpPr>
            <p:nvPr/>
          </p:nvSpPr>
          <p:spPr bwMode="auto">
            <a:xfrm>
              <a:off x="408346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1987</a:t>
              </a:r>
              <a:endParaRPr lang="ko-KR" altLang="en-US" sz="1600">
                <a:solidFill>
                  <a:schemeClr val="bg1"/>
                </a:solidFill>
                <a:latin typeface="Arial" panose="020B0604020202020204" pitchFamily="34" charset="0"/>
              </a:endParaRPr>
            </a:p>
          </p:txBody>
        </p:sp>
        <p:sp>
          <p:nvSpPr>
            <p:cNvPr id="85" name="직사각형 8"/>
            <p:cNvSpPr/>
            <p:nvPr/>
          </p:nvSpPr>
          <p:spPr bwMode="auto">
            <a:xfrm>
              <a:off x="3977545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6" name="TextBox 9"/>
            <p:cNvSpPr txBox="1">
              <a:spLocks noChangeArrowheads="1"/>
            </p:cNvSpPr>
            <p:nvPr/>
          </p:nvSpPr>
          <p:spPr bwMode="auto">
            <a:xfrm>
              <a:off x="39856050" y="3604578"/>
              <a:ext cx="754140" cy="33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1986</a:t>
              </a:r>
              <a:endParaRPr lang="ko-KR" altLang="en-US" sz="1600">
                <a:solidFill>
                  <a:schemeClr val="bg1"/>
                </a:solidFill>
                <a:latin typeface="Arial" panose="020B0604020202020204" pitchFamily="34" charset="0"/>
              </a:endParaRPr>
            </a:p>
          </p:txBody>
        </p:sp>
        <p:sp>
          <p:nvSpPr>
            <p:cNvPr id="87" name="직사각형 10"/>
            <p:cNvSpPr/>
            <p:nvPr/>
          </p:nvSpPr>
          <p:spPr bwMode="auto">
            <a:xfrm>
              <a:off x="387969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8" name="TextBox 11"/>
            <p:cNvSpPr txBox="1">
              <a:spLocks noChangeArrowheads="1"/>
            </p:cNvSpPr>
            <p:nvPr/>
          </p:nvSpPr>
          <p:spPr bwMode="auto">
            <a:xfrm>
              <a:off x="388774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1985</a:t>
              </a:r>
              <a:endParaRPr lang="ko-KR" altLang="en-US" sz="1600">
                <a:solidFill>
                  <a:schemeClr val="bg1"/>
                </a:solidFill>
                <a:latin typeface="Arial" panose="020B0604020202020204" pitchFamily="34" charset="0"/>
              </a:endParaRPr>
            </a:p>
          </p:txBody>
        </p:sp>
        <p:sp>
          <p:nvSpPr>
            <p:cNvPr id="89" name="직사각형 12"/>
            <p:cNvSpPr/>
            <p:nvPr/>
          </p:nvSpPr>
          <p:spPr bwMode="auto">
            <a:xfrm>
              <a:off x="378183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0" name="TextBox 13"/>
            <p:cNvSpPr txBox="1">
              <a:spLocks noChangeArrowheads="1"/>
            </p:cNvSpPr>
            <p:nvPr/>
          </p:nvSpPr>
          <p:spPr bwMode="auto">
            <a:xfrm>
              <a:off x="3789894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1984</a:t>
              </a:r>
              <a:endParaRPr lang="ko-KR" altLang="en-US" sz="1600">
                <a:solidFill>
                  <a:schemeClr val="bg1"/>
                </a:solidFill>
                <a:latin typeface="Arial" panose="020B0604020202020204" pitchFamily="34" charset="0"/>
              </a:endParaRPr>
            </a:p>
          </p:txBody>
        </p:sp>
        <p:sp>
          <p:nvSpPr>
            <p:cNvPr id="91" name="직사각형 14"/>
            <p:cNvSpPr/>
            <p:nvPr/>
          </p:nvSpPr>
          <p:spPr bwMode="auto">
            <a:xfrm>
              <a:off x="3683980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2" name="TextBox 15"/>
            <p:cNvSpPr txBox="1">
              <a:spLocks noChangeArrowheads="1"/>
            </p:cNvSpPr>
            <p:nvPr/>
          </p:nvSpPr>
          <p:spPr bwMode="auto">
            <a:xfrm>
              <a:off x="369204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1983</a:t>
              </a:r>
              <a:endParaRPr lang="ko-KR" altLang="en-US" sz="1600">
                <a:solidFill>
                  <a:schemeClr val="bg1"/>
                </a:solidFill>
                <a:latin typeface="Arial" panose="020B0604020202020204" pitchFamily="34" charset="0"/>
              </a:endParaRPr>
            </a:p>
          </p:txBody>
        </p:sp>
        <p:sp>
          <p:nvSpPr>
            <p:cNvPr id="93" name="직사각형 16"/>
            <p:cNvSpPr/>
            <p:nvPr/>
          </p:nvSpPr>
          <p:spPr bwMode="auto">
            <a:xfrm>
              <a:off x="348827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4" name="TextBox 17"/>
            <p:cNvSpPr txBox="1">
              <a:spLocks noChangeArrowheads="1"/>
            </p:cNvSpPr>
            <p:nvPr/>
          </p:nvSpPr>
          <p:spPr bwMode="auto">
            <a:xfrm>
              <a:off x="349632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1981</a:t>
              </a:r>
              <a:endParaRPr lang="ko-KR" altLang="en-US" sz="1600">
                <a:solidFill>
                  <a:schemeClr val="bg1"/>
                </a:solidFill>
                <a:latin typeface="Arial" panose="020B0604020202020204" pitchFamily="34" charset="0"/>
              </a:endParaRPr>
            </a:p>
          </p:txBody>
        </p:sp>
        <p:sp>
          <p:nvSpPr>
            <p:cNvPr id="95" name="직사각형 18"/>
            <p:cNvSpPr/>
            <p:nvPr/>
          </p:nvSpPr>
          <p:spPr bwMode="auto">
            <a:xfrm>
              <a:off x="358612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6" name="TextBox 19"/>
            <p:cNvSpPr txBox="1">
              <a:spLocks noChangeArrowheads="1"/>
            </p:cNvSpPr>
            <p:nvPr/>
          </p:nvSpPr>
          <p:spPr bwMode="auto">
            <a:xfrm>
              <a:off x="3594185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1982</a:t>
              </a:r>
              <a:endParaRPr lang="ko-KR" altLang="en-US" sz="1600">
                <a:solidFill>
                  <a:schemeClr val="bg1"/>
                </a:solidFill>
                <a:latin typeface="Arial" panose="020B0604020202020204" pitchFamily="34" charset="0"/>
              </a:endParaRPr>
            </a:p>
          </p:txBody>
        </p:sp>
        <p:sp>
          <p:nvSpPr>
            <p:cNvPr id="97" name="직사각형 6"/>
            <p:cNvSpPr/>
            <p:nvPr/>
          </p:nvSpPr>
          <p:spPr bwMode="auto">
            <a:xfrm>
              <a:off x="338909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8" name="TextBox 7"/>
            <p:cNvSpPr txBox="1">
              <a:spLocks noChangeArrowheads="1"/>
            </p:cNvSpPr>
            <p:nvPr/>
          </p:nvSpPr>
          <p:spPr bwMode="auto">
            <a:xfrm>
              <a:off x="339715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1980</a:t>
              </a:r>
              <a:endParaRPr lang="ko-KR" altLang="en-US" sz="1600">
                <a:solidFill>
                  <a:schemeClr val="bg1"/>
                </a:solidFill>
                <a:latin typeface="Arial" panose="020B0604020202020204" pitchFamily="34" charset="0"/>
              </a:endParaRPr>
            </a:p>
          </p:txBody>
        </p:sp>
        <p:sp>
          <p:nvSpPr>
            <p:cNvPr id="99" name="직사각형 8"/>
            <p:cNvSpPr/>
            <p:nvPr/>
          </p:nvSpPr>
          <p:spPr bwMode="auto">
            <a:xfrm>
              <a:off x="3291243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0" name="TextBox 9"/>
            <p:cNvSpPr txBox="1">
              <a:spLocks noChangeArrowheads="1"/>
            </p:cNvSpPr>
            <p:nvPr/>
          </p:nvSpPr>
          <p:spPr bwMode="auto">
            <a:xfrm>
              <a:off x="329930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1979</a:t>
              </a:r>
              <a:endParaRPr lang="ko-KR" altLang="en-US" sz="1600">
                <a:solidFill>
                  <a:schemeClr val="bg1"/>
                </a:solidFill>
                <a:latin typeface="Arial" panose="020B0604020202020204" pitchFamily="34" charset="0"/>
              </a:endParaRPr>
            </a:p>
          </p:txBody>
        </p:sp>
        <p:sp>
          <p:nvSpPr>
            <p:cNvPr id="101" name="직사각형 10"/>
            <p:cNvSpPr/>
            <p:nvPr/>
          </p:nvSpPr>
          <p:spPr bwMode="auto">
            <a:xfrm>
              <a:off x="319338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2" name="TextBox 11"/>
            <p:cNvSpPr txBox="1">
              <a:spLocks noChangeArrowheads="1"/>
            </p:cNvSpPr>
            <p:nvPr/>
          </p:nvSpPr>
          <p:spPr bwMode="auto">
            <a:xfrm>
              <a:off x="320144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1978</a:t>
              </a:r>
              <a:endParaRPr lang="ko-KR" altLang="en-US" sz="1600">
                <a:solidFill>
                  <a:schemeClr val="bg1"/>
                </a:solidFill>
                <a:latin typeface="Arial" panose="020B0604020202020204" pitchFamily="34" charset="0"/>
              </a:endParaRPr>
            </a:p>
          </p:txBody>
        </p:sp>
        <p:sp>
          <p:nvSpPr>
            <p:cNvPr id="103" name="직사각형 12"/>
            <p:cNvSpPr/>
            <p:nvPr/>
          </p:nvSpPr>
          <p:spPr bwMode="auto">
            <a:xfrm>
              <a:off x="309553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4" name="TextBox 13"/>
            <p:cNvSpPr txBox="1">
              <a:spLocks noChangeArrowheads="1"/>
            </p:cNvSpPr>
            <p:nvPr/>
          </p:nvSpPr>
          <p:spPr bwMode="auto">
            <a:xfrm>
              <a:off x="310359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1977</a:t>
              </a:r>
              <a:endParaRPr lang="ko-KR" altLang="en-US" sz="1600">
                <a:solidFill>
                  <a:schemeClr val="bg1"/>
                </a:solidFill>
                <a:latin typeface="Arial" panose="020B0604020202020204" pitchFamily="34" charset="0"/>
              </a:endParaRPr>
            </a:p>
          </p:txBody>
        </p:sp>
        <p:sp>
          <p:nvSpPr>
            <p:cNvPr id="105" name="직사각형 14"/>
            <p:cNvSpPr/>
            <p:nvPr/>
          </p:nvSpPr>
          <p:spPr bwMode="auto">
            <a:xfrm>
              <a:off x="299767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6" name="TextBox 15"/>
            <p:cNvSpPr txBox="1">
              <a:spLocks noChangeArrowheads="1"/>
            </p:cNvSpPr>
            <p:nvPr/>
          </p:nvSpPr>
          <p:spPr bwMode="auto">
            <a:xfrm>
              <a:off x="3005737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1976</a:t>
              </a:r>
              <a:endParaRPr lang="ko-KR" altLang="en-US" sz="1600">
                <a:solidFill>
                  <a:schemeClr val="bg1"/>
                </a:solidFill>
                <a:latin typeface="Arial" panose="020B0604020202020204" pitchFamily="34" charset="0"/>
              </a:endParaRPr>
            </a:p>
          </p:txBody>
        </p:sp>
        <p:sp>
          <p:nvSpPr>
            <p:cNvPr id="107" name="직사각형 16"/>
            <p:cNvSpPr/>
            <p:nvPr/>
          </p:nvSpPr>
          <p:spPr bwMode="auto">
            <a:xfrm>
              <a:off x="280196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8" name="TextBox 17"/>
            <p:cNvSpPr txBox="1">
              <a:spLocks noChangeArrowheads="1"/>
            </p:cNvSpPr>
            <p:nvPr/>
          </p:nvSpPr>
          <p:spPr bwMode="auto">
            <a:xfrm>
              <a:off x="28100277"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1974</a:t>
              </a:r>
              <a:endParaRPr lang="ko-KR" altLang="en-US" sz="1600">
                <a:solidFill>
                  <a:schemeClr val="bg1"/>
                </a:solidFill>
                <a:latin typeface="Arial" panose="020B0604020202020204" pitchFamily="34" charset="0"/>
              </a:endParaRPr>
            </a:p>
          </p:txBody>
        </p:sp>
        <p:sp>
          <p:nvSpPr>
            <p:cNvPr id="109" name="직사각형 18"/>
            <p:cNvSpPr/>
            <p:nvPr/>
          </p:nvSpPr>
          <p:spPr bwMode="auto">
            <a:xfrm>
              <a:off x="289982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0" name="TextBox 19"/>
            <p:cNvSpPr txBox="1">
              <a:spLocks noChangeArrowheads="1"/>
            </p:cNvSpPr>
            <p:nvPr/>
          </p:nvSpPr>
          <p:spPr bwMode="auto">
            <a:xfrm>
              <a:off x="2907882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1975</a:t>
              </a:r>
              <a:endParaRPr lang="ko-KR" altLang="en-US" sz="1600">
                <a:solidFill>
                  <a:schemeClr val="bg1"/>
                </a:solidFill>
                <a:latin typeface="Arial" panose="020B0604020202020204" pitchFamily="34" charset="0"/>
              </a:endParaRPr>
            </a:p>
          </p:txBody>
        </p:sp>
        <p:sp>
          <p:nvSpPr>
            <p:cNvPr id="111" name="직사각형 6"/>
            <p:cNvSpPr/>
            <p:nvPr/>
          </p:nvSpPr>
          <p:spPr bwMode="auto">
            <a:xfrm>
              <a:off x="27035370"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2" name="TextBox 7"/>
            <p:cNvSpPr txBox="1">
              <a:spLocks noChangeArrowheads="1"/>
            </p:cNvSpPr>
            <p:nvPr/>
          </p:nvSpPr>
          <p:spPr bwMode="auto">
            <a:xfrm>
              <a:off x="27115962"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1973</a:t>
              </a:r>
              <a:endParaRPr lang="ko-KR" altLang="en-US" sz="1600">
                <a:solidFill>
                  <a:schemeClr val="bg1"/>
                </a:solidFill>
                <a:latin typeface="Arial" panose="020B0604020202020204" pitchFamily="34" charset="0"/>
              </a:endParaRPr>
            </a:p>
          </p:txBody>
        </p:sp>
        <p:sp>
          <p:nvSpPr>
            <p:cNvPr id="113" name="직사각형 8"/>
            <p:cNvSpPr/>
            <p:nvPr/>
          </p:nvSpPr>
          <p:spPr bwMode="auto">
            <a:xfrm>
              <a:off x="26056819"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4" name="TextBox 9"/>
            <p:cNvSpPr txBox="1">
              <a:spLocks noChangeArrowheads="1"/>
            </p:cNvSpPr>
            <p:nvPr/>
          </p:nvSpPr>
          <p:spPr bwMode="auto">
            <a:xfrm>
              <a:off x="26137411"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1972</a:t>
              </a:r>
              <a:endParaRPr lang="ko-KR" altLang="en-US" sz="1600">
                <a:solidFill>
                  <a:schemeClr val="bg1"/>
                </a:solidFill>
                <a:latin typeface="Arial" panose="020B0604020202020204" pitchFamily="34" charset="0"/>
              </a:endParaRPr>
            </a:p>
          </p:txBody>
        </p:sp>
        <p:sp>
          <p:nvSpPr>
            <p:cNvPr id="115" name="직사각형 10"/>
            <p:cNvSpPr/>
            <p:nvPr/>
          </p:nvSpPr>
          <p:spPr bwMode="auto">
            <a:xfrm>
              <a:off x="2507826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6" name="TextBox 11"/>
            <p:cNvSpPr txBox="1">
              <a:spLocks noChangeArrowheads="1"/>
            </p:cNvSpPr>
            <p:nvPr/>
          </p:nvSpPr>
          <p:spPr bwMode="auto">
            <a:xfrm>
              <a:off x="2515886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1971</a:t>
              </a:r>
              <a:endParaRPr lang="ko-KR" altLang="en-US" sz="1600">
                <a:solidFill>
                  <a:schemeClr val="bg1"/>
                </a:solidFill>
                <a:latin typeface="Arial" panose="020B0604020202020204" pitchFamily="34" charset="0"/>
              </a:endParaRPr>
            </a:p>
          </p:txBody>
        </p:sp>
        <p:sp>
          <p:nvSpPr>
            <p:cNvPr id="117" name="직사각형 12"/>
            <p:cNvSpPr/>
            <p:nvPr/>
          </p:nvSpPr>
          <p:spPr bwMode="auto">
            <a:xfrm>
              <a:off x="2409971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8" name="TextBox 13"/>
            <p:cNvSpPr txBox="1">
              <a:spLocks noChangeArrowheads="1"/>
            </p:cNvSpPr>
            <p:nvPr/>
          </p:nvSpPr>
          <p:spPr bwMode="auto">
            <a:xfrm>
              <a:off x="2418030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1970</a:t>
              </a:r>
              <a:endParaRPr lang="ko-KR" altLang="en-US" sz="1600">
                <a:solidFill>
                  <a:schemeClr val="bg1"/>
                </a:solidFill>
                <a:latin typeface="Arial" panose="020B0604020202020204" pitchFamily="34" charset="0"/>
              </a:endParaRPr>
            </a:p>
          </p:txBody>
        </p:sp>
        <p:sp>
          <p:nvSpPr>
            <p:cNvPr id="120" name="이등변 삼각형 50"/>
            <p:cNvSpPr/>
            <p:nvPr/>
          </p:nvSpPr>
          <p:spPr bwMode="auto">
            <a:xfrm rot="10800000">
              <a:off x="24302190"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21" name="직사각형 16"/>
            <p:cNvSpPr/>
            <p:nvPr/>
          </p:nvSpPr>
          <p:spPr bwMode="auto">
            <a:xfrm>
              <a:off x="2213687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2" name="TextBox 17"/>
            <p:cNvSpPr txBox="1">
              <a:spLocks noChangeArrowheads="1"/>
            </p:cNvSpPr>
            <p:nvPr/>
          </p:nvSpPr>
          <p:spPr bwMode="auto">
            <a:xfrm>
              <a:off x="2221746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1968</a:t>
              </a:r>
              <a:endParaRPr lang="ko-KR" altLang="en-US" sz="1600">
                <a:solidFill>
                  <a:schemeClr val="bg1"/>
                </a:solidFill>
                <a:latin typeface="Arial" panose="020B0604020202020204" pitchFamily="34" charset="0"/>
              </a:endParaRPr>
            </a:p>
          </p:txBody>
        </p:sp>
        <p:sp>
          <p:nvSpPr>
            <p:cNvPr id="123" name="직사각형 18"/>
            <p:cNvSpPr/>
            <p:nvPr/>
          </p:nvSpPr>
          <p:spPr bwMode="auto">
            <a:xfrm>
              <a:off x="2311542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4" name="TextBox 19"/>
            <p:cNvSpPr txBox="1">
              <a:spLocks noChangeArrowheads="1"/>
            </p:cNvSpPr>
            <p:nvPr/>
          </p:nvSpPr>
          <p:spPr bwMode="auto">
            <a:xfrm>
              <a:off x="2319601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1969</a:t>
              </a:r>
              <a:endParaRPr lang="ko-KR" altLang="en-US" sz="1600">
                <a:solidFill>
                  <a:schemeClr val="bg1"/>
                </a:solidFill>
                <a:latin typeface="Arial" panose="020B0604020202020204" pitchFamily="34" charset="0"/>
              </a:endParaRPr>
            </a:p>
          </p:txBody>
        </p:sp>
        <p:sp>
          <p:nvSpPr>
            <p:cNvPr id="125" name="직사각형 6"/>
            <p:cNvSpPr/>
            <p:nvPr/>
          </p:nvSpPr>
          <p:spPr bwMode="auto">
            <a:xfrm>
              <a:off x="21152557"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6" name="TextBox 7"/>
            <p:cNvSpPr txBox="1">
              <a:spLocks noChangeArrowheads="1"/>
            </p:cNvSpPr>
            <p:nvPr/>
          </p:nvSpPr>
          <p:spPr bwMode="auto">
            <a:xfrm>
              <a:off x="21233148"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1967</a:t>
              </a:r>
              <a:endParaRPr lang="ko-KR" altLang="en-US" sz="1600">
                <a:solidFill>
                  <a:schemeClr val="bg1"/>
                </a:solidFill>
                <a:latin typeface="Arial" panose="020B0604020202020204" pitchFamily="34" charset="0"/>
              </a:endParaRPr>
            </a:p>
          </p:txBody>
        </p:sp>
        <p:sp>
          <p:nvSpPr>
            <p:cNvPr id="127" name="직사각형 8"/>
            <p:cNvSpPr/>
            <p:nvPr/>
          </p:nvSpPr>
          <p:spPr bwMode="auto">
            <a:xfrm>
              <a:off x="2017400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8" name="TextBox 9"/>
            <p:cNvSpPr txBox="1">
              <a:spLocks noChangeArrowheads="1"/>
            </p:cNvSpPr>
            <p:nvPr/>
          </p:nvSpPr>
          <p:spPr bwMode="auto">
            <a:xfrm>
              <a:off x="20254598" y="3604205"/>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1966</a:t>
              </a:r>
              <a:endParaRPr lang="ko-KR" altLang="en-US" sz="1600">
                <a:solidFill>
                  <a:schemeClr val="bg1"/>
                </a:solidFill>
                <a:latin typeface="Arial" panose="020B0604020202020204" pitchFamily="34" charset="0"/>
              </a:endParaRPr>
            </a:p>
          </p:txBody>
        </p:sp>
        <p:sp>
          <p:nvSpPr>
            <p:cNvPr id="129" name="직사각형 10"/>
            <p:cNvSpPr/>
            <p:nvPr/>
          </p:nvSpPr>
          <p:spPr bwMode="auto">
            <a:xfrm>
              <a:off x="19195455"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0" name="TextBox 11"/>
            <p:cNvSpPr txBox="1">
              <a:spLocks noChangeArrowheads="1"/>
            </p:cNvSpPr>
            <p:nvPr/>
          </p:nvSpPr>
          <p:spPr bwMode="auto">
            <a:xfrm>
              <a:off x="19276047"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1965</a:t>
              </a:r>
              <a:endParaRPr lang="ko-KR" altLang="en-US" sz="1600">
                <a:solidFill>
                  <a:schemeClr val="bg1"/>
                </a:solidFill>
                <a:latin typeface="Arial" panose="020B0604020202020204" pitchFamily="34" charset="0"/>
              </a:endParaRPr>
            </a:p>
          </p:txBody>
        </p:sp>
        <p:sp>
          <p:nvSpPr>
            <p:cNvPr id="131" name="직사각형 12"/>
            <p:cNvSpPr/>
            <p:nvPr/>
          </p:nvSpPr>
          <p:spPr bwMode="auto">
            <a:xfrm>
              <a:off x="18216904"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2" name="TextBox 13"/>
            <p:cNvSpPr txBox="1">
              <a:spLocks noChangeArrowheads="1"/>
            </p:cNvSpPr>
            <p:nvPr/>
          </p:nvSpPr>
          <p:spPr bwMode="auto">
            <a:xfrm>
              <a:off x="1829749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1964</a:t>
              </a:r>
              <a:endParaRPr lang="ko-KR" altLang="en-US" sz="1600">
                <a:solidFill>
                  <a:schemeClr val="bg1"/>
                </a:solidFill>
                <a:latin typeface="Arial" panose="020B0604020202020204" pitchFamily="34" charset="0"/>
              </a:endParaRPr>
            </a:p>
          </p:txBody>
        </p:sp>
        <p:sp>
          <p:nvSpPr>
            <p:cNvPr id="133" name="직사각형 14"/>
            <p:cNvSpPr/>
            <p:nvPr/>
          </p:nvSpPr>
          <p:spPr bwMode="auto">
            <a:xfrm>
              <a:off x="1723835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4" name="TextBox 15"/>
            <p:cNvSpPr txBox="1">
              <a:spLocks noChangeArrowheads="1"/>
            </p:cNvSpPr>
            <p:nvPr/>
          </p:nvSpPr>
          <p:spPr bwMode="auto">
            <a:xfrm>
              <a:off x="1731894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1963</a:t>
              </a:r>
              <a:endParaRPr lang="ko-KR" altLang="en-US" sz="1600">
                <a:solidFill>
                  <a:schemeClr val="bg1"/>
                </a:solidFill>
                <a:latin typeface="Arial" panose="020B0604020202020204" pitchFamily="34" charset="0"/>
              </a:endParaRPr>
            </a:p>
          </p:txBody>
        </p:sp>
        <p:sp>
          <p:nvSpPr>
            <p:cNvPr id="135" name="직사각형 16"/>
            <p:cNvSpPr/>
            <p:nvPr/>
          </p:nvSpPr>
          <p:spPr bwMode="auto">
            <a:xfrm>
              <a:off x="15281251"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6" name="TextBox 17"/>
            <p:cNvSpPr txBox="1">
              <a:spLocks noChangeArrowheads="1"/>
            </p:cNvSpPr>
            <p:nvPr/>
          </p:nvSpPr>
          <p:spPr bwMode="auto">
            <a:xfrm>
              <a:off x="15361844"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1961</a:t>
              </a:r>
              <a:endParaRPr lang="ko-KR" altLang="en-US" sz="1600">
                <a:solidFill>
                  <a:schemeClr val="bg1"/>
                </a:solidFill>
                <a:latin typeface="Arial" panose="020B0604020202020204" pitchFamily="34" charset="0"/>
              </a:endParaRPr>
            </a:p>
          </p:txBody>
        </p:sp>
        <p:sp>
          <p:nvSpPr>
            <p:cNvPr id="137" name="직사각형 18"/>
            <p:cNvSpPr/>
            <p:nvPr/>
          </p:nvSpPr>
          <p:spPr bwMode="auto">
            <a:xfrm>
              <a:off x="1625980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8" name="TextBox 19"/>
            <p:cNvSpPr txBox="1">
              <a:spLocks noChangeArrowheads="1"/>
            </p:cNvSpPr>
            <p:nvPr/>
          </p:nvSpPr>
          <p:spPr bwMode="auto">
            <a:xfrm>
              <a:off x="1634039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1962</a:t>
              </a:r>
              <a:endParaRPr lang="ko-KR" altLang="en-US" sz="1600" dirty="0">
                <a:solidFill>
                  <a:schemeClr val="bg1"/>
                </a:solidFill>
                <a:latin typeface="Arial" panose="020B0604020202020204" pitchFamily="34" charset="0"/>
              </a:endParaRPr>
            </a:p>
          </p:txBody>
        </p:sp>
        <p:sp>
          <p:nvSpPr>
            <p:cNvPr id="170" name="TextBox 37"/>
            <p:cNvSpPr txBox="1"/>
            <p:nvPr/>
          </p:nvSpPr>
          <p:spPr bwMode="auto">
            <a:xfrm>
              <a:off x="16939172" y="5080363"/>
              <a:ext cx="7363018" cy="400110"/>
            </a:xfrm>
            <a:prstGeom prst="rect">
              <a:avLst/>
            </a:prstGeom>
            <a:noFill/>
          </p:spPr>
          <p:txBody>
            <a:bodyPr>
              <a:spAutoFit/>
            </a:bodyPr>
            <a:lstStyle/>
            <a:p>
              <a:pPr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41" name="이등변 삼각형 49"/>
            <p:cNvSpPr/>
            <p:nvPr/>
          </p:nvSpPr>
          <p:spPr bwMode="auto">
            <a:xfrm rot="10800000">
              <a:off x="14484153"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2" name="이등변 삼각형 53"/>
            <p:cNvSpPr/>
            <p:nvPr/>
          </p:nvSpPr>
          <p:spPr bwMode="auto">
            <a:xfrm>
              <a:off x="15554915" y="4397735"/>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3" name="직사각형 6"/>
            <p:cNvSpPr/>
            <p:nvPr/>
          </p:nvSpPr>
          <p:spPr bwMode="auto">
            <a:xfrm>
              <a:off x="14289530"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4" name="TextBox 7"/>
            <p:cNvSpPr txBox="1">
              <a:spLocks noChangeArrowheads="1"/>
            </p:cNvSpPr>
            <p:nvPr/>
          </p:nvSpPr>
          <p:spPr bwMode="auto">
            <a:xfrm>
              <a:off x="14370123"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1960</a:t>
              </a:r>
              <a:endParaRPr lang="ko-KR" altLang="en-US" sz="1600">
                <a:solidFill>
                  <a:schemeClr val="bg1"/>
                </a:solidFill>
                <a:latin typeface="Arial" panose="020B0604020202020204" pitchFamily="34" charset="0"/>
              </a:endParaRPr>
            </a:p>
          </p:txBody>
        </p:sp>
        <p:sp>
          <p:nvSpPr>
            <p:cNvPr id="168" name="TextBox 31"/>
            <p:cNvSpPr txBox="1">
              <a:spLocks noChangeArrowheads="1"/>
            </p:cNvSpPr>
            <p:nvPr/>
          </p:nvSpPr>
          <p:spPr bwMode="auto">
            <a:xfrm>
              <a:off x="13012872" y="1872022"/>
              <a:ext cx="304968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Laboratórium </a:t>
              </a:r>
              <a:r>
                <a:rPr lang="pt-BR" altLang="sk-SK" sz="2000" dirty="0">
                  <a:latin typeface="Arial" panose="020B0604020202020204" pitchFamily="34" charset="0"/>
                  <a:cs typeface="Arial" panose="020B0604020202020204" pitchFamily="34" charset="0"/>
                </a:rPr>
                <a:t>pôdoznalectva v Bratislave (1.7.1960)</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4" name="Rectangle 3"/>
            <p:cNvSpPr/>
            <p:nvPr/>
          </p:nvSpPr>
          <p:spPr>
            <a:xfrm>
              <a:off x="13483168" y="4943043"/>
              <a:ext cx="4572000" cy="646331"/>
            </a:xfrm>
            <a:prstGeom prst="rect">
              <a:avLst/>
            </a:prstGeom>
          </p:spPr>
          <p:txBody>
            <a:bodyPr>
              <a:spAutoFit/>
            </a:bodyPr>
            <a:lstStyle/>
            <a:p>
              <a:pPr algn="ctr"/>
              <a:r>
                <a:rPr lang="sk-SK" dirty="0"/>
                <a:t>Vznik regionálneho pracoviska </a:t>
              </a:r>
            </a:p>
            <a:p>
              <a:pPr algn="ctr"/>
              <a:r>
                <a:rPr lang="sk-SK" dirty="0"/>
                <a:t>v Prešove (1.3.1961)</a:t>
              </a:r>
            </a:p>
          </p:txBody>
        </p:sp>
        <p:sp>
          <p:nvSpPr>
            <p:cNvPr id="5" name="Rectangle 4"/>
            <p:cNvSpPr/>
            <p:nvPr/>
          </p:nvSpPr>
          <p:spPr>
            <a:xfrm>
              <a:off x="18765414" y="5000024"/>
              <a:ext cx="2729338" cy="923330"/>
            </a:xfrm>
            <a:prstGeom prst="rect">
              <a:avLst/>
            </a:prstGeom>
          </p:spPr>
          <p:txBody>
            <a:bodyPr wrap="square">
              <a:spAutoFit/>
            </a:bodyPr>
            <a:lstStyle/>
            <a:p>
              <a:pPr algn="ctr"/>
              <a:r>
                <a:rPr lang="sk-SK" dirty="0"/>
                <a:t>Vznik regionálneho pracoviska v Banskej Bystrici (1.3.1966)</a:t>
              </a:r>
            </a:p>
          </p:txBody>
        </p:sp>
        <p:sp>
          <p:nvSpPr>
            <p:cNvPr id="187" name="이등변 삼각형 53"/>
            <p:cNvSpPr/>
            <p:nvPr/>
          </p:nvSpPr>
          <p:spPr bwMode="auto">
            <a:xfrm>
              <a:off x="20426618"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1" name="Straight Arrow Connector 190"/>
            <p:cNvCxnSpPr/>
            <p:nvPr/>
          </p:nvCxnSpPr>
          <p:spPr bwMode="auto">
            <a:xfrm>
              <a:off x="25774552" y="3347862"/>
              <a:ext cx="8077642"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3" name="TextBox 31"/>
            <p:cNvSpPr txBox="1">
              <a:spLocks noChangeArrowheads="1"/>
            </p:cNvSpPr>
            <p:nvPr/>
          </p:nvSpPr>
          <p:spPr bwMode="auto">
            <a:xfrm>
              <a:off x="17748640" y="1852611"/>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Komplexný prieskum pôd</a:t>
              </a:r>
            </a:p>
            <a:p>
              <a:pPr marL="0" indent="0" eaLnBrk="1" hangingPunct="1"/>
              <a:r>
                <a:rPr lang="sk-SK" altLang="sk-SK" sz="2000" dirty="0">
                  <a:latin typeface="Arial" panose="020B0604020202020204" pitchFamily="34" charset="0"/>
                  <a:cs typeface="Arial" panose="020B0604020202020204" pitchFamily="34" charset="0"/>
                </a:rPr>
                <a:t> (vedenie Ing. Juraj </a:t>
              </a:r>
              <a:r>
                <a:rPr lang="sk-SK" altLang="sk-SK" sz="2000" dirty="0" err="1">
                  <a:latin typeface="Arial" panose="020B0604020202020204" pitchFamily="34" charset="0"/>
                  <a:cs typeface="Arial" panose="020B0604020202020204" pitchFamily="34" charset="0"/>
                </a:rPr>
                <a:t>Hraško</a:t>
              </a:r>
              <a:r>
                <a:rPr lang="sk-SK" altLang="sk-SK" sz="2000" dirty="0">
                  <a:latin typeface="Arial" panose="020B0604020202020204" pitchFamily="34" charset="0"/>
                  <a:cs typeface="Arial" panose="020B0604020202020204" pitchFamily="34" charset="0"/>
                </a:rPr>
                <a:t>, CSc., Ing. Zoltán </a:t>
              </a:r>
              <a:r>
                <a:rPr lang="sk-SK" altLang="sk-SK" sz="2000" dirty="0" err="1">
                  <a:latin typeface="Arial" panose="020B0604020202020204" pitchFamily="34" charset="0"/>
                  <a:cs typeface="Arial" panose="020B0604020202020204" pitchFamily="34" charset="0"/>
                </a:rPr>
                <a:t>Bedrna</a:t>
              </a:r>
              <a:r>
                <a:rPr lang="sk-SK" altLang="sk-SK" sz="2000" dirty="0">
                  <a:latin typeface="Arial" panose="020B0604020202020204" pitchFamily="34" charset="0"/>
                  <a:cs typeface="Arial" panose="020B0604020202020204" pitchFamily="34" charset="0"/>
                </a:rPr>
                <a:t>)</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4" name="이등변 삼각형 50"/>
            <p:cNvSpPr/>
            <p:nvPr/>
          </p:nvSpPr>
          <p:spPr bwMode="auto">
            <a:xfrm rot="10800000">
              <a:off x="25271343" y="306423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95" name="이등변 삼각형 50"/>
            <p:cNvSpPr/>
            <p:nvPr/>
          </p:nvSpPr>
          <p:spPr bwMode="auto">
            <a:xfrm rot="10800000">
              <a:off x="34102676" y="303248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6" name="Straight Arrow Connector 195"/>
            <p:cNvCxnSpPr/>
            <p:nvPr/>
          </p:nvCxnSpPr>
          <p:spPr bwMode="auto">
            <a:xfrm>
              <a:off x="15461732" y="3347862"/>
              <a:ext cx="8715474"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8" name="TextBox 31"/>
            <p:cNvSpPr txBox="1">
              <a:spLocks noChangeArrowheads="1"/>
            </p:cNvSpPr>
            <p:nvPr/>
          </p:nvSpPr>
          <p:spPr bwMode="auto">
            <a:xfrm>
              <a:off x="27504207" y="1907485"/>
              <a:ext cx="42909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Mapovanie a bonitácia poľnohospodárskych pôd</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9" name="이등변 삼각형 53"/>
            <p:cNvSpPr/>
            <p:nvPr/>
          </p:nvSpPr>
          <p:spPr bwMode="auto">
            <a:xfrm>
              <a:off x="224549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0" name="Rectangle 199"/>
            <p:cNvSpPr/>
            <p:nvPr/>
          </p:nvSpPr>
          <p:spPr>
            <a:xfrm>
              <a:off x="21295468" y="5000024"/>
              <a:ext cx="2729338" cy="923330"/>
            </a:xfrm>
            <a:prstGeom prst="rect">
              <a:avLst/>
            </a:prstGeom>
          </p:spPr>
          <p:txBody>
            <a:bodyPr wrap="square">
              <a:spAutoFit/>
            </a:bodyPr>
            <a:lstStyle/>
            <a:p>
              <a:pPr algn="ctr"/>
              <a:r>
                <a:rPr lang="sk-SK" dirty="0"/>
                <a:t>Výskumný ústav pôdoznalectva a výživy rastlín </a:t>
              </a:r>
            </a:p>
          </p:txBody>
        </p:sp>
        <p:sp>
          <p:nvSpPr>
            <p:cNvPr id="201" name="이등변 삼각형 53"/>
            <p:cNvSpPr/>
            <p:nvPr/>
          </p:nvSpPr>
          <p:spPr bwMode="auto">
            <a:xfrm>
              <a:off x="25271343" y="444680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2" name="Rectangle 201"/>
            <p:cNvSpPr/>
            <p:nvPr/>
          </p:nvSpPr>
          <p:spPr>
            <a:xfrm>
              <a:off x="24219059" y="5000024"/>
              <a:ext cx="2729338" cy="646331"/>
            </a:xfrm>
            <a:prstGeom prst="rect">
              <a:avLst/>
            </a:prstGeom>
          </p:spPr>
          <p:txBody>
            <a:bodyPr wrap="square">
              <a:spAutoFit/>
            </a:bodyPr>
            <a:lstStyle/>
            <a:p>
              <a:pPr algn="ctr"/>
              <a:r>
                <a:rPr lang="sk-SK" dirty="0"/>
                <a:t>Poverenie na výkon bonitácie PPF</a:t>
              </a:r>
            </a:p>
          </p:txBody>
        </p:sp>
        <p:sp>
          <p:nvSpPr>
            <p:cNvPr id="203" name="TextBox 31"/>
            <p:cNvSpPr txBox="1">
              <a:spLocks noChangeArrowheads="1"/>
            </p:cNvSpPr>
            <p:nvPr/>
          </p:nvSpPr>
          <p:spPr bwMode="auto">
            <a:xfrm>
              <a:off x="39627112" y="2398846"/>
              <a:ext cx="4290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Aktualizácia bonitácie</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4" name="이등변 삼각형 50"/>
            <p:cNvSpPr/>
            <p:nvPr/>
          </p:nvSpPr>
          <p:spPr bwMode="auto">
            <a:xfrm rot="10800000">
              <a:off x="41894062"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5" name="이등변 삼각형 50"/>
            <p:cNvSpPr/>
            <p:nvPr/>
          </p:nvSpPr>
          <p:spPr bwMode="auto">
            <a:xfrm rot="10800000">
              <a:off x="42982687"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6" name="이등변 삼각형 50"/>
            <p:cNvSpPr/>
            <p:nvPr/>
          </p:nvSpPr>
          <p:spPr bwMode="auto">
            <a:xfrm rot="10800000">
              <a:off x="46770894" y="302705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7" name="TextBox 31"/>
            <p:cNvSpPr txBox="1">
              <a:spLocks noChangeArrowheads="1"/>
            </p:cNvSpPr>
            <p:nvPr/>
          </p:nvSpPr>
          <p:spPr bwMode="auto">
            <a:xfrm>
              <a:off x="44911231" y="1903774"/>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Ukončenie prác na bonitácii a odovzdanie výstupov na pozemkové úrady</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8" name="이등변 삼각형 53"/>
            <p:cNvSpPr/>
            <p:nvPr/>
          </p:nvSpPr>
          <p:spPr bwMode="auto">
            <a:xfrm>
              <a:off x="40002210"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9" name="Rectangle 208"/>
            <p:cNvSpPr/>
            <p:nvPr/>
          </p:nvSpPr>
          <p:spPr>
            <a:xfrm>
              <a:off x="38952194" y="4957252"/>
              <a:ext cx="2729338" cy="646331"/>
            </a:xfrm>
            <a:prstGeom prst="rect">
              <a:avLst/>
            </a:prstGeom>
          </p:spPr>
          <p:txBody>
            <a:bodyPr wrap="square">
              <a:spAutoFit/>
            </a:bodyPr>
            <a:lstStyle/>
            <a:p>
              <a:pPr algn="ctr"/>
              <a:r>
                <a:rPr lang="sk-SK" dirty="0"/>
                <a:t>Centrum výskumu pôdnej úrodnosti</a:t>
              </a:r>
            </a:p>
          </p:txBody>
        </p:sp>
        <p:sp>
          <p:nvSpPr>
            <p:cNvPr id="210" name="이등변 삼각형 53"/>
            <p:cNvSpPr/>
            <p:nvPr/>
          </p:nvSpPr>
          <p:spPr bwMode="auto">
            <a:xfrm>
              <a:off x="517561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1" name="Rectangle 210"/>
            <p:cNvSpPr/>
            <p:nvPr/>
          </p:nvSpPr>
          <p:spPr>
            <a:xfrm>
              <a:off x="50809233" y="4943042"/>
              <a:ext cx="2729338" cy="923330"/>
            </a:xfrm>
            <a:prstGeom prst="rect">
              <a:avLst/>
            </a:prstGeom>
          </p:spPr>
          <p:txBody>
            <a:bodyPr wrap="square">
              <a:spAutoFit/>
            </a:bodyPr>
            <a:lstStyle/>
            <a:p>
              <a:pPr algn="ctr"/>
              <a:r>
                <a:rPr lang="sk-SK" dirty="0"/>
                <a:t>Výskumný ústav pôdoznalectva a ochrany pôdy</a:t>
              </a:r>
            </a:p>
          </p:txBody>
        </p:sp>
        <p:sp>
          <p:nvSpPr>
            <p:cNvPr id="212" name="이등변 삼각형 49"/>
            <p:cNvSpPr/>
            <p:nvPr/>
          </p:nvSpPr>
          <p:spPr bwMode="auto">
            <a:xfrm rot="10800000">
              <a:off x="52706681" y="3106732"/>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3" name="TextBox 28"/>
            <p:cNvSpPr txBox="1"/>
            <p:nvPr/>
          </p:nvSpPr>
          <p:spPr bwMode="auto">
            <a:xfrm>
              <a:off x="50847680" y="2011054"/>
              <a:ext cx="4121150" cy="707886"/>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err="1">
                  <a:solidFill>
                    <a:schemeClr val="tx1">
                      <a:lumMod val="75000"/>
                      <a:lumOff val="25000"/>
                    </a:schemeClr>
                  </a:solidFill>
                  <a:cs typeface="Arial" pitchFamily="34" charset="0"/>
                </a:rPr>
                <a:t>Morfogenetický</a:t>
              </a:r>
              <a:r>
                <a:rPr lang="sk-SK" altLang="ko-KR" sz="2000" kern="0" dirty="0">
                  <a:solidFill>
                    <a:schemeClr val="tx1">
                      <a:lumMod val="75000"/>
                      <a:lumOff val="25000"/>
                    </a:schemeClr>
                  </a:solidFill>
                  <a:cs typeface="Arial" pitchFamily="34" charset="0"/>
                </a:rPr>
                <a:t> klasifikačný systém pôd ČSFR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214" name="이등변 삼각형 53"/>
            <p:cNvSpPr/>
            <p:nvPr/>
          </p:nvSpPr>
          <p:spPr bwMode="auto">
            <a:xfrm>
              <a:off x="46770894"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5" name="Rectangle 214"/>
            <p:cNvSpPr/>
            <p:nvPr/>
          </p:nvSpPr>
          <p:spPr>
            <a:xfrm>
              <a:off x="45502751" y="4861524"/>
              <a:ext cx="2729338" cy="646331"/>
            </a:xfrm>
            <a:prstGeom prst="rect">
              <a:avLst/>
            </a:prstGeom>
          </p:spPr>
          <p:txBody>
            <a:bodyPr wrap="square">
              <a:spAutoFit/>
            </a:bodyPr>
            <a:lstStyle/>
            <a:p>
              <a:pPr algn="ctr"/>
              <a:r>
                <a:rPr lang="sk-SK" dirty="0"/>
                <a:t>Čiastkový monitorovací systém - pôda</a:t>
              </a:r>
            </a:p>
          </p:txBody>
        </p:sp>
        <p:sp>
          <p:nvSpPr>
            <p:cNvPr id="216" name="이등변 삼각형 54"/>
            <p:cNvSpPr/>
            <p:nvPr/>
          </p:nvSpPr>
          <p:spPr bwMode="auto">
            <a:xfrm>
              <a:off x="57606922" y="4459649"/>
              <a:ext cx="385763"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7" name="직사각형 6"/>
            <p:cNvSpPr/>
            <p:nvPr/>
          </p:nvSpPr>
          <p:spPr bwMode="auto">
            <a:xfrm>
              <a:off x="6817245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18" name="TextBox 7"/>
            <p:cNvSpPr txBox="1">
              <a:spLocks noChangeArrowheads="1"/>
            </p:cNvSpPr>
            <p:nvPr/>
          </p:nvSpPr>
          <p:spPr bwMode="auto">
            <a:xfrm>
              <a:off x="68253047"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5</a:t>
              </a:r>
              <a:endParaRPr lang="ko-KR" altLang="en-US" sz="1600" dirty="0">
                <a:solidFill>
                  <a:schemeClr val="bg1"/>
                </a:solidFill>
                <a:latin typeface="Arial" panose="020B0604020202020204" pitchFamily="34" charset="0"/>
              </a:endParaRPr>
            </a:p>
          </p:txBody>
        </p:sp>
        <p:sp>
          <p:nvSpPr>
            <p:cNvPr id="219" name="직사각형 6"/>
            <p:cNvSpPr/>
            <p:nvPr/>
          </p:nvSpPr>
          <p:spPr bwMode="auto">
            <a:xfrm>
              <a:off x="69157244"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0" name="TextBox 7"/>
            <p:cNvSpPr txBox="1">
              <a:spLocks noChangeArrowheads="1"/>
            </p:cNvSpPr>
            <p:nvPr/>
          </p:nvSpPr>
          <p:spPr bwMode="auto">
            <a:xfrm>
              <a:off x="69237835"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6</a:t>
              </a:r>
              <a:endParaRPr lang="ko-KR" altLang="en-US" sz="1600" dirty="0">
                <a:solidFill>
                  <a:schemeClr val="bg1"/>
                </a:solidFill>
                <a:latin typeface="Arial" panose="020B0604020202020204" pitchFamily="34" charset="0"/>
              </a:endParaRPr>
            </a:p>
          </p:txBody>
        </p:sp>
        <p:sp>
          <p:nvSpPr>
            <p:cNvPr id="221" name="직사각형 6"/>
            <p:cNvSpPr/>
            <p:nvPr/>
          </p:nvSpPr>
          <p:spPr bwMode="auto">
            <a:xfrm>
              <a:off x="70129555"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2" name="TextBox 7"/>
            <p:cNvSpPr txBox="1">
              <a:spLocks noChangeArrowheads="1"/>
            </p:cNvSpPr>
            <p:nvPr/>
          </p:nvSpPr>
          <p:spPr bwMode="auto">
            <a:xfrm>
              <a:off x="70210146"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7</a:t>
              </a:r>
              <a:endParaRPr lang="ko-KR" altLang="en-US" sz="1600" dirty="0">
                <a:solidFill>
                  <a:schemeClr val="bg1"/>
                </a:solidFill>
                <a:latin typeface="Arial" panose="020B0604020202020204" pitchFamily="34" charset="0"/>
              </a:endParaRPr>
            </a:p>
          </p:txBody>
        </p:sp>
        <p:sp>
          <p:nvSpPr>
            <p:cNvPr id="224" name="직사각형 6"/>
            <p:cNvSpPr/>
            <p:nvPr/>
          </p:nvSpPr>
          <p:spPr bwMode="auto">
            <a:xfrm>
              <a:off x="71105652"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5" name="TextBox 7"/>
            <p:cNvSpPr txBox="1">
              <a:spLocks noChangeArrowheads="1"/>
            </p:cNvSpPr>
            <p:nvPr/>
          </p:nvSpPr>
          <p:spPr bwMode="auto">
            <a:xfrm>
              <a:off x="71186243"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8</a:t>
              </a:r>
              <a:endParaRPr lang="ko-KR" altLang="en-US" sz="1600" dirty="0">
                <a:solidFill>
                  <a:schemeClr val="bg1"/>
                </a:solidFill>
                <a:latin typeface="Arial" panose="020B0604020202020204" pitchFamily="34" charset="0"/>
              </a:endParaRPr>
            </a:p>
          </p:txBody>
        </p:sp>
        <p:sp>
          <p:nvSpPr>
            <p:cNvPr id="226" name="직사각형 6"/>
            <p:cNvSpPr/>
            <p:nvPr/>
          </p:nvSpPr>
          <p:spPr bwMode="auto">
            <a:xfrm>
              <a:off x="72111167"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7" name="TextBox 7"/>
            <p:cNvSpPr txBox="1">
              <a:spLocks noChangeArrowheads="1"/>
            </p:cNvSpPr>
            <p:nvPr/>
          </p:nvSpPr>
          <p:spPr bwMode="auto">
            <a:xfrm>
              <a:off x="72191758"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9</a:t>
              </a:r>
              <a:endParaRPr lang="ko-KR" altLang="en-US" sz="1600" dirty="0">
                <a:solidFill>
                  <a:schemeClr val="bg1"/>
                </a:solidFill>
                <a:latin typeface="Arial" panose="020B0604020202020204" pitchFamily="34" charset="0"/>
              </a:endParaRPr>
            </a:p>
          </p:txBody>
        </p:sp>
        <p:sp>
          <p:nvSpPr>
            <p:cNvPr id="228" name="직사각형 6"/>
            <p:cNvSpPr/>
            <p:nvPr/>
          </p:nvSpPr>
          <p:spPr bwMode="auto">
            <a:xfrm>
              <a:off x="7309996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9" name="TextBox 7"/>
            <p:cNvSpPr txBox="1">
              <a:spLocks noChangeArrowheads="1"/>
            </p:cNvSpPr>
            <p:nvPr/>
          </p:nvSpPr>
          <p:spPr bwMode="auto">
            <a:xfrm>
              <a:off x="73180554"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20</a:t>
              </a:r>
              <a:endParaRPr lang="ko-KR" altLang="en-US" sz="1600" dirty="0">
                <a:solidFill>
                  <a:schemeClr val="bg1"/>
                </a:solidFill>
                <a:latin typeface="Arial" panose="020B0604020202020204" pitchFamily="34" charset="0"/>
              </a:endParaRPr>
            </a:p>
          </p:txBody>
        </p:sp>
      </p:grpSp>
      <p:sp>
        <p:nvSpPr>
          <p:cNvPr id="230" name="TextBox 22"/>
          <p:cNvSpPr txBox="1"/>
          <p:nvPr/>
        </p:nvSpPr>
        <p:spPr bwMode="auto">
          <a:xfrm>
            <a:off x="72578762" y="2448578"/>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Zelená dohoda</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398991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1.85185E-6 L -0.25538 0.0081 " pathEditMode="relative" rAng="0" ptsTypes="AA">
                                      <p:cBhvr>
                                        <p:cTn id="6" dur="1000" fill="hold"/>
                                        <p:tgtEl>
                                          <p:spTgt spid="235"/>
                                        </p:tgtEl>
                                        <p:attrNameLst>
                                          <p:attrName>ppt_x</p:attrName>
                                          <p:attrName>ppt_y</p:attrName>
                                        </p:attrNameLst>
                                      </p:cBhvr>
                                      <p:rCtr x="-12778" y="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4147902112"/>
              </p:ext>
            </p:extLst>
          </p:nvPr>
        </p:nvGraphicFramePr>
        <p:xfrm>
          <a:off x="0" y="1305486"/>
          <a:ext cx="9144000" cy="64008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144000">
                  <a:extLst>
                    <a:ext uri="{9D8B030D-6E8A-4147-A177-3AD203B41FA5}">
                      <a16:colId xmlns:a16="http://schemas.microsoft.com/office/drawing/2014/main" val="20000"/>
                    </a:ext>
                  </a:extLst>
                </a:gridCol>
              </a:tblGrid>
              <a:tr h="384140">
                <a:tc>
                  <a:txBody>
                    <a:bodyPr/>
                    <a:lstStyle/>
                    <a:p>
                      <a:pPr algn="l">
                        <a:spcBef>
                          <a:spcPct val="0"/>
                        </a:spcBef>
                        <a:buFontTx/>
                        <a:buNone/>
                      </a:pPr>
                      <a:r>
                        <a:rPr lang="sk-SK" altLang="sk-SK" sz="1800" b="1" dirty="0">
                          <a:solidFill>
                            <a:srgbClr val="186537"/>
                          </a:solidFill>
                        </a:rPr>
                        <a:t>Štúdia pre umiestnenie priemyselných parkov vo vybraných oblastiach Slovenskej republiky (MŽP SR 2010)</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pic>
        <p:nvPicPr>
          <p:cNvPr id="11" name="Obrázok 8"/>
          <p:cNvPicPr>
            <a:picLocks noChangeAspect="1"/>
          </p:cNvPicPr>
          <p:nvPr/>
        </p:nvPicPr>
        <p:blipFill>
          <a:blip r:embed="rId3"/>
          <a:stretch>
            <a:fillRect/>
          </a:stretch>
        </p:blipFill>
        <p:spPr>
          <a:xfrm>
            <a:off x="8065" y="2356520"/>
            <a:ext cx="9114387" cy="3232720"/>
          </a:xfrm>
          <a:prstGeom prst="rect">
            <a:avLst/>
          </a:prstGeom>
        </p:spPr>
      </p:pic>
      <p:pic>
        <p:nvPicPr>
          <p:cNvPr id="12" name="Obrázok 2"/>
          <p:cNvPicPr>
            <a:picLocks noChangeAspect="1"/>
          </p:cNvPicPr>
          <p:nvPr/>
        </p:nvPicPr>
        <p:blipFill>
          <a:blip r:embed="rId4"/>
          <a:stretch>
            <a:fillRect/>
          </a:stretch>
        </p:blipFill>
        <p:spPr>
          <a:xfrm>
            <a:off x="323528" y="3999720"/>
            <a:ext cx="5256584" cy="2309950"/>
          </a:xfrm>
          <a:prstGeom prst="rect">
            <a:avLst/>
          </a:prstGeom>
        </p:spPr>
      </p:pic>
    </p:spTree>
    <p:extLst>
      <p:ext uri="{BB962C8B-B14F-4D97-AF65-F5344CB8AC3E}">
        <p14:creationId xmlns:p14="http://schemas.microsoft.com/office/powerpoint/2010/main" val="42208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xit" presetSubtype="0" fill="hold"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720614715"/>
              </p:ext>
            </p:extLst>
          </p:nvPr>
        </p:nvGraphicFramePr>
        <p:xfrm>
          <a:off x="0" y="1305486"/>
          <a:ext cx="9144000"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144000">
                  <a:extLst>
                    <a:ext uri="{9D8B030D-6E8A-4147-A177-3AD203B41FA5}">
                      <a16:colId xmlns:a16="http://schemas.microsoft.com/office/drawing/2014/main" val="20000"/>
                    </a:ext>
                  </a:extLst>
                </a:gridCol>
              </a:tblGrid>
              <a:tr h="384140">
                <a:tc>
                  <a:txBody>
                    <a:bodyPr/>
                    <a:lstStyle/>
                    <a:p>
                      <a:pPr algn="l">
                        <a:spcBef>
                          <a:spcPct val="0"/>
                        </a:spcBef>
                        <a:buFontTx/>
                        <a:buNone/>
                      </a:pPr>
                      <a:r>
                        <a:rPr lang="pl-PL" altLang="sk-SK" sz="1800" b="1" dirty="0">
                          <a:solidFill>
                            <a:srgbClr val="186537"/>
                          </a:solidFill>
                        </a:rPr>
                        <a:t>Dopady zmeny klímy na poľnohospodárstvo </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pic>
        <p:nvPicPr>
          <p:cNvPr id="6" name="Obrázo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06" y="2194960"/>
            <a:ext cx="4292736" cy="2042599"/>
          </a:xfrm>
          <a:prstGeom prst="rect">
            <a:avLst/>
          </a:prstGeom>
          <a:solidFill>
            <a:schemeClr val="bg1"/>
          </a:solidFill>
          <a:ln>
            <a:noFill/>
          </a:ln>
        </p:spPr>
      </p:pic>
      <p:pic>
        <p:nvPicPr>
          <p:cNvPr id="8" name="Obrázok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317" y="3985937"/>
            <a:ext cx="4379826" cy="2075855"/>
          </a:xfrm>
          <a:prstGeom prst="rect">
            <a:avLst/>
          </a:prstGeom>
          <a:solidFill>
            <a:schemeClr val="bg1"/>
          </a:solidFill>
          <a:ln>
            <a:noFill/>
          </a:ln>
        </p:spPr>
      </p:pic>
      <p:graphicFrame>
        <p:nvGraphicFramePr>
          <p:cNvPr id="9" name="HlavnyTab"/>
          <p:cNvGraphicFramePr>
            <a:graphicFrameLocks noGrp="1"/>
          </p:cNvGraphicFramePr>
          <p:nvPr/>
        </p:nvGraphicFramePr>
        <p:xfrm>
          <a:off x="4560317" y="2094782"/>
          <a:ext cx="4379825" cy="1564481"/>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4379825">
                  <a:extLst>
                    <a:ext uri="{9D8B030D-6E8A-4147-A177-3AD203B41FA5}">
                      <a16:colId xmlns:a16="http://schemas.microsoft.com/office/drawing/2014/main" val="20000"/>
                    </a:ext>
                  </a:extLst>
                </a:gridCol>
              </a:tblGrid>
              <a:tr h="1564481">
                <a:tc>
                  <a:txBody>
                    <a:bodyPr/>
                    <a:lstStyle/>
                    <a:p>
                      <a:pPr algn="l"/>
                      <a:r>
                        <a:rPr lang="pt-BR" sz="1400" b="1" dirty="0">
                          <a:solidFill>
                            <a:srgbClr val="186537"/>
                          </a:solidFill>
                          <a:effectLst/>
                          <a:latin typeface="+mn-lt"/>
                          <a:ea typeface="+mn-ea"/>
                          <a:cs typeface="+mn-cs"/>
                          <a:sym typeface="Helvetica Light"/>
                        </a:rPr>
                        <a:t>Priemerná teplota vzduchu za vegetačné obdobie vzrástla na Slovensku v období 1991-2016 v porovnaní s obdobím 1961-1990 o 1,2˚C</a:t>
                      </a:r>
                    </a:p>
                    <a:p>
                      <a:pPr algn="l"/>
                      <a:endParaRPr lang="pt-BR" sz="1400" b="1" dirty="0">
                        <a:solidFill>
                          <a:srgbClr val="186537"/>
                        </a:solidFill>
                        <a:effectLst/>
                        <a:latin typeface="+mn-lt"/>
                        <a:ea typeface="+mn-ea"/>
                        <a:cs typeface="+mn-cs"/>
                        <a:sym typeface="Helvetica Light"/>
                      </a:endParaRPr>
                    </a:p>
                    <a:p>
                      <a:pPr algn="l"/>
                      <a:r>
                        <a:rPr lang="pt-BR" sz="1400" b="1" dirty="0">
                          <a:solidFill>
                            <a:srgbClr val="186537"/>
                          </a:solidFill>
                          <a:effectLst/>
                          <a:latin typeface="+mn-lt"/>
                          <a:ea typeface="+mn-ea"/>
                          <a:cs typeface="+mn-cs"/>
                          <a:sym typeface="Helvetica Light"/>
                        </a:rPr>
                        <a:t>Rozdiely v jednotlivých uzlových bodoch medzi týmito obdobiami sa pohybovali </a:t>
                      </a:r>
                      <a:endParaRPr lang="sk-SK" sz="1400" b="1" dirty="0">
                        <a:solidFill>
                          <a:srgbClr val="186537"/>
                        </a:solidFill>
                        <a:effectLst/>
                        <a:latin typeface="+mn-lt"/>
                        <a:ea typeface="+mn-ea"/>
                        <a:cs typeface="+mn-cs"/>
                        <a:sym typeface="Helvetica Light"/>
                      </a:endParaRPr>
                    </a:p>
                    <a:p>
                      <a:pPr algn="l"/>
                      <a:r>
                        <a:rPr lang="pt-BR" sz="1400" b="1" dirty="0">
                          <a:solidFill>
                            <a:srgbClr val="186537"/>
                          </a:solidFill>
                          <a:effectLst/>
                          <a:latin typeface="+mn-lt"/>
                          <a:ea typeface="+mn-ea"/>
                          <a:cs typeface="+mn-cs"/>
                          <a:sym typeface="Helvetica Light"/>
                        </a:rPr>
                        <a:t>od 0,6˚C do 1,8˚C. </a:t>
                      </a: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10" name="HlavnyTab"/>
          <p:cNvGraphicFramePr>
            <a:graphicFrameLocks noGrp="1"/>
          </p:cNvGraphicFramePr>
          <p:nvPr/>
        </p:nvGraphicFramePr>
        <p:xfrm>
          <a:off x="116506" y="4694766"/>
          <a:ext cx="4292736" cy="707231"/>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4292736">
                  <a:extLst>
                    <a:ext uri="{9D8B030D-6E8A-4147-A177-3AD203B41FA5}">
                      <a16:colId xmlns:a16="http://schemas.microsoft.com/office/drawing/2014/main" val="20000"/>
                    </a:ext>
                  </a:extLst>
                </a:gridCol>
              </a:tblGrid>
              <a:tr h="707231">
                <a:tc>
                  <a:txBody>
                    <a:bodyPr/>
                    <a:lstStyle/>
                    <a:p>
                      <a:pPr algn="l"/>
                      <a:r>
                        <a:rPr lang="pt-BR" sz="1400" b="1" dirty="0">
                          <a:solidFill>
                            <a:srgbClr val="186537"/>
                          </a:solidFill>
                          <a:effectLst/>
                          <a:latin typeface="+mn-lt"/>
                          <a:ea typeface="+mn-ea"/>
                          <a:cs typeface="+mn-cs"/>
                          <a:sym typeface="Helvetica Light"/>
                        </a:rPr>
                        <a:t>Priemerná januárová teplota vzduchu sa v období 1991-2016 v porovnaní s obdobím </a:t>
                      </a:r>
                      <a:endParaRPr lang="sk-SK" sz="1400" b="1" dirty="0">
                        <a:solidFill>
                          <a:srgbClr val="186537"/>
                        </a:solidFill>
                        <a:effectLst/>
                        <a:latin typeface="+mn-lt"/>
                        <a:ea typeface="+mn-ea"/>
                        <a:cs typeface="+mn-cs"/>
                        <a:sym typeface="Helvetica Light"/>
                      </a:endParaRPr>
                    </a:p>
                    <a:p>
                      <a:pPr algn="l"/>
                      <a:r>
                        <a:rPr lang="pt-BR" sz="1400" b="1" dirty="0">
                          <a:solidFill>
                            <a:srgbClr val="186537"/>
                          </a:solidFill>
                          <a:effectLst/>
                          <a:latin typeface="+mn-lt"/>
                          <a:ea typeface="+mn-ea"/>
                          <a:cs typeface="+mn-cs"/>
                          <a:sym typeface="Helvetica Light"/>
                        </a:rPr>
                        <a:t>1961-1990 zvýšila v priemere o 1,6 ˚C.</a:t>
                      </a: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8434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720614715"/>
              </p:ext>
            </p:extLst>
          </p:nvPr>
        </p:nvGraphicFramePr>
        <p:xfrm>
          <a:off x="0" y="1305486"/>
          <a:ext cx="9144000"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144000">
                  <a:extLst>
                    <a:ext uri="{9D8B030D-6E8A-4147-A177-3AD203B41FA5}">
                      <a16:colId xmlns:a16="http://schemas.microsoft.com/office/drawing/2014/main" val="20000"/>
                    </a:ext>
                  </a:extLst>
                </a:gridCol>
              </a:tblGrid>
              <a:tr h="384140">
                <a:tc>
                  <a:txBody>
                    <a:bodyPr/>
                    <a:lstStyle/>
                    <a:p>
                      <a:pPr algn="l">
                        <a:spcBef>
                          <a:spcPct val="0"/>
                        </a:spcBef>
                        <a:buFontTx/>
                        <a:buNone/>
                      </a:pPr>
                      <a:r>
                        <a:rPr lang="pl-PL" altLang="sk-SK" sz="1800" b="1" dirty="0">
                          <a:solidFill>
                            <a:srgbClr val="186537"/>
                          </a:solidFill>
                        </a:rPr>
                        <a:t>Dopady zmeny klímy na poľnohospodárstvo </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12" name="HlavnyTab"/>
          <p:cNvGraphicFramePr>
            <a:graphicFrameLocks noGrp="1"/>
          </p:cNvGraphicFramePr>
          <p:nvPr>
            <p:extLst>
              <p:ext uri="{D42A27DB-BD31-4B8C-83A1-F6EECF244321}">
                <p14:modId xmlns:p14="http://schemas.microsoft.com/office/powerpoint/2010/main" val="2686809932"/>
              </p:ext>
            </p:extLst>
          </p:nvPr>
        </p:nvGraphicFramePr>
        <p:xfrm>
          <a:off x="-1671" y="1912231"/>
          <a:ext cx="9027495" cy="582454"/>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027495">
                  <a:extLst>
                    <a:ext uri="{9D8B030D-6E8A-4147-A177-3AD203B41FA5}">
                      <a16:colId xmlns:a16="http://schemas.microsoft.com/office/drawing/2014/main" val="20000"/>
                    </a:ext>
                  </a:extLst>
                </a:gridCol>
              </a:tblGrid>
              <a:tr h="578644">
                <a:tc>
                  <a:txBody>
                    <a:bodyPr/>
                    <a:lstStyle/>
                    <a:p>
                      <a:pPr algn="l"/>
                      <a:r>
                        <a:rPr lang="pt-BR" sz="1700" b="1" dirty="0">
                          <a:solidFill>
                            <a:srgbClr val="186537"/>
                          </a:solidFill>
                          <a:effectLst/>
                          <a:latin typeface="+mn-lt"/>
                          <a:ea typeface="+mn-ea"/>
                          <a:cs typeface="+mn-cs"/>
                          <a:sym typeface="Helvetica Light"/>
                        </a:rPr>
                        <a:t>Klimatické zmeny a náhle prívalové dažde alebo spôsobuje škody nielen na poľnohospodárskej pôde ale aj na majetku, zdraví a životoch ľudí</a:t>
                      </a: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13" name="HlavnyTab"/>
          <p:cNvGraphicFramePr>
            <a:graphicFrameLocks noGrp="1"/>
          </p:cNvGraphicFramePr>
          <p:nvPr>
            <p:extLst>
              <p:ext uri="{D42A27DB-BD31-4B8C-83A1-F6EECF244321}">
                <p14:modId xmlns:p14="http://schemas.microsoft.com/office/powerpoint/2010/main" val="1042333364"/>
              </p:ext>
            </p:extLst>
          </p:nvPr>
        </p:nvGraphicFramePr>
        <p:xfrm>
          <a:off x="0" y="5877272"/>
          <a:ext cx="7390496" cy="320729"/>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7390496">
                  <a:extLst>
                    <a:ext uri="{9D8B030D-6E8A-4147-A177-3AD203B41FA5}">
                      <a16:colId xmlns:a16="http://schemas.microsoft.com/office/drawing/2014/main" val="20000"/>
                    </a:ext>
                  </a:extLst>
                </a:gridCol>
              </a:tblGrid>
              <a:tr h="320729">
                <a:tc>
                  <a:txBody>
                    <a:bodyPr/>
                    <a:lstStyle/>
                    <a:p>
                      <a:pPr algn="l"/>
                      <a:r>
                        <a:rPr lang="sk-SK" sz="1400" b="1" dirty="0">
                          <a:solidFill>
                            <a:srgbClr val="186537"/>
                          </a:solidFill>
                          <a:effectLst/>
                          <a:latin typeface="+mn-lt"/>
                          <a:ea typeface="+mn-ea"/>
                          <a:cs typeface="+mn-cs"/>
                          <a:sym typeface="Helvetica Light"/>
                        </a:rPr>
                        <a:t>Rast intenzity zrážok</a:t>
                      </a:r>
                      <a:r>
                        <a:rPr lang="sk-SK" sz="1400" b="1" baseline="0" dirty="0">
                          <a:solidFill>
                            <a:srgbClr val="186537"/>
                          </a:solidFill>
                          <a:effectLst/>
                          <a:latin typeface="+mn-lt"/>
                          <a:ea typeface="+mn-ea"/>
                          <a:cs typeface="+mn-cs"/>
                          <a:sym typeface="Helvetica Light"/>
                        </a:rPr>
                        <a:t> sa prejavuje v čoraz väčšej intenzite eróznych procesov</a:t>
                      </a:r>
                      <a:endParaRPr lang="pt-BR" sz="1400" b="1" dirty="0">
                        <a:solidFill>
                          <a:srgbClr val="186537"/>
                        </a:solidFill>
                        <a:effectLst/>
                        <a:latin typeface="+mn-lt"/>
                        <a:ea typeface="+mn-ea"/>
                        <a:cs typeface="+mn-cs"/>
                        <a:sym typeface="Helvetica Light"/>
                      </a:endParaRP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pic>
        <p:nvPicPr>
          <p:cNvPr id="14" name="Obrázok 5"/>
          <p:cNvPicPr/>
          <p:nvPr/>
        </p:nvPicPr>
        <p:blipFill>
          <a:blip r:embed="rId3" cstate="print">
            <a:extLst>
              <a:ext uri="{28A0092B-C50C-407E-A947-70E740481C1C}">
                <a14:useLocalDpi xmlns:a14="http://schemas.microsoft.com/office/drawing/2010/main" val="0"/>
              </a:ext>
            </a:extLst>
          </a:blip>
          <a:stretch>
            <a:fillRect/>
          </a:stretch>
        </p:blipFill>
        <p:spPr>
          <a:xfrm>
            <a:off x="4493232" y="2924944"/>
            <a:ext cx="4532592" cy="2455154"/>
          </a:xfrm>
          <a:prstGeom prst="rect">
            <a:avLst/>
          </a:prstGeom>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737495"/>
            <a:ext cx="4283631" cy="277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54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1235776502"/>
              </p:ext>
            </p:extLst>
          </p:nvPr>
        </p:nvGraphicFramePr>
        <p:xfrm>
          <a:off x="0" y="1305486"/>
          <a:ext cx="9144000"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144000">
                  <a:extLst>
                    <a:ext uri="{9D8B030D-6E8A-4147-A177-3AD203B41FA5}">
                      <a16:colId xmlns:a16="http://schemas.microsoft.com/office/drawing/2014/main" val="20000"/>
                    </a:ext>
                  </a:extLst>
                </a:gridCol>
              </a:tblGrid>
              <a:tr h="384140">
                <a:tc>
                  <a:txBody>
                    <a:bodyPr/>
                    <a:lstStyle/>
                    <a:p>
                      <a:pPr algn="l">
                        <a:spcBef>
                          <a:spcPct val="0"/>
                        </a:spcBef>
                        <a:buFontTx/>
                        <a:buNone/>
                      </a:pPr>
                      <a:r>
                        <a:rPr lang="pl-PL" altLang="sk-SK" sz="1800" b="1" dirty="0">
                          <a:solidFill>
                            <a:srgbClr val="186537"/>
                          </a:solidFill>
                        </a:rPr>
                        <a:t>Problémy poľnohospodárstva v kontexte klimatickej zmeny</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8" name="HlavnyTab"/>
          <p:cNvGraphicFramePr>
            <a:graphicFrameLocks noGrp="1"/>
          </p:cNvGraphicFramePr>
          <p:nvPr>
            <p:extLst>
              <p:ext uri="{D42A27DB-BD31-4B8C-83A1-F6EECF244321}">
                <p14:modId xmlns:p14="http://schemas.microsoft.com/office/powerpoint/2010/main" val="644894592"/>
              </p:ext>
            </p:extLst>
          </p:nvPr>
        </p:nvGraphicFramePr>
        <p:xfrm>
          <a:off x="0" y="1844824"/>
          <a:ext cx="9027495" cy="964406"/>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027495">
                  <a:extLst>
                    <a:ext uri="{9D8B030D-6E8A-4147-A177-3AD203B41FA5}">
                      <a16:colId xmlns:a16="http://schemas.microsoft.com/office/drawing/2014/main" val="20000"/>
                    </a:ext>
                  </a:extLst>
                </a:gridCol>
              </a:tblGrid>
              <a:tr h="964406">
                <a:tc>
                  <a:txBody>
                    <a:bodyPr/>
                    <a:lstStyle/>
                    <a:p>
                      <a:pPr algn="l"/>
                      <a:r>
                        <a:rPr lang="sk-SK" sz="1800" b="1" dirty="0">
                          <a:solidFill>
                            <a:srgbClr val="EAD77B"/>
                          </a:solidFill>
                          <a:effectLst/>
                          <a:latin typeface="+mn-lt"/>
                          <a:ea typeface="+mn-ea"/>
                          <a:cs typeface="+mn-cs"/>
                          <a:sym typeface="Helvetica Light"/>
                        </a:rPr>
                        <a:t>pestovanie poľných plodín je riadené skoro výlučne trhovými podmienkami a prevažovanie ekonomického aspektu pestovania pred </a:t>
                      </a:r>
                      <a:r>
                        <a:rPr lang="sk-SK" sz="1800" b="1" dirty="0" err="1">
                          <a:solidFill>
                            <a:srgbClr val="EAD77B"/>
                          </a:solidFill>
                          <a:effectLst/>
                          <a:latin typeface="+mn-lt"/>
                          <a:ea typeface="+mn-ea"/>
                          <a:cs typeface="+mn-cs"/>
                          <a:sym typeface="Helvetica Light"/>
                        </a:rPr>
                        <a:t>pôdoochranným</a:t>
                      </a:r>
                      <a:r>
                        <a:rPr lang="sk-SK" sz="1800" b="1" dirty="0">
                          <a:solidFill>
                            <a:srgbClr val="EAD77B"/>
                          </a:solidFill>
                          <a:effectLst/>
                          <a:latin typeface="+mn-lt"/>
                          <a:ea typeface="+mn-ea"/>
                          <a:cs typeface="+mn-cs"/>
                          <a:sym typeface="Helvetica Light"/>
                        </a:rPr>
                        <a:t> zhoršuje situáciu na erózne ohrozených pôdach</a:t>
                      </a: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9" name="HlavnyTab"/>
          <p:cNvGraphicFramePr>
            <a:graphicFrameLocks noGrp="1"/>
          </p:cNvGraphicFramePr>
          <p:nvPr>
            <p:extLst>
              <p:ext uri="{D42A27DB-BD31-4B8C-83A1-F6EECF244321}">
                <p14:modId xmlns:p14="http://schemas.microsoft.com/office/powerpoint/2010/main" val="136896599"/>
              </p:ext>
            </p:extLst>
          </p:nvPr>
        </p:nvGraphicFramePr>
        <p:xfrm>
          <a:off x="-1671" y="3101732"/>
          <a:ext cx="9027495" cy="664369"/>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027495">
                  <a:extLst>
                    <a:ext uri="{9D8B030D-6E8A-4147-A177-3AD203B41FA5}">
                      <a16:colId xmlns:a16="http://schemas.microsoft.com/office/drawing/2014/main" val="20000"/>
                    </a:ext>
                  </a:extLst>
                </a:gridCol>
              </a:tblGrid>
              <a:tr h="664369">
                <a:tc>
                  <a:txBody>
                    <a:bodyPr/>
                    <a:lstStyle/>
                    <a:p>
                      <a:pPr algn="l"/>
                      <a:r>
                        <a:rPr lang="sk-SK" sz="1800" b="1" dirty="0">
                          <a:solidFill>
                            <a:srgbClr val="EAD77B"/>
                          </a:solidFill>
                          <a:effectLst/>
                          <a:latin typeface="+mn-lt"/>
                          <a:ea typeface="+mn-ea"/>
                          <a:cs typeface="+mn-cs"/>
                          <a:sym typeface="Helvetica Light"/>
                        </a:rPr>
                        <a:t>zlý štruktúrny stav pôd nedokáže v dostatočnej miere</a:t>
                      </a:r>
                      <a:r>
                        <a:rPr lang="sk-SK" sz="1800" b="1" baseline="0" dirty="0">
                          <a:solidFill>
                            <a:srgbClr val="EAD77B"/>
                          </a:solidFill>
                          <a:effectLst/>
                          <a:latin typeface="+mn-lt"/>
                          <a:ea typeface="+mn-ea"/>
                          <a:cs typeface="+mn-cs"/>
                          <a:sym typeface="Helvetica Light"/>
                        </a:rPr>
                        <a:t> zmierňovať dopady klimatickej zmeny</a:t>
                      </a:r>
                      <a:endParaRPr lang="sk-SK" sz="1800" b="1" dirty="0">
                        <a:solidFill>
                          <a:srgbClr val="EAD77B"/>
                        </a:solidFill>
                        <a:effectLst/>
                        <a:latin typeface="+mn-lt"/>
                        <a:ea typeface="+mn-ea"/>
                        <a:cs typeface="+mn-cs"/>
                        <a:sym typeface="Helvetica Light"/>
                      </a:endParaRP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0" name="HlavnyTab"/>
          <p:cNvGraphicFramePr>
            <a:graphicFrameLocks noGrp="1"/>
          </p:cNvGraphicFramePr>
          <p:nvPr>
            <p:extLst>
              <p:ext uri="{D42A27DB-BD31-4B8C-83A1-F6EECF244321}">
                <p14:modId xmlns:p14="http://schemas.microsoft.com/office/powerpoint/2010/main" val="2463125164"/>
              </p:ext>
            </p:extLst>
          </p:nvPr>
        </p:nvGraphicFramePr>
        <p:xfrm>
          <a:off x="-1671" y="4176257"/>
          <a:ext cx="9027495" cy="364331"/>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027495">
                  <a:extLst>
                    <a:ext uri="{9D8B030D-6E8A-4147-A177-3AD203B41FA5}">
                      <a16:colId xmlns:a16="http://schemas.microsoft.com/office/drawing/2014/main" val="20000"/>
                    </a:ext>
                  </a:extLst>
                </a:gridCol>
              </a:tblGrid>
              <a:tr h="364331">
                <a:tc>
                  <a:txBody>
                    <a:bodyPr/>
                    <a:lstStyle/>
                    <a:p>
                      <a:pPr algn="l"/>
                      <a:r>
                        <a:rPr lang="sk-SK" sz="1800" b="1" dirty="0">
                          <a:solidFill>
                            <a:srgbClr val="EAD77B"/>
                          </a:solidFill>
                          <a:effectLst/>
                          <a:latin typeface="+mn-lt"/>
                          <a:ea typeface="+mn-ea"/>
                          <a:cs typeface="+mn-cs"/>
                          <a:sym typeface="Helvetica Light"/>
                        </a:rPr>
                        <a:t>preprava poľnohospodárskych</a:t>
                      </a:r>
                      <a:r>
                        <a:rPr lang="sk-SK" sz="1800" b="1" baseline="0" dirty="0">
                          <a:solidFill>
                            <a:srgbClr val="EAD77B"/>
                          </a:solidFill>
                          <a:effectLst/>
                          <a:latin typeface="+mn-lt"/>
                          <a:ea typeface="+mn-ea"/>
                          <a:cs typeface="+mn-cs"/>
                          <a:sym typeface="Helvetica Light"/>
                        </a:rPr>
                        <a:t> produktov a potravín na veľké vzdialenosti</a:t>
                      </a:r>
                      <a:endParaRPr lang="sk-SK" sz="1800" b="1" dirty="0">
                        <a:solidFill>
                          <a:srgbClr val="EAD77B"/>
                        </a:solidFill>
                        <a:effectLst/>
                        <a:latin typeface="+mn-lt"/>
                        <a:ea typeface="+mn-ea"/>
                        <a:cs typeface="+mn-cs"/>
                        <a:sym typeface="Helvetica Light"/>
                      </a:endParaRP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1" name="HlavnyTab"/>
          <p:cNvGraphicFramePr>
            <a:graphicFrameLocks noGrp="1"/>
          </p:cNvGraphicFramePr>
          <p:nvPr>
            <p:extLst>
              <p:ext uri="{D42A27DB-BD31-4B8C-83A1-F6EECF244321}">
                <p14:modId xmlns:p14="http://schemas.microsoft.com/office/powerpoint/2010/main" val="2494811913"/>
              </p:ext>
            </p:extLst>
          </p:nvPr>
        </p:nvGraphicFramePr>
        <p:xfrm>
          <a:off x="-1671" y="4834455"/>
          <a:ext cx="9027495" cy="364331"/>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027495">
                  <a:extLst>
                    <a:ext uri="{9D8B030D-6E8A-4147-A177-3AD203B41FA5}">
                      <a16:colId xmlns:a16="http://schemas.microsoft.com/office/drawing/2014/main" val="20000"/>
                    </a:ext>
                  </a:extLst>
                </a:gridCol>
              </a:tblGrid>
              <a:tr h="364331">
                <a:tc>
                  <a:txBody>
                    <a:bodyPr/>
                    <a:lstStyle/>
                    <a:p>
                      <a:pPr algn="l"/>
                      <a:r>
                        <a:rPr lang="sk-SK" sz="1800" b="1" dirty="0">
                          <a:solidFill>
                            <a:srgbClr val="EAD77B"/>
                          </a:solidFill>
                          <a:effectLst/>
                          <a:latin typeface="+mn-lt"/>
                          <a:ea typeface="+mn-ea"/>
                          <a:cs typeface="+mn-cs"/>
                          <a:sym typeface="Helvetica Light"/>
                        </a:rPr>
                        <a:t>zatiaľ neexistujúci systém kalkulácie benefitov ekosystémových služieb </a:t>
                      </a: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6" name="HlavnyTab"/>
          <p:cNvGraphicFramePr>
            <a:graphicFrameLocks noGrp="1"/>
          </p:cNvGraphicFramePr>
          <p:nvPr>
            <p:extLst>
              <p:ext uri="{D42A27DB-BD31-4B8C-83A1-F6EECF244321}">
                <p14:modId xmlns:p14="http://schemas.microsoft.com/office/powerpoint/2010/main" val="3367164196"/>
              </p:ext>
            </p:extLst>
          </p:nvPr>
        </p:nvGraphicFramePr>
        <p:xfrm>
          <a:off x="-1671" y="5593914"/>
          <a:ext cx="9027495" cy="664369"/>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027495">
                  <a:extLst>
                    <a:ext uri="{9D8B030D-6E8A-4147-A177-3AD203B41FA5}">
                      <a16:colId xmlns:a16="http://schemas.microsoft.com/office/drawing/2014/main" val="20000"/>
                    </a:ext>
                  </a:extLst>
                </a:gridCol>
              </a:tblGrid>
              <a:tr h="664369">
                <a:tc>
                  <a:txBody>
                    <a:bodyPr/>
                    <a:lstStyle/>
                    <a:p>
                      <a:pPr algn="l"/>
                      <a:r>
                        <a:rPr lang="sk-SK" sz="1800" b="1" dirty="0">
                          <a:solidFill>
                            <a:srgbClr val="EAD77B"/>
                          </a:solidFill>
                          <a:effectLst/>
                          <a:latin typeface="+mn-lt"/>
                          <a:ea typeface="+mn-ea"/>
                          <a:cs typeface="+mn-cs"/>
                          <a:sym typeface="Helvetica Light"/>
                        </a:rPr>
                        <a:t>slabo rozvinuté </a:t>
                      </a:r>
                      <a:r>
                        <a:rPr lang="sk-SK" sz="1800" b="1" dirty="0" err="1">
                          <a:solidFill>
                            <a:srgbClr val="EAD77B"/>
                          </a:solidFill>
                          <a:effectLst/>
                          <a:latin typeface="+mn-lt"/>
                          <a:ea typeface="+mn-ea"/>
                          <a:cs typeface="+mn-cs"/>
                          <a:sym typeface="Helvetica Light"/>
                        </a:rPr>
                        <a:t>biohospodárstvo</a:t>
                      </a:r>
                      <a:r>
                        <a:rPr lang="sk-SK" sz="1800" b="1" baseline="0" dirty="0">
                          <a:solidFill>
                            <a:srgbClr val="EAD77B"/>
                          </a:solidFill>
                          <a:effectLst/>
                          <a:latin typeface="+mn-lt"/>
                          <a:ea typeface="+mn-ea"/>
                          <a:cs typeface="+mn-cs"/>
                          <a:sym typeface="Helvetica Light"/>
                        </a:rPr>
                        <a:t> – recyklácia, obnoviteľné zdroje energie, využívanie bioodpadu na hnojenie - komposty</a:t>
                      </a:r>
                      <a:endParaRPr lang="sk-SK" sz="1800" b="1" dirty="0">
                        <a:solidFill>
                          <a:srgbClr val="EAD77B"/>
                        </a:solidFill>
                        <a:effectLst/>
                        <a:latin typeface="+mn-lt"/>
                        <a:ea typeface="+mn-ea"/>
                        <a:cs typeface="+mn-cs"/>
                        <a:sym typeface="Helvetica Light"/>
                      </a:endParaRP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6272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419707"/>
            <a:ext cx="9144000" cy="54382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k-SK" sz="1800" b="0" i="0" u="none" strike="noStrike" cap="none" normalizeH="0" baseline="0">
              <a:ln>
                <a:noFill/>
              </a:ln>
              <a:solidFill>
                <a:schemeClr val="tx1"/>
              </a:solidFill>
              <a:effectLst/>
              <a:latin typeface="Arial" panose="020B0604020202020204" pitchFamily="34" charset="0"/>
            </a:endParaRPr>
          </a:p>
        </p:txBody>
      </p:sp>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4089191393"/>
              </p:ext>
            </p:extLst>
          </p:nvPr>
        </p:nvGraphicFramePr>
        <p:xfrm>
          <a:off x="0" y="1035567"/>
          <a:ext cx="9144000"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144000">
                  <a:extLst>
                    <a:ext uri="{9D8B030D-6E8A-4147-A177-3AD203B41FA5}">
                      <a16:colId xmlns:a16="http://schemas.microsoft.com/office/drawing/2014/main" val="20000"/>
                    </a:ext>
                  </a:extLst>
                </a:gridCol>
              </a:tblGrid>
              <a:tr h="384140">
                <a:tc>
                  <a:txBody>
                    <a:bodyPr/>
                    <a:lstStyle/>
                    <a:p>
                      <a:pPr algn="l">
                        <a:spcBef>
                          <a:spcPct val="0"/>
                        </a:spcBef>
                        <a:buFontTx/>
                        <a:buNone/>
                      </a:pPr>
                      <a:r>
                        <a:rPr lang="pl-PL" altLang="sk-SK" sz="1800" b="1" dirty="0">
                          <a:solidFill>
                            <a:srgbClr val="186537"/>
                          </a:solidFill>
                        </a:rPr>
                        <a:t>Identifikácia úloh vedy a výskumu na SPP</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sp>
        <p:nvSpPr>
          <p:cNvPr id="12" name="Obdĺžnik 21"/>
          <p:cNvSpPr>
            <a:spLocks noChangeArrowheads="1"/>
          </p:cNvSpPr>
          <p:nvPr/>
        </p:nvSpPr>
        <p:spPr bwMode="auto">
          <a:xfrm>
            <a:off x="52331" y="1556791"/>
            <a:ext cx="1293088" cy="708829"/>
          </a:xfrm>
          <a:prstGeom prst="rect">
            <a:avLst/>
          </a:prstGeom>
          <a:solidFill>
            <a:srgbClr val="FFFFFF"/>
          </a:solidFill>
          <a:ln w="25400">
            <a:solidFill>
              <a:srgbClr val="F79646"/>
            </a:solidFill>
            <a:miter lim="800000"/>
            <a:headEnd/>
            <a:tailEnd/>
          </a:ln>
        </p:spPr>
        <p:txBody>
          <a:bodyPr vert="horz" wrap="square" lIns="64294" tIns="32147" rIns="64294" bIns="32147" numCol="1" anchor="ctr" anchorCtr="0" compatLnSpc="1">
            <a:prstTxWarp prst="textNoShape">
              <a:avLst/>
            </a:prstTxWarp>
          </a:bodyPr>
          <a:lstStyle/>
          <a:p>
            <a:pPr algn="ctr" defTabSz="642915">
              <a:spcAft>
                <a:spcPts val="562"/>
              </a:spcAft>
            </a:pPr>
            <a:r>
              <a:rPr lang="sk-SK" altLang="sk-SK" sz="1125" dirty="0">
                <a:latin typeface="Calibri" panose="020F0502020204030204" pitchFamily="34" charset="0"/>
              </a:rPr>
              <a:t>Definovanie cieľov SPP</a:t>
            </a:r>
            <a:endParaRPr lang="sk-SK" altLang="sk-SK" sz="1125" dirty="0"/>
          </a:p>
        </p:txBody>
      </p:sp>
      <p:sp>
        <p:nvSpPr>
          <p:cNvPr id="13" name="Obdĺžnik 22"/>
          <p:cNvSpPr>
            <a:spLocks noChangeArrowheads="1"/>
          </p:cNvSpPr>
          <p:nvPr/>
        </p:nvSpPr>
        <p:spPr bwMode="auto">
          <a:xfrm>
            <a:off x="52331" y="2417512"/>
            <a:ext cx="1293088" cy="4404864"/>
          </a:xfrm>
          <a:prstGeom prst="rect">
            <a:avLst/>
          </a:prstGeom>
          <a:solidFill>
            <a:srgbClr val="FFFFFF"/>
          </a:solidFill>
          <a:ln w="25400">
            <a:solidFill>
              <a:srgbClr val="9BBB59"/>
            </a:solidFill>
            <a:miter lim="800000"/>
            <a:headEnd/>
            <a:tailEnd/>
          </a:ln>
        </p:spPr>
        <p:txBody>
          <a:bodyPr vert="horz" wrap="square" lIns="64294" tIns="32147" rIns="64294" bIns="32147" numCol="1" anchor="ctr" anchorCtr="0" compatLnSpc="1">
            <a:prstTxWarp prst="textNoShape">
              <a:avLst/>
            </a:prstTxWarp>
          </a:bodyPr>
          <a:lstStyle/>
          <a:p>
            <a:pPr algn="ctr" defTabSz="642915">
              <a:spcAft>
                <a:spcPts val="562"/>
              </a:spcAft>
            </a:pPr>
            <a:r>
              <a:rPr lang="sk-SK" altLang="sk-SK" sz="1125" dirty="0">
                <a:latin typeface="Calibri" panose="020F0502020204030204" pitchFamily="34" charset="0"/>
              </a:rPr>
              <a:t>Identifikácia úloh vedy a výskumu</a:t>
            </a:r>
            <a:endParaRPr lang="sk-SK" altLang="sk-SK" sz="1125" dirty="0"/>
          </a:p>
        </p:txBody>
      </p:sp>
      <p:sp>
        <p:nvSpPr>
          <p:cNvPr id="14" name="Obdĺžnik 5"/>
          <p:cNvSpPr>
            <a:spLocks noChangeArrowheads="1"/>
          </p:cNvSpPr>
          <p:nvPr/>
        </p:nvSpPr>
        <p:spPr bwMode="auto">
          <a:xfrm>
            <a:off x="7254889" y="1556792"/>
            <a:ext cx="1626330" cy="727371"/>
          </a:xfrm>
          <a:prstGeom prst="rect">
            <a:avLst/>
          </a:prstGeom>
          <a:solidFill>
            <a:srgbClr val="F79646"/>
          </a:solidFill>
          <a:ln w="25400">
            <a:solidFill>
              <a:srgbClr val="974706"/>
            </a:solidFill>
            <a:miter lim="800000"/>
            <a:headEnd/>
            <a:tailEnd/>
          </a:ln>
        </p:spPr>
        <p:txBody>
          <a:bodyPr vert="horz" wrap="square" lIns="64294" tIns="32147" rIns="64294" bIns="32147" numCol="1" anchor="ctr" anchorCtr="0" compatLnSpc="1">
            <a:prstTxWarp prst="textNoShape">
              <a:avLst/>
            </a:prstTxWarp>
          </a:bodyPr>
          <a:lstStyle/>
          <a:p>
            <a:pPr algn="ctr" defTabSz="642915">
              <a:spcAft>
                <a:spcPts val="562"/>
              </a:spcAft>
            </a:pPr>
            <a:r>
              <a:rPr lang="sk-SK" altLang="sk-SK" sz="1125" dirty="0">
                <a:latin typeface="Calibri" panose="020F0502020204030204" pitchFamily="34" charset="0"/>
              </a:rPr>
              <a:t>Plnenie záväzkov COP21</a:t>
            </a:r>
            <a:endParaRPr lang="sk-SK" altLang="sk-SK" sz="1125" dirty="0"/>
          </a:p>
        </p:txBody>
      </p:sp>
      <p:sp>
        <p:nvSpPr>
          <p:cNvPr id="15" name="Obdĺžnik 5"/>
          <p:cNvSpPr>
            <a:spLocks noChangeArrowheads="1"/>
          </p:cNvSpPr>
          <p:nvPr/>
        </p:nvSpPr>
        <p:spPr bwMode="auto">
          <a:xfrm>
            <a:off x="5356113" y="1556792"/>
            <a:ext cx="1626330" cy="697482"/>
          </a:xfrm>
          <a:prstGeom prst="rect">
            <a:avLst/>
          </a:prstGeom>
          <a:solidFill>
            <a:srgbClr val="F79646"/>
          </a:solidFill>
          <a:ln w="25400">
            <a:solidFill>
              <a:srgbClr val="974706"/>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1125" dirty="0">
                <a:latin typeface="Calibri" panose="020F0502020204030204" pitchFamily="34" charset="0"/>
              </a:rPr>
              <a:t>Plnenie cieľov udržateľného rozvoja OSN (Agenda 2030) a UNCCD</a:t>
            </a:r>
            <a:endParaRPr lang="sk-SK" altLang="sk-SK" sz="1125" dirty="0"/>
          </a:p>
        </p:txBody>
      </p:sp>
      <p:sp>
        <p:nvSpPr>
          <p:cNvPr id="17" name="Obdĺžnik 5"/>
          <p:cNvSpPr>
            <a:spLocks noChangeArrowheads="1"/>
          </p:cNvSpPr>
          <p:nvPr/>
        </p:nvSpPr>
        <p:spPr bwMode="auto">
          <a:xfrm>
            <a:off x="3460824" y="1556791"/>
            <a:ext cx="1622844" cy="708829"/>
          </a:xfrm>
          <a:prstGeom prst="rect">
            <a:avLst/>
          </a:prstGeom>
          <a:solidFill>
            <a:srgbClr val="F79646"/>
          </a:solidFill>
          <a:ln w="25400">
            <a:solidFill>
              <a:srgbClr val="974706"/>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1125" dirty="0">
                <a:latin typeface="Calibri" panose="020F0502020204030204" pitchFamily="34" charset="0"/>
              </a:rPr>
              <a:t>Konkurencieschopnosť a životaschopnosť </a:t>
            </a:r>
            <a:r>
              <a:rPr lang="sk-SK" altLang="sk-SK" sz="1125" dirty="0" err="1">
                <a:latin typeface="Calibri" panose="020F0502020204030204" pitchFamily="34" charset="0"/>
              </a:rPr>
              <a:t>agrosektoru</a:t>
            </a:r>
            <a:endParaRPr lang="sk-SK" altLang="sk-SK" sz="1125" dirty="0"/>
          </a:p>
        </p:txBody>
      </p:sp>
      <p:sp>
        <p:nvSpPr>
          <p:cNvPr id="18" name="Obdĺžnik 5"/>
          <p:cNvSpPr>
            <a:spLocks noChangeArrowheads="1"/>
          </p:cNvSpPr>
          <p:nvPr/>
        </p:nvSpPr>
        <p:spPr bwMode="auto">
          <a:xfrm>
            <a:off x="1565534" y="1556792"/>
            <a:ext cx="1622844" cy="708829"/>
          </a:xfrm>
          <a:prstGeom prst="rect">
            <a:avLst/>
          </a:prstGeom>
          <a:solidFill>
            <a:srgbClr val="F79646"/>
          </a:solidFill>
          <a:ln w="25400">
            <a:solidFill>
              <a:srgbClr val="974706"/>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1125" dirty="0">
                <a:latin typeface="Calibri" panose="020F0502020204030204" pitchFamily="34" charset="0"/>
              </a:rPr>
              <a:t>Ochrana životného prostredia</a:t>
            </a:r>
            <a:endParaRPr lang="sk-SK" altLang="sk-SK" sz="1125" dirty="0"/>
          </a:p>
        </p:txBody>
      </p:sp>
      <p:sp>
        <p:nvSpPr>
          <p:cNvPr id="19" name="Voľná forma 16"/>
          <p:cNvSpPr>
            <a:spLocks/>
          </p:cNvSpPr>
          <p:nvPr/>
        </p:nvSpPr>
        <p:spPr bwMode="auto">
          <a:xfrm>
            <a:off x="1432902" y="2417512"/>
            <a:ext cx="5721261" cy="4404864"/>
          </a:xfrm>
          <a:custGeom>
            <a:avLst/>
            <a:gdLst>
              <a:gd name="T0" fmla="*/ 0 w 7030529"/>
              <a:gd name="T1" fmla="*/ 0 h 4546121"/>
              <a:gd name="T2" fmla="*/ 4566028 w 7030529"/>
              <a:gd name="T3" fmla="*/ 8626 h 4546121"/>
              <a:gd name="T4" fmla="*/ 4608861 w 7030529"/>
              <a:gd name="T5" fmla="*/ 2768984 h 4546121"/>
              <a:gd name="T6" fmla="*/ 6964692 w 7030529"/>
              <a:gd name="T7" fmla="*/ 2777611 h 4546121"/>
              <a:gd name="T8" fmla="*/ 6981825 w 7030529"/>
              <a:gd name="T9" fmla="*/ 4545965 h 4546121"/>
              <a:gd name="T10" fmla="*/ 0 w 7030529"/>
              <a:gd name="T11" fmla="*/ 4545965 h 4546121"/>
              <a:gd name="T12" fmla="*/ 0 w 7030529"/>
              <a:gd name="T13" fmla="*/ 0 h 4546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30529" h="4546121">
                <a:moveTo>
                  <a:pt x="0" y="0"/>
                </a:moveTo>
                <a:lnTo>
                  <a:pt x="4597880" y="8626"/>
                </a:lnTo>
                <a:lnTo>
                  <a:pt x="4641012" y="2769079"/>
                </a:lnTo>
                <a:lnTo>
                  <a:pt x="7013276" y="2777706"/>
                </a:lnTo>
                <a:lnTo>
                  <a:pt x="7030529" y="4546121"/>
                </a:lnTo>
                <a:lnTo>
                  <a:pt x="0" y="4546121"/>
                </a:lnTo>
                <a:lnTo>
                  <a:pt x="0" y="0"/>
                </a:ln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ctr" anchorCtr="0" compatLnSpc="1">
            <a:prstTxWarp prst="textNoShape">
              <a:avLst/>
            </a:prstTxWarp>
          </a:bodyPr>
          <a:lstStyle/>
          <a:p>
            <a:endParaRPr lang="sk-SK"/>
          </a:p>
        </p:txBody>
      </p:sp>
      <p:sp>
        <p:nvSpPr>
          <p:cNvPr id="20" name="Obdĺžnik 17"/>
          <p:cNvSpPr>
            <a:spLocks noChangeArrowheads="1"/>
          </p:cNvSpPr>
          <p:nvPr/>
        </p:nvSpPr>
        <p:spPr bwMode="auto">
          <a:xfrm>
            <a:off x="5356113" y="2419150"/>
            <a:ext cx="3671382" cy="2580524"/>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ctr" anchorCtr="0" compatLnSpc="1">
            <a:prstTxWarp prst="textNoShape">
              <a:avLst/>
            </a:prstTxWarp>
          </a:bodyPr>
          <a:lstStyle/>
          <a:p>
            <a:endParaRPr lang="sk-SK"/>
          </a:p>
        </p:txBody>
      </p:sp>
      <p:sp>
        <p:nvSpPr>
          <p:cNvPr id="21" name="Blok textu 19"/>
          <p:cNvSpPr txBox="1">
            <a:spLocks noChangeArrowheads="1"/>
          </p:cNvSpPr>
          <p:nvPr/>
        </p:nvSpPr>
        <p:spPr bwMode="auto">
          <a:xfrm>
            <a:off x="1432902" y="6366701"/>
            <a:ext cx="3254871" cy="45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4294" tIns="32147" rIns="64294" bIns="32147" numCol="1" anchor="t" anchorCtr="0" compatLnSpc="1">
            <a:prstTxWarp prst="textNoShape">
              <a:avLst/>
            </a:prstTxWarp>
          </a:bodyPr>
          <a:lstStyle/>
          <a:p>
            <a:pPr defTabSz="642915">
              <a:spcAft>
                <a:spcPts val="562"/>
              </a:spcAft>
            </a:pPr>
            <a:r>
              <a:rPr lang="sk-SK" altLang="sk-SK" sz="984" dirty="0">
                <a:latin typeface="Calibri" panose="020F0502020204030204" pitchFamily="34" charset="0"/>
              </a:rPr>
              <a:t>Efektívne a ekologicky i ekonomicky udržateľné</a:t>
            </a:r>
          </a:p>
          <a:p>
            <a:pPr defTabSz="642915">
              <a:spcAft>
                <a:spcPts val="562"/>
              </a:spcAft>
            </a:pPr>
            <a:r>
              <a:rPr lang="sk-SK" altLang="sk-SK" sz="984" dirty="0">
                <a:latin typeface="Calibri" panose="020F0502020204030204" pitchFamily="34" charset="0"/>
              </a:rPr>
              <a:t>sústavy hospodárenia na pôde</a:t>
            </a:r>
            <a:endParaRPr lang="sk-SK" altLang="sk-SK" sz="984" dirty="0"/>
          </a:p>
        </p:txBody>
      </p:sp>
      <p:sp>
        <p:nvSpPr>
          <p:cNvPr id="22" name="Blok textu 18"/>
          <p:cNvSpPr txBox="1">
            <a:spLocks noChangeArrowheads="1"/>
          </p:cNvSpPr>
          <p:nvPr/>
        </p:nvSpPr>
        <p:spPr bwMode="auto">
          <a:xfrm>
            <a:off x="7204956" y="4398934"/>
            <a:ext cx="1437680" cy="44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4294" tIns="32147" rIns="64294" bIns="32147" numCol="1" anchor="t" anchorCtr="0" compatLnSpc="1">
            <a:prstTxWarp prst="textNoShape">
              <a:avLst/>
            </a:prstTxWarp>
          </a:bodyPr>
          <a:lstStyle/>
          <a:p>
            <a:pPr defTabSz="642915"/>
            <a:r>
              <a:rPr lang="sk-SK" altLang="sk-SK" sz="984" dirty="0">
                <a:latin typeface="Calibri" panose="020F0502020204030204" pitchFamily="34" charset="0"/>
              </a:rPr>
              <a:t>Adaptácia poľnohospodárstva</a:t>
            </a:r>
          </a:p>
          <a:p>
            <a:pPr defTabSz="642915"/>
            <a:r>
              <a:rPr lang="sk-SK" altLang="sk-SK" sz="984" dirty="0">
                <a:latin typeface="Calibri" panose="020F0502020204030204" pitchFamily="34" charset="0"/>
              </a:rPr>
              <a:t>na zmenu klímy </a:t>
            </a:r>
          </a:p>
          <a:p>
            <a:pPr defTabSz="642915">
              <a:spcAft>
                <a:spcPts val="562"/>
              </a:spcAft>
            </a:pPr>
            <a:r>
              <a:rPr lang="sk-SK" altLang="sk-SK" sz="984" dirty="0">
                <a:latin typeface="Calibri" panose="020F0502020204030204" pitchFamily="34" charset="0"/>
              </a:rPr>
              <a:t>z hľadiska výskytu sucha a záplav</a:t>
            </a:r>
            <a:endParaRPr lang="sk-SK" altLang="sk-SK" sz="984" dirty="0"/>
          </a:p>
        </p:txBody>
      </p:sp>
      <p:sp>
        <p:nvSpPr>
          <p:cNvPr id="23" name="Obdĺžnik 13"/>
          <p:cNvSpPr>
            <a:spLocks noChangeArrowheads="1"/>
          </p:cNvSpPr>
          <p:nvPr/>
        </p:nvSpPr>
        <p:spPr bwMode="auto">
          <a:xfrm>
            <a:off x="5406907" y="5162912"/>
            <a:ext cx="1575536" cy="1624594"/>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algn="ctr" defTabSz="642915">
              <a:spcAft>
                <a:spcPts val="562"/>
              </a:spcAft>
            </a:pPr>
            <a:r>
              <a:rPr lang="sk-SK" altLang="sk-SK" sz="984" dirty="0">
                <a:latin typeface="Calibri" panose="020F0502020204030204" pitchFamily="34" charset="0"/>
              </a:rPr>
              <a:t>Ochrana prírody a </a:t>
            </a:r>
            <a:r>
              <a:rPr lang="sk-SK" altLang="sk-SK" sz="984" dirty="0" err="1">
                <a:latin typeface="Calibri" panose="020F0502020204030204" pitchFamily="34" charset="0"/>
              </a:rPr>
              <a:t>krajinotvorba</a:t>
            </a:r>
            <a:r>
              <a:rPr lang="sk-SK" altLang="sk-SK" sz="984" dirty="0">
                <a:latin typeface="Calibri" panose="020F0502020204030204" pitchFamily="34" charset="0"/>
              </a:rPr>
              <a:t> zameraná na zabezpečenie zdravia s stability ekosystémov, schopnosti krajiny poskytovať potrebné ekosystémové služby a zastavenie poklesu biodiverzity, vrátane </a:t>
            </a:r>
            <a:r>
              <a:rPr lang="sk-SK" altLang="sk-SK" sz="984" dirty="0" err="1">
                <a:latin typeface="Calibri" panose="020F0502020204030204" pitchFamily="34" charset="0"/>
              </a:rPr>
              <a:t>agrolesníctva</a:t>
            </a:r>
            <a:endParaRPr lang="sk-SK" altLang="sk-SK" sz="984" dirty="0"/>
          </a:p>
        </p:txBody>
      </p:sp>
      <p:sp>
        <p:nvSpPr>
          <p:cNvPr id="24" name="Obdĺžnik 8"/>
          <p:cNvSpPr>
            <a:spLocks noChangeArrowheads="1"/>
          </p:cNvSpPr>
          <p:nvPr/>
        </p:nvSpPr>
        <p:spPr bwMode="auto">
          <a:xfrm>
            <a:off x="3435593" y="2534837"/>
            <a:ext cx="1648074" cy="838667"/>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algn="ctr" defTabSz="642915">
              <a:spcAft>
                <a:spcPts val="562"/>
              </a:spcAft>
            </a:pPr>
            <a:r>
              <a:rPr lang="sk-SK" altLang="sk-SK" sz="984" dirty="0">
                <a:latin typeface="Calibri" panose="020F0502020204030204" pitchFamily="34" charset="0"/>
              </a:rPr>
              <a:t>Zvyšovanie udržateľného využitia produkčného potenciálu poľnohospodárskych pôd</a:t>
            </a:r>
            <a:endParaRPr lang="sk-SK" altLang="sk-SK" sz="984" dirty="0"/>
          </a:p>
        </p:txBody>
      </p:sp>
      <p:sp>
        <p:nvSpPr>
          <p:cNvPr id="25" name="Obdĺžnik 8"/>
          <p:cNvSpPr>
            <a:spLocks noChangeArrowheads="1"/>
          </p:cNvSpPr>
          <p:nvPr/>
        </p:nvSpPr>
        <p:spPr bwMode="auto">
          <a:xfrm>
            <a:off x="3448208" y="3558103"/>
            <a:ext cx="1648074" cy="838667"/>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Vhodnosť poľnohospodárskych pôd pre pestovanie plodín s vyššou pridanou hodnotou</a:t>
            </a:r>
            <a:endParaRPr lang="sk-SK" altLang="sk-SK" sz="984" dirty="0"/>
          </a:p>
        </p:txBody>
      </p:sp>
      <p:sp>
        <p:nvSpPr>
          <p:cNvPr id="26" name="Obdĺžnik 8"/>
          <p:cNvSpPr>
            <a:spLocks noChangeArrowheads="1"/>
          </p:cNvSpPr>
          <p:nvPr/>
        </p:nvSpPr>
        <p:spPr bwMode="auto">
          <a:xfrm>
            <a:off x="3435592" y="4560008"/>
            <a:ext cx="1648074" cy="838667"/>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Precízne poľnohospodárstvo</a:t>
            </a:r>
            <a:endParaRPr lang="sk-SK" altLang="sk-SK" sz="984" dirty="0"/>
          </a:p>
        </p:txBody>
      </p:sp>
      <p:sp>
        <p:nvSpPr>
          <p:cNvPr id="27" name="Obdĺžnik 8"/>
          <p:cNvSpPr>
            <a:spLocks noChangeArrowheads="1"/>
          </p:cNvSpPr>
          <p:nvPr/>
        </p:nvSpPr>
        <p:spPr bwMode="auto">
          <a:xfrm>
            <a:off x="1545009" y="2534837"/>
            <a:ext cx="1648074" cy="838667"/>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Analýza, modelovanie a hodnotenie </a:t>
            </a:r>
            <a:r>
              <a:rPr lang="sk-SK" altLang="sk-SK" sz="984" dirty="0" err="1">
                <a:latin typeface="Calibri" panose="020F0502020204030204" pitchFamily="34" charset="0"/>
              </a:rPr>
              <a:t>agroekosystémových</a:t>
            </a:r>
            <a:r>
              <a:rPr lang="sk-SK" altLang="sk-SK" sz="984" dirty="0">
                <a:latin typeface="Calibri" panose="020F0502020204030204" pitchFamily="34" charset="0"/>
              </a:rPr>
              <a:t> služieb  poľnohospodárskej krajiny</a:t>
            </a:r>
            <a:endParaRPr lang="sk-SK" altLang="sk-SK" sz="984" dirty="0"/>
          </a:p>
        </p:txBody>
      </p:sp>
      <p:sp>
        <p:nvSpPr>
          <p:cNvPr id="28" name="Obdĺžnik 8"/>
          <p:cNvSpPr>
            <a:spLocks noChangeArrowheads="1"/>
          </p:cNvSpPr>
          <p:nvPr/>
        </p:nvSpPr>
        <p:spPr bwMode="auto">
          <a:xfrm>
            <a:off x="1540304" y="3544204"/>
            <a:ext cx="1648074" cy="838667"/>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Ochrana poľnohospodárskej pôdy pred degradáciou a stratou produkčných a regulačných funkcií</a:t>
            </a:r>
            <a:endParaRPr lang="sk-SK" altLang="sk-SK" sz="984" dirty="0"/>
          </a:p>
        </p:txBody>
      </p:sp>
      <p:sp>
        <p:nvSpPr>
          <p:cNvPr id="29" name="Obdĺžnik 8"/>
          <p:cNvSpPr>
            <a:spLocks noChangeArrowheads="1"/>
          </p:cNvSpPr>
          <p:nvPr/>
        </p:nvSpPr>
        <p:spPr bwMode="auto">
          <a:xfrm>
            <a:off x="1563547" y="4542009"/>
            <a:ext cx="1648074" cy="838667"/>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Udržateľné a pôdu šetriace systémy hospodárenia</a:t>
            </a:r>
            <a:endParaRPr lang="sk-SK" altLang="sk-SK" sz="984" dirty="0"/>
          </a:p>
        </p:txBody>
      </p:sp>
      <p:sp>
        <p:nvSpPr>
          <p:cNvPr id="30" name="Obdĺžnik 13"/>
          <p:cNvSpPr>
            <a:spLocks noChangeArrowheads="1"/>
          </p:cNvSpPr>
          <p:nvPr/>
        </p:nvSpPr>
        <p:spPr bwMode="auto">
          <a:xfrm>
            <a:off x="5406905" y="2528329"/>
            <a:ext cx="1575537" cy="1135187"/>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Adaptácia  konkurencieschopného poľnohospodárstva na zmenu klímy s minimalizáciou negatívnych dopadov na zdravie, životné prostredie a biodiverzitu</a:t>
            </a:r>
            <a:endParaRPr lang="sk-SK" altLang="sk-SK" sz="984" dirty="0"/>
          </a:p>
        </p:txBody>
      </p:sp>
      <p:sp>
        <p:nvSpPr>
          <p:cNvPr id="31" name="Obdĺžnik 13"/>
          <p:cNvSpPr>
            <a:spLocks noChangeArrowheads="1"/>
          </p:cNvSpPr>
          <p:nvPr/>
        </p:nvSpPr>
        <p:spPr bwMode="auto">
          <a:xfrm>
            <a:off x="5406905" y="3772696"/>
            <a:ext cx="1575537" cy="1135187"/>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Adaptácia  ľudských sídel a krajiny na negatívne dôsledky zmeny klímy</a:t>
            </a:r>
            <a:endParaRPr lang="sk-SK" altLang="sk-SK" sz="984" dirty="0"/>
          </a:p>
        </p:txBody>
      </p:sp>
      <p:sp>
        <p:nvSpPr>
          <p:cNvPr id="32" name="Obdĺžnik 13"/>
          <p:cNvSpPr>
            <a:spLocks noChangeArrowheads="1"/>
          </p:cNvSpPr>
          <p:nvPr/>
        </p:nvSpPr>
        <p:spPr bwMode="auto">
          <a:xfrm>
            <a:off x="7251401" y="2534837"/>
            <a:ext cx="1629817" cy="1128679"/>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Zabezpečenie plnenia medzinárodných záväzkov a Európskej legislatívy v oblasti sledovania a inventarizácie emisií z poľnohospodárskej pôdy a zmien</a:t>
            </a:r>
            <a:endParaRPr lang="sk-SK" altLang="sk-SK" sz="984" dirty="0"/>
          </a:p>
        </p:txBody>
      </p:sp>
      <p:sp>
        <p:nvSpPr>
          <p:cNvPr id="33" name="Obdĺžnik 8"/>
          <p:cNvSpPr>
            <a:spLocks noChangeArrowheads="1"/>
          </p:cNvSpPr>
          <p:nvPr/>
        </p:nvSpPr>
        <p:spPr bwMode="auto">
          <a:xfrm>
            <a:off x="1563547" y="5476481"/>
            <a:ext cx="1648074" cy="838667"/>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Plnenie úlohy vyplývajúcich z dusičnanovej smernice</a:t>
            </a:r>
            <a:endParaRPr lang="sk-SK" altLang="sk-SK" sz="984" dirty="0"/>
          </a:p>
        </p:txBody>
      </p:sp>
    </p:spTree>
    <p:extLst>
      <p:ext uri="{BB962C8B-B14F-4D97-AF65-F5344CB8AC3E}">
        <p14:creationId xmlns:p14="http://schemas.microsoft.com/office/powerpoint/2010/main" val="161823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up)">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up)">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up)">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up)">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up)">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up)">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up)">
                                      <p:cBhvr>
                                        <p:cTn id="10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animBg="1"/>
      <p:bldP spid="20" grpId="0" animBg="1"/>
      <p:bldP spid="21" grpId="0"/>
      <p:bldP spid="22"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132856"/>
            <a:ext cx="9144000" cy="54382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k-SK" sz="1800" b="0" i="0" u="none" strike="noStrike" cap="none" normalizeH="0" baseline="0">
              <a:ln>
                <a:noFill/>
              </a:ln>
              <a:solidFill>
                <a:schemeClr val="tx1"/>
              </a:solidFill>
              <a:effectLst/>
              <a:latin typeface="Arial" panose="020B0604020202020204" pitchFamily="34" charset="0"/>
            </a:endParaRPr>
          </a:p>
        </p:txBody>
      </p:sp>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4089191393"/>
              </p:ext>
            </p:extLst>
          </p:nvPr>
        </p:nvGraphicFramePr>
        <p:xfrm>
          <a:off x="0" y="1035567"/>
          <a:ext cx="9144000"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144000">
                  <a:extLst>
                    <a:ext uri="{9D8B030D-6E8A-4147-A177-3AD203B41FA5}">
                      <a16:colId xmlns:a16="http://schemas.microsoft.com/office/drawing/2014/main" val="20000"/>
                    </a:ext>
                  </a:extLst>
                </a:gridCol>
              </a:tblGrid>
              <a:tr h="384140">
                <a:tc>
                  <a:txBody>
                    <a:bodyPr/>
                    <a:lstStyle/>
                    <a:p>
                      <a:pPr algn="l">
                        <a:spcBef>
                          <a:spcPct val="0"/>
                        </a:spcBef>
                        <a:buFontTx/>
                        <a:buNone/>
                      </a:pPr>
                      <a:r>
                        <a:rPr lang="pl-PL" altLang="sk-SK" sz="1800" b="1" dirty="0">
                          <a:solidFill>
                            <a:srgbClr val="186537"/>
                          </a:solidFill>
                        </a:rPr>
                        <a:t>Identifikácia úloh vedy a výskumu na SPP</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sp>
        <p:nvSpPr>
          <p:cNvPr id="34" name="Obdĺžnik 23"/>
          <p:cNvSpPr>
            <a:spLocks noChangeArrowheads="1"/>
          </p:cNvSpPr>
          <p:nvPr/>
        </p:nvSpPr>
        <p:spPr bwMode="auto">
          <a:xfrm>
            <a:off x="116505" y="1559987"/>
            <a:ext cx="8910990" cy="1636366"/>
          </a:xfrm>
          <a:prstGeom prst="rect">
            <a:avLst/>
          </a:prstGeom>
          <a:noFill/>
          <a:ln w="25400">
            <a:solidFill>
              <a:srgbClr val="243F6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defTabSz="642915">
              <a:spcAft>
                <a:spcPts val="562"/>
              </a:spcAft>
            </a:pPr>
            <a:r>
              <a:rPr lang="sk-SK" altLang="sk-SK" sz="984" b="1" dirty="0">
                <a:solidFill>
                  <a:srgbClr val="C00000"/>
                </a:solidFill>
                <a:latin typeface="Calibri" panose="020F0502020204030204" pitchFamily="34" charset="0"/>
              </a:rPr>
              <a:t>Zber a aktualizácia údajov o pôde a poľnohospodárskej krajine</a:t>
            </a:r>
            <a:endParaRPr lang="sk-SK" altLang="sk-SK" sz="984" b="1" dirty="0"/>
          </a:p>
        </p:txBody>
      </p:sp>
      <p:sp>
        <p:nvSpPr>
          <p:cNvPr id="35" name="Obdĺžnik 38"/>
          <p:cNvSpPr>
            <a:spLocks noChangeArrowheads="1"/>
          </p:cNvSpPr>
          <p:nvPr/>
        </p:nvSpPr>
        <p:spPr bwMode="auto">
          <a:xfrm>
            <a:off x="108340" y="3277067"/>
            <a:ext cx="2656337" cy="2407722"/>
          </a:xfrm>
          <a:prstGeom prst="rect">
            <a:avLst/>
          </a:prstGeom>
          <a:solidFill>
            <a:srgbClr val="FFFFFF"/>
          </a:solidFill>
          <a:ln w="25400">
            <a:solidFill>
              <a:srgbClr val="9BBB59"/>
            </a:solidFill>
            <a:miter lim="800000"/>
            <a:headEnd/>
            <a:tailEnd/>
          </a:ln>
        </p:spPr>
        <p:txBody>
          <a:bodyPr vert="horz" wrap="square" lIns="64294" tIns="32147" rIns="64294" bIns="32147" numCol="1" anchor="t" anchorCtr="0" compatLnSpc="1">
            <a:prstTxWarp prst="textNoShape">
              <a:avLst/>
            </a:prstTxWarp>
          </a:bodyPr>
          <a:lstStyle/>
          <a:p>
            <a:pPr defTabSz="642915">
              <a:spcAft>
                <a:spcPts val="562"/>
              </a:spcAft>
            </a:pPr>
            <a:r>
              <a:rPr lang="sk-SK" altLang="sk-SK" sz="984" b="1" dirty="0">
                <a:solidFill>
                  <a:srgbClr val="C00000"/>
                </a:solidFill>
                <a:latin typeface="Calibri" panose="020F0502020204030204" pitchFamily="34" charset="0"/>
              </a:rPr>
              <a:t>Úlohy vedy a výskumu</a:t>
            </a:r>
            <a:endParaRPr lang="sk-SK" altLang="sk-SK" sz="984" b="1" dirty="0"/>
          </a:p>
        </p:txBody>
      </p:sp>
      <p:sp>
        <p:nvSpPr>
          <p:cNvPr id="36" name="Obdĺžnik 38"/>
          <p:cNvSpPr>
            <a:spLocks noChangeArrowheads="1"/>
          </p:cNvSpPr>
          <p:nvPr/>
        </p:nvSpPr>
        <p:spPr bwMode="auto">
          <a:xfrm>
            <a:off x="2926505" y="3263974"/>
            <a:ext cx="2917836" cy="2468272"/>
          </a:xfrm>
          <a:prstGeom prst="rect">
            <a:avLst/>
          </a:prstGeom>
          <a:solidFill>
            <a:srgbClr val="FFFFFF"/>
          </a:solidFill>
          <a:ln w="25400">
            <a:solidFill>
              <a:srgbClr val="9BBB59"/>
            </a:solidFill>
            <a:miter lim="800000"/>
            <a:headEnd/>
            <a:tailEnd/>
          </a:ln>
        </p:spPr>
        <p:txBody>
          <a:bodyPr vert="horz" wrap="square" lIns="64294" tIns="32147" rIns="64294" bIns="32147" numCol="1" anchor="t" anchorCtr="0" compatLnSpc="1">
            <a:prstTxWarp prst="textNoShape">
              <a:avLst/>
            </a:prstTxWarp>
          </a:bodyPr>
          <a:lstStyle/>
          <a:p>
            <a:pPr defTabSz="642915">
              <a:spcAft>
                <a:spcPts val="562"/>
              </a:spcAft>
            </a:pPr>
            <a:r>
              <a:rPr lang="sk-SK" altLang="sk-SK" sz="984" b="1" dirty="0">
                <a:solidFill>
                  <a:srgbClr val="C00000"/>
                </a:solidFill>
                <a:latin typeface="Calibri" panose="020F0502020204030204" pitchFamily="34" charset="0"/>
              </a:rPr>
              <a:t>Pôdna služba a zákazková činnosť</a:t>
            </a:r>
            <a:endParaRPr lang="sk-SK" altLang="sk-SK" sz="984" b="1" dirty="0"/>
          </a:p>
        </p:txBody>
      </p:sp>
      <p:sp>
        <p:nvSpPr>
          <p:cNvPr id="37" name="Obdĺžnik 38"/>
          <p:cNvSpPr>
            <a:spLocks noChangeArrowheads="1"/>
          </p:cNvSpPr>
          <p:nvPr/>
        </p:nvSpPr>
        <p:spPr bwMode="auto">
          <a:xfrm>
            <a:off x="6006169" y="3277067"/>
            <a:ext cx="3021326" cy="2455179"/>
          </a:xfrm>
          <a:prstGeom prst="rect">
            <a:avLst/>
          </a:prstGeom>
          <a:solidFill>
            <a:srgbClr val="FFFFFF"/>
          </a:solidFill>
          <a:ln w="25400">
            <a:solidFill>
              <a:srgbClr val="9BBB59"/>
            </a:solidFill>
            <a:miter lim="800000"/>
            <a:headEnd/>
            <a:tailEnd/>
          </a:ln>
        </p:spPr>
        <p:txBody>
          <a:bodyPr vert="horz" wrap="square" lIns="64294" tIns="32147" rIns="64294" bIns="32147" numCol="1" anchor="t" anchorCtr="0" compatLnSpc="1">
            <a:prstTxWarp prst="textNoShape">
              <a:avLst/>
            </a:prstTxWarp>
          </a:bodyPr>
          <a:lstStyle/>
          <a:p>
            <a:pPr defTabSz="642915">
              <a:spcAft>
                <a:spcPts val="562"/>
              </a:spcAft>
            </a:pPr>
            <a:r>
              <a:rPr lang="sk-SK" altLang="sk-SK" sz="984" b="1" dirty="0">
                <a:solidFill>
                  <a:srgbClr val="C00000"/>
                </a:solidFill>
                <a:latin typeface="Calibri" panose="020F0502020204030204" pitchFamily="34" charset="0"/>
              </a:rPr>
              <a:t>Oddelenie laboratórnych činností</a:t>
            </a:r>
            <a:endParaRPr lang="sk-SK" altLang="sk-SK" sz="984" b="1" dirty="0"/>
          </a:p>
        </p:txBody>
      </p:sp>
      <p:sp>
        <p:nvSpPr>
          <p:cNvPr id="38" name="Obdĺžnik 40"/>
          <p:cNvSpPr>
            <a:spLocks noChangeArrowheads="1"/>
          </p:cNvSpPr>
          <p:nvPr/>
        </p:nvSpPr>
        <p:spPr bwMode="auto">
          <a:xfrm>
            <a:off x="135305" y="5812960"/>
            <a:ext cx="8892191" cy="966639"/>
          </a:xfrm>
          <a:prstGeom prst="rect">
            <a:avLst/>
          </a:prstGeom>
          <a:solidFill>
            <a:srgbClr val="FFFFFF"/>
          </a:solidFill>
          <a:ln w="25400">
            <a:solidFill>
              <a:srgbClr val="F79646"/>
            </a:solidFill>
            <a:miter lim="800000"/>
            <a:headEnd/>
            <a:tailEnd/>
          </a:ln>
        </p:spPr>
        <p:txBody>
          <a:bodyPr vert="horz" wrap="square" lIns="64294" tIns="32147" rIns="64294" bIns="32147" numCol="1" anchor="t" anchorCtr="0" compatLnSpc="1">
            <a:prstTxWarp prst="textNoShape">
              <a:avLst/>
            </a:prstTxWarp>
          </a:bodyPr>
          <a:lstStyle/>
          <a:p>
            <a:pPr defTabSz="642915">
              <a:spcAft>
                <a:spcPts val="562"/>
              </a:spcAft>
            </a:pPr>
            <a:r>
              <a:rPr lang="sk-SK" altLang="sk-SK" sz="984" b="1" dirty="0">
                <a:solidFill>
                  <a:srgbClr val="C00000"/>
                </a:solidFill>
                <a:latin typeface="Calibri" panose="020F0502020204030204" pitchFamily="34" charset="0"/>
              </a:rPr>
              <a:t>Publikovanie údajov</a:t>
            </a:r>
            <a:endParaRPr lang="sk-SK" altLang="sk-SK" sz="984" b="1" dirty="0"/>
          </a:p>
        </p:txBody>
      </p:sp>
      <p:sp>
        <p:nvSpPr>
          <p:cNvPr id="39" name="Obdĺžnik 29"/>
          <p:cNvSpPr>
            <a:spLocks noChangeArrowheads="1"/>
          </p:cNvSpPr>
          <p:nvPr/>
        </p:nvSpPr>
        <p:spPr bwMode="auto">
          <a:xfrm>
            <a:off x="328139" y="2476409"/>
            <a:ext cx="2127564" cy="625079"/>
          </a:xfrm>
          <a:prstGeom prst="rect">
            <a:avLst/>
          </a:prstGeom>
          <a:solidFill>
            <a:srgbClr val="4F81BD"/>
          </a:solidFill>
          <a:ln w="25400">
            <a:solidFill>
              <a:srgbClr val="243F60"/>
            </a:solidFill>
            <a:miter lim="800000"/>
            <a:headEnd/>
            <a:tailEnd/>
          </a:ln>
        </p:spPr>
        <p:txBody>
          <a:bodyPr vert="horz" wrap="square" lIns="64294" tIns="32147" rIns="64294" bIns="32147" numCol="1" anchor="ctr" anchorCtr="0" compatLnSpc="1">
            <a:prstTxWarp prst="textNoShape">
              <a:avLst/>
            </a:prstTxWarp>
          </a:bodyPr>
          <a:lstStyle/>
          <a:p>
            <a:pPr algn="ctr" defTabSz="642915">
              <a:spcAft>
                <a:spcPts val="562"/>
              </a:spcAft>
            </a:pPr>
            <a:r>
              <a:rPr lang="sk-SK" altLang="sk-SK" sz="984" dirty="0">
                <a:latin typeface="Calibri" panose="020F0502020204030204" pitchFamily="34" charset="0"/>
              </a:rPr>
              <a:t>Monitorovanie poľnohospodárskych pôd pre potreby plnenia Medzivládnej Dohody z 19. 4. 1995 Gabčíkovo</a:t>
            </a:r>
            <a:endParaRPr lang="sk-SK" altLang="sk-SK" sz="984" dirty="0"/>
          </a:p>
        </p:txBody>
      </p:sp>
      <p:sp>
        <p:nvSpPr>
          <p:cNvPr id="40" name="Obdĺžnik 27"/>
          <p:cNvSpPr>
            <a:spLocks noChangeArrowheads="1"/>
          </p:cNvSpPr>
          <p:nvPr/>
        </p:nvSpPr>
        <p:spPr bwMode="auto">
          <a:xfrm>
            <a:off x="329563" y="1784769"/>
            <a:ext cx="2126140" cy="625079"/>
          </a:xfrm>
          <a:prstGeom prst="rect">
            <a:avLst/>
          </a:prstGeom>
          <a:solidFill>
            <a:srgbClr val="4F81BD"/>
          </a:solidFill>
          <a:ln w="25400">
            <a:solidFill>
              <a:srgbClr val="243F60"/>
            </a:solidFill>
            <a:miter lim="800000"/>
            <a:headEnd/>
            <a:tailEnd/>
          </a:ln>
        </p:spPr>
        <p:txBody>
          <a:bodyPr vert="horz" wrap="square" lIns="64294" tIns="32147" rIns="64294" bIns="32147" numCol="1" anchor="ctr" anchorCtr="0" compatLnSpc="1">
            <a:prstTxWarp prst="textNoShape">
              <a:avLst/>
            </a:prstTxWarp>
          </a:bodyPr>
          <a:lstStyle/>
          <a:p>
            <a:pPr algn="ctr" defTabSz="642915">
              <a:spcAft>
                <a:spcPts val="562"/>
              </a:spcAft>
            </a:pPr>
            <a:r>
              <a:rPr lang="sk-SK" altLang="sk-SK" sz="984" dirty="0">
                <a:latin typeface="Calibri" panose="020F0502020204030204" pitchFamily="34" charset="0"/>
              </a:rPr>
              <a:t>Monitoring pôd SR – hodnotenie aktuálneho stavu a vývoja vlastností pôd SR s dôrazom na ich ochranu a využívanie </a:t>
            </a:r>
            <a:endParaRPr lang="sk-SK" altLang="sk-SK" sz="984" dirty="0"/>
          </a:p>
        </p:txBody>
      </p:sp>
      <p:sp>
        <p:nvSpPr>
          <p:cNvPr id="41" name="Obdĺžnik 28"/>
          <p:cNvSpPr>
            <a:spLocks noChangeArrowheads="1"/>
          </p:cNvSpPr>
          <p:nvPr/>
        </p:nvSpPr>
        <p:spPr bwMode="auto">
          <a:xfrm>
            <a:off x="2606122" y="1784769"/>
            <a:ext cx="2097804" cy="625079"/>
          </a:xfrm>
          <a:prstGeom prst="rect">
            <a:avLst/>
          </a:prstGeom>
          <a:solidFill>
            <a:srgbClr val="4F81BD"/>
          </a:solidFill>
          <a:ln w="25400">
            <a:solidFill>
              <a:srgbClr val="243F60"/>
            </a:solidFill>
            <a:miter lim="800000"/>
            <a:headEnd/>
            <a:tailEnd/>
          </a:ln>
        </p:spPr>
        <p:txBody>
          <a:bodyPr vert="horz" wrap="square" lIns="64294" tIns="32147" rIns="64294" bIns="32147" numCol="1" anchor="ctr" anchorCtr="0" compatLnSpc="1">
            <a:prstTxWarp prst="textNoShape">
              <a:avLst/>
            </a:prstTxWarp>
          </a:bodyPr>
          <a:lstStyle/>
          <a:p>
            <a:pPr algn="ctr" defTabSz="642915">
              <a:spcAft>
                <a:spcPts val="562"/>
              </a:spcAft>
            </a:pPr>
            <a:r>
              <a:rPr lang="sk-SK" altLang="sk-SK" sz="984" dirty="0">
                <a:latin typeface="Calibri" panose="020F0502020204030204" pitchFamily="34" charset="0"/>
              </a:rPr>
              <a:t>Monitorovanie kvality závlahových a drenážnych vôd</a:t>
            </a:r>
            <a:endParaRPr lang="sk-SK" altLang="sk-SK" sz="984" dirty="0"/>
          </a:p>
        </p:txBody>
      </p:sp>
      <p:sp>
        <p:nvSpPr>
          <p:cNvPr id="42" name="Obdĺžnik 32"/>
          <p:cNvSpPr>
            <a:spLocks noChangeArrowheads="1"/>
          </p:cNvSpPr>
          <p:nvPr/>
        </p:nvSpPr>
        <p:spPr bwMode="auto">
          <a:xfrm>
            <a:off x="2606122" y="2475881"/>
            <a:ext cx="2097804" cy="625079"/>
          </a:xfrm>
          <a:prstGeom prst="rect">
            <a:avLst/>
          </a:prstGeom>
          <a:solidFill>
            <a:srgbClr val="4F81BD"/>
          </a:solidFill>
          <a:ln w="25400">
            <a:solidFill>
              <a:srgbClr val="243F60"/>
            </a:solidFill>
            <a:miter lim="800000"/>
            <a:headEnd/>
            <a:tailEnd/>
          </a:ln>
        </p:spPr>
        <p:txBody>
          <a:bodyPr vert="horz" wrap="square" lIns="64294" tIns="32147" rIns="64294" bIns="32147" numCol="1" anchor="ctr" anchorCtr="0" compatLnSpc="1">
            <a:prstTxWarp prst="textNoShape">
              <a:avLst/>
            </a:prstTxWarp>
          </a:bodyPr>
          <a:lstStyle/>
          <a:p>
            <a:pPr algn="ctr" defTabSz="642915">
              <a:spcAft>
                <a:spcPts val="562"/>
              </a:spcAft>
            </a:pPr>
            <a:r>
              <a:rPr lang="sk-SK" altLang="sk-SK" sz="984" dirty="0">
                <a:latin typeface="Calibri" panose="020F0502020204030204" pitchFamily="34" charset="0"/>
              </a:rPr>
              <a:t>Systematická a komplexná aktualizácia registra poľnohospodárskych produkčných blokov – LPIS a oblastí ekologického záujmu - EFA</a:t>
            </a:r>
            <a:endParaRPr lang="sk-SK" altLang="sk-SK" sz="984" dirty="0"/>
          </a:p>
        </p:txBody>
      </p:sp>
      <p:sp>
        <p:nvSpPr>
          <p:cNvPr id="43" name="Obdĺžnik 30"/>
          <p:cNvSpPr>
            <a:spLocks noChangeArrowheads="1"/>
          </p:cNvSpPr>
          <p:nvPr/>
        </p:nvSpPr>
        <p:spPr bwMode="auto">
          <a:xfrm>
            <a:off x="4854346" y="1782724"/>
            <a:ext cx="1867778" cy="625079"/>
          </a:xfrm>
          <a:prstGeom prst="rect">
            <a:avLst/>
          </a:prstGeom>
          <a:solidFill>
            <a:srgbClr val="4F81BD"/>
          </a:solidFill>
          <a:ln w="25400">
            <a:solidFill>
              <a:srgbClr val="243F60"/>
            </a:solidFill>
            <a:miter lim="800000"/>
            <a:headEnd/>
            <a:tailEnd/>
          </a:ln>
        </p:spPr>
        <p:txBody>
          <a:bodyPr vert="horz" wrap="square" lIns="64294" tIns="32147" rIns="64294" bIns="32147" numCol="1" anchor="ctr" anchorCtr="0" compatLnSpc="1">
            <a:prstTxWarp prst="textNoShape">
              <a:avLst/>
            </a:prstTxWarp>
          </a:bodyPr>
          <a:lstStyle/>
          <a:p>
            <a:pPr algn="ctr" defTabSz="642915">
              <a:spcAft>
                <a:spcPts val="562"/>
              </a:spcAft>
            </a:pPr>
            <a:r>
              <a:rPr lang="sk-SK" altLang="sk-SK" sz="984" dirty="0">
                <a:latin typeface="Calibri" panose="020F0502020204030204" pitchFamily="34" charset="0"/>
              </a:rPr>
              <a:t>Archív KPP a aktualizácia systému BPEJ </a:t>
            </a:r>
            <a:endParaRPr lang="sk-SK" altLang="sk-SK" sz="984" dirty="0"/>
          </a:p>
        </p:txBody>
      </p:sp>
      <p:sp>
        <p:nvSpPr>
          <p:cNvPr id="44" name="Obdĺžnik 36"/>
          <p:cNvSpPr>
            <a:spLocks noChangeArrowheads="1"/>
          </p:cNvSpPr>
          <p:nvPr/>
        </p:nvSpPr>
        <p:spPr bwMode="auto">
          <a:xfrm>
            <a:off x="4854345" y="2484479"/>
            <a:ext cx="1867779" cy="625079"/>
          </a:xfrm>
          <a:prstGeom prst="rect">
            <a:avLst/>
          </a:prstGeom>
          <a:solidFill>
            <a:srgbClr val="4F81BD"/>
          </a:solidFill>
          <a:ln w="25400">
            <a:solidFill>
              <a:srgbClr val="243F60"/>
            </a:solidFill>
            <a:miter lim="800000"/>
            <a:headEnd/>
            <a:tailEnd/>
          </a:ln>
        </p:spPr>
        <p:txBody>
          <a:bodyPr vert="horz" wrap="square" lIns="64294" tIns="32147" rIns="64294" bIns="32147" numCol="1" anchor="ctr" anchorCtr="0" compatLnSpc="1">
            <a:prstTxWarp prst="textNoShape">
              <a:avLst/>
            </a:prstTxWarp>
          </a:bodyPr>
          <a:lstStyle/>
          <a:p>
            <a:pPr algn="ctr" defTabSz="642915">
              <a:spcAft>
                <a:spcPts val="562"/>
              </a:spcAft>
            </a:pPr>
            <a:r>
              <a:rPr lang="sk-SK" altLang="sk-SK" sz="984" dirty="0">
                <a:latin typeface="Calibri" panose="020F0502020204030204" pitchFamily="34" charset="0"/>
              </a:rPr>
              <a:t>Poskytovanie štatistických služieb - štatistické zisťovanie o využívaní pôdy LUCAS </a:t>
            </a:r>
            <a:endParaRPr lang="sk-SK" altLang="sk-SK" sz="984" dirty="0"/>
          </a:p>
        </p:txBody>
      </p:sp>
      <p:sp>
        <p:nvSpPr>
          <p:cNvPr id="45" name="Obdĺžnik 75"/>
          <p:cNvSpPr>
            <a:spLocks noChangeArrowheads="1"/>
          </p:cNvSpPr>
          <p:nvPr/>
        </p:nvSpPr>
        <p:spPr bwMode="auto">
          <a:xfrm>
            <a:off x="6872543" y="2475499"/>
            <a:ext cx="1874806" cy="623962"/>
          </a:xfrm>
          <a:prstGeom prst="rect">
            <a:avLst/>
          </a:prstGeom>
          <a:solidFill>
            <a:srgbClr val="4F81BD"/>
          </a:solidFill>
          <a:ln w="25400">
            <a:solidFill>
              <a:srgbClr val="243F60"/>
            </a:solidFill>
            <a:miter lim="800000"/>
            <a:headEnd/>
            <a:tailEnd/>
          </a:ln>
        </p:spPr>
        <p:txBody>
          <a:bodyPr vert="horz" wrap="square" lIns="64294" tIns="32147" rIns="64294" bIns="32147" numCol="1" anchor="ctr" anchorCtr="0" compatLnSpc="1">
            <a:prstTxWarp prst="textNoShape">
              <a:avLst/>
            </a:prstTxWarp>
          </a:bodyPr>
          <a:lstStyle/>
          <a:p>
            <a:pPr algn="ctr" defTabSz="642915">
              <a:spcAft>
                <a:spcPts val="562"/>
              </a:spcAft>
            </a:pPr>
            <a:r>
              <a:rPr lang="sk-SK" altLang="sk-SK" sz="984" dirty="0">
                <a:latin typeface="Calibri" panose="020F0502020204030204" pitchFamily="34" charset="0"/>
              </a:rPr>
              <a:t>Evidencia priamej aplikácie čistiarenských kalov a dnových sedimentov do poľnohospodárskej pôdy</a:t>
            </a:r>
            <a:endParaRPr lang="sk-SK" altLang="sk-SK" sz="984" dirty="0"/>
          </a:p>
        </p:txBody>
      </p:sp>
      <p:sp>
        <p:nvSpPr>
          <p:cNvPr id="46" name="Obdĺžnik 74"/>
          <p:cNvSpPr>
            <a:spLocks noChangeArrowheads="1"/>
          </p:cNvSpPr>
          <p:nvPr/>
        </p:nvSpPr>
        <p:spPr bwMode="auto">
          <a:xfrm>
            <a:off x="6872544" y="1772605"/>
            <a:ext cx="1874805" cy="625079"/>
          </a:xfrm>
          <a:prstGeom prst="rect">
            <a:avLst/>
          </a:prstGeom>
          <a:solidFill>
            <a:srgbClr val="4F81BD"/>
          </a:solidFill>
          <a:ln w="25400">
            <a:solidFill>
              <a:srgbClr val="243F60"/>
            </a:solidFill>
            <a:miter lim="800000"/>
            <a:headEnd/>
            <a:tailEnd/>
          </a:ln>
        </p:spPr>
        <p:txBody>
          <a:bodyPr vert="horz" wrap="square" lIns="64294" tIns="32147" rIns="64294" bIns="32147" numCol="1" anchor="ctr" anchorCtr="0" compatLnSpc="1">
            <a:prstTxWarp prst="textNoShape">
              <a:avLst/>
            </a:prstTxWarp>
          </a:bodyPr>
          <a:lstStyle/>
          <a:p>
            <a:pPr algn="ctr" defTabSz="642915">
              <a:spcAft>
                <a:spcPts val="562"/>
              </a:spcAft>
            </a:pPr>
            <a:r>
              <a:rPr lang="sk-SK" altLang="sk-SK" sz="984" dirty="0">
                <a:latin typeface="Calibri" panose="020F0502020204030204" pitchFamily="34" charset="0"/>
              </a:rPr>
              <a:t>Centrálny register plôch porastov rýchlorastúcich drevín</a:t>
            </a:r>
            <a:endParaRPr lang="sk-SK" altLang="sk-SK" sz="984" dirty="0"/>
          </a:p>
        </p:txBody>
      </p:sp>
      <p:sp>
        <p:nvSpPr>
          <p:cNvPr id="47" name="Obdĺžnik 53"/>
          <p:cNvSpPr>
            <a:spLocks noChangeArrowheads="1"/>
          </p:cNvSpPr>
          <p:nvPr/>
        </p:nvSpPr>
        <p:spPr bwMode="auto">
          <a:xfrm>
            <a:off x="318371" y="6049126"/>
            <a:ext cx="2059265" cy="625079"/>
          </a:xfrm>
          <a:prstGeom prst="rect">
            <a:avLst/>
          </a:prstGeom>
          <a:solidFill>
            <a:srgbClr val="F79646"/>
          </a:solidFill>
          <a:ln w="25400">
            <a:solidFill>
              <a:srgbClr val="974706"/>
            </a:solidFill>
            <a:miter lim="800000"/>
            <a:headEnd/>
            <a:tailEnd/>
          </a:ln>
        </p:spPr>
        <p:txBody>
          <a:bodyPr vert="horz" wrap="square" lIns="64294" tIns="32147" rIns="64294" bIns="32147" numCol="1" anchor="ctr" anchorCtr="0" compatLnSpc="1">
            <a:prstTxWarp prst="textNoShape">
              <a:avLst/>
            </a:prstTxWarp>
          </a:bodyPr>
          <a:lstStyle/>
          <a:p>
            <a:pPr algn="ctr" defTabSz="642915">
              <a:spcAft>
                <a:spcPts val="562"/>
              </a:spcAft>
            </a:pPr>
            <a:r>
              <a:rPr lang="sk-SK" altLang="sk-SK" sz="984" dirty="0">
                <a:latin typeface="Calibri" panose="020F0502020204030204" pitchFamily="34" charset="0"/>
              </a:rPr>
              <a:t>Pôdny portál </a:t>
            </a:r>
            <a:endParaRPr lang="sk-SK" altLang="sk-SK" sz="984" dirty="0"/>
          </a:p>
        </p:txBody>
      </p:sp>
      <p:sp>
        <p:nvSpPr>
          <p:cNvPr id="48" name="Obdĺžnik 53"/>
          <p:cNvSpPr>
            <a:spLocks noChangeArrowheads="1"/>
          </p:cNvSpPr>
          <p:nvPr/>
        </p:nvSpPr>
        <p:spPr bwMode="auto">
          <a:xfrm>
            <a:off x="2512309" y="6028242"/>
            <a:ext cx="2097804" cy="625079"/>
          </a:xfrm>
          <a:prstGeom prst="rect">
            <a:avLst/>
          </a:prstGeom>
          <a:solidFill>
            <a:srgbClr val="F79646"/>
          </a:solidFill>
          <a:ln w="25400">
            <a:solidFill>
              <a:srgbClr val="974706"/>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Povinnosti v oblasti reportovania údajov a tvorby analytických výstupov </a:t>
            </a:r>
            <a:endParaRPr lang="sk-SK" altLang="sk-SK" sz="984" dirty="0"/>
          </a:p>
        </p:txBody>
      </p:sp>
      <p:sp>
        <p:nvSpPr>
          <p:cNvPr id="49" name="Obdĺžnik 56"/>
          <p:cNvSpPr>
            <a:spLocks noChangeArrowheads="1"/>
          </p:cNvSpPr>
          <p:nvPr/>
        </p:nvSpPr>
        <p:spPr bwMode="auto">
          <a:xfrm>
            <a:off x="4744785" y="6025285"/>
            <a:ext cx="1993086" cy="625079"/>
          </a:xfrm>
          <a:prstGeom prst="rect">
            <a:avLst/>
          </a:prstGeom>
          <a:solidFill>
            <a:srgbClr val="F79646"/>
          </a:solidFill>
          <a:ln w="25400">
            <a:solidFill>
              <a:srgbClr val="974706"/>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Harmonizovaný registračno-informačný systém HRIS </a:t>
            </a:r>
            <a:endParaRPr lang="sk-SK" altLang="sk-SK" sz="984" dirty="0"/>
          </a:p>
        </p:txBody>
      </p:sp>
      <p:sp>
        <p:nvSpPr>
          <p:cNvPr id="50" name="Obdĺžnik 57"/>
          <p:cNvSpPr>
            <a:spLocks noChangeArrowheads="1"/>
          </p:cNvSpPr>
          <p:nvPr/>
        </p:nvSpPr>
        <p:spPr bwMode="auto">
          <a:xfrm>
            <a:off x="6872543" y="6025284"/>
            <a:ext cx="2003060" cy="625079"/>
          </a:xfrm>
          <a:prstGeom prst="rect">
            <a:avLst/>
          </a:prstGeom>
          <a:solidFill>
            <a:srgbClr val="F79646"/>
          </a:solidFill>
          <a:ln w="25400">
            <a:solidFill>
              <a:srgbClr val="974706"/>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err="1">
                <a:latin typeface="Calibri" panose="020F0502020204030204" pitchFamily="34" charset="0"/>
              </a:rPr>
              <a:t>Geopriestorová</a:t>
            </a:r>
            <a:r>
              <a:rPr lang="sk-SK" altLang="sk-SK" sz="984" dirty="0">
                <a:latin typeface="Calibri" panose="020F0502020204030204" pitchFamily="34" charset="0"/>
              </a:rPr>
              <a:t> žiadosť o podporu GSAA</a:t>
            </a:r>
            <a:endParaRPr lang="sk-SK" altLang="sk-SK" sz="984" dirty="0"/>
          </a:p>
        </p:txBody>
      </p:sp>
      <p:sp>
        <p:nvSpPr>
          <p:cNvPr id="51" name="Obdĺžnik 41"/>
          <p:cNvSpPr>
            <a:spLocks noChangeArrowheads="1"/>
          </p:cNvSpPr>
          <p:nvPr/>
        </p:nvSpPr>
        <p:spPr bwMode="auto">
          <a:xfrm>
            <a:off x="217767" y="3585212"/>
            <a:ext cx="2438887" cy="239986"/>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Projekty </a:t>
            </a:r>
            <a:r>
              <a:rPr lang="sk-SK" altLang="sk-SK" sz="984" dirty="0" err="1">
                <a:latin typeface="Calibri" panose="020F0502020204030204" pitchFamily="34" charset="0"/>
              </a:rPr>
              <a:t>OPVaI</a:t>
            </a:r>
            <a:endParaRPr lang="sk-SK" altLang="sk-SK" sz="984" dirty="0"/>
          </a:p>
        </p:txBody>
      </p:sp>
      <p:sp>
        <p:nvSpPr>
          <p:cNvPr id="52" name="Obdĺžnik 41"/>
          <p:cNvSpPr>
            <a:spLocks noChangeArrowheads="1"/>
          </p:cNvSpPr>
          <p:nvPr/>
        </p:nvSpPr>
        <p:spPr bwMode="auto">
          <a:xfrm>
            <a:off x="217767" y="3956792"/>
            <a:ext cx="2438886" cy="238869"/>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pl-PL" altLang="sk-SK" sz="984" dirty="0">
                <a:latin typeface="Calibri" panose="020F0502020204030204" pitchFamily="34" charset="0"/>
              </a:rPr>
              <a:t>Projekty rezortnej vedy a výskumu</a:t>
            </a:r>
            <a:endParaRPr lang="sk-SK" altLang="sk-SK" sz="984" dirty="0"/>
          </a:p>
        </p:txBody>
      </p:sp>
      <p:sp>
        <p:nvSpPr>
          <p:cNvPr id="53" name="Obdĺžnik 41"/>
          <p:cNvSpPr>
            <a:spLocks noChangeArrowheads="1"/>
          </p:cNvSpPr>
          <p:nvPr/>
        </p:nvSpPr>
        <p:spPr bwMode="auto">
          <a:xfrm>
            <a:off x="240010" y="4348912"/>
            <a:ext cx="2416643" cy="238869"/>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pl-PL" altLang="sk-SK" sz="984" dirty="0">
                <a:latin typeface="Calibri" panose="020F0502020204030204" pitchFamily="34" charset="0"/>
              </a:rPr>
              <a:t>APVV projekty</a:t>
            </a:r>
            <a:endParaRPr lang="sk-SK" altLang="sk-SK" sz="984" dirty="0"/>
          </a:p>
        </p:txBody>
      </p:sp>
      <p:sp>
        <p:nvSpPr>
          <p:cNvPr id="54" name="Obdĺžnik 41"/>
          <p:cNvSpPr>
            <a:spLocks noChangeArrowheads="1"/>
          </p:cNvSpPr>
          <p:nvPr/>
        </p:nvSpPr>
        <p:spPr bwMode="auto">
          <a:xfrm>
            <a:off x="217766" y="4741032"/>
            <a:ext cx="2438886" cy="263788"/>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pl-PL" altLang="sk-SK" sz="984" dirty="0">
                <a:latin typeface="Calibri" panose="020F0502020204030204" pitchFamily="34" charset="0"/>
              </a:rPr>
              <a:t>Iné domáce a medzinárodné projekty</a:t>
            </a:r>
            <a:endParaRPr lang="sk-SK" altLang="sk-SK" sz="984" dirty="0"/>
          </a:p>
        </p:txBody>
      </p:sp>
      <p:sp>
        <p:nvSpPr>
          <p:cNvPr id="55" name="Obdĺžnik 47"/>
          <p:cNvSpPr>
            <a:spLocks noChangeArrowheads="1"/>
          </p:cNvSpPr>
          <p:nvPr/>
        </p:nvSpPr>
        <p:spPr bwMode="auto">
          <a:xfrm>
            <a:off x="3053081" y="3585212"/>
            <a:ext cx="2626803" cy="244276"/>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Vydávanie odborných stanovísk</a:t>
            </a:r>
            <a:endParaRPr lang="sk-SK" altLang="sk-SK" sz="984" dirty="0"/>
          </a:p>
        </p:txBody>
      </p:sp>
      <p:sp>
        <p:nvSpPr>
          <p:cNvPr id="56" name="Obdĺžnik 47"/>
          <p:cNvSpPr>
            <a:spLocks noChangeArrowheads="1"/>
          </p:cNvSpPr>
          <p:nvPr/>
        </p:nvSpPr>
        <p:spPr bwMode="auto">
          <a:xfrm>
            <a:off x="3053081" y="3978449"/>
            <a:ext cx="2626803" cy="232983"/>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Evidencia registrov</a:t>
            </a:r>
            <a:endParaRPr lang="sk-SK" altLang="sk-SK" sz="984" dirty="0"/>
          </a:p>
        </p:txBody>
      </p:sp>
      <p:sp>
        <p:nvSpPr>
          <p:cNvPr id="57" name="Obdĺžnik 47"/>
          <p:cNvSpPr>
            <a:spLocks noChangeArrowheads="1"/>
          </p:cNvSpPr>
          <p:nvPr/>
        </p:nvSpPr>
        <p:spPr bwMode="auto">
          <a:xfrm>
            <a:off x="3050481" y="4360394"/>
            <a:ext cx="2629403" cy="243157"/>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Riešenie projektov pozemkových úprav</a:t>
            </a:r>
            <a:endParaRPr lang="sk-SK" altLang="sk-SK" sz="984" dirty="0"/>
          </a:p>
        </p:txBody>
      </p:sp>
      <p:sp>
        <p:nvSpPr>
          <p:cNvPr id="58" name="Obdĺžnik 47"/>
          <p:cNvSpPr>
            <a:spLocks noChangeArrowheads="1"/>
          </p:cNvSpPr>
          <p:nvPr/>
        </p:nvSpPr>
        <p:spPr bwMode="auto">
          <a:xfrm>
            <a:off x="3067971" y="4752513"/>
            <a:ext cx="2611913" cy="243158"/>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Zákazková činnosť, poradenská činnosť</a:t>
            </a:r>
            <a:endParaRPr lang="sk-SK" altLang="sk-SK" sz="984" dirty="0"/>
          </a:p>
        </p:txBody>
      </p:sp>
      <p:sp>
        <p:nvSpPr>
          <p:cNvPr id="59" name="Obdĺžnik 47"/>
          <p:cNvSpPr>
            <a:spLocks noChangeArrowheads="1"/>
          </p:cNvSpPr>
          <p:nvPr/>
        </p:nvSpPr>
        <p:spPr bwMode="auto">
          <a:xfrm>
            <a:off x="3079856" y="5144634"/>
            <a:ext cx="2600028" cy="268075"/>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Aktualizáciu údajov o BPEJ</a:t>
            </a:r>
            <a:endParaRPr lang="sk-SK" altLang="sk-SK" sz="984" dirty="0"/>
          </a:p>
        </p:txBody>
      </p:sp>
      <p:sp>
        <p:nvSpPr>
          <p:cNvPr id="60" name="Obdĺžnik 58"/>
          <p:cNvSpPr>
            <a:spLocks noChangeArrowheads="1"/>
          </p:cNvSpPr>
          <p:nvPr/>
        </p:nvSpPr>
        <p:spPr bwMode="auto">
          <a:xfrm>
            <a:off x="6225588" y="3607986"/>
            <a:ext cx="2650015" cy="472158"/>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Zabezpečenie analýz pre potreby monitoringu pôdy, závlahových a drenážnych vôd</a:t>
            </a:r>
            <a:endParaRPr lang="sk-SK" altLang="sk-SK" sz="984" dirty="0"/>
          </a:p>
        </p:txBody>
      </p:sp>
      <p:sp>
        <p:nvSpPr>
          <p:cNvPr id="61" name="Obdĺžnik 58"/>
          <p:cNvSpPr>
            <a:spLocks noChangeArrowheads="1"/>
          </p:cNvSpPr>
          <p:nvPr/>
        </p:nvSpPr>
        <p:spPr bwMode="auto">
          <a:xfrm>
            <a:off x="6234017" y="4244849"/>
            <a:ext cx="2641586" cy="472158"/>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Zabezpečenie analýz pre potreby riešenia odborných stanovísk Pôdnej služby</a:t>
            </a:r>
            <a:endParaRPr lang="sk-SK" altLang="sk-SK" sz="984" dirty="0"/>
          </a:p>
        </p:txBody>
      </p:sp>
      <p:sp>
        <p:nvSpPr>
          <p:cNvPr id="62" name="Obdĺžnik 58"/>
          <p:cNvSpPr>
            <a:spLocks noChangeArrowheads="1"/>
          </p:cNvSpPr>
          <p:nvPr/>
        </p:nvSpPr>
        <p:spPr bwMode="auto">
          <a:xfrm>
            <a:off x="6234017" y="4881712"/>
            <a:ext cx="2641586" cy="472158"/>
          </a:xfrm>
          <a:prstGeom prst="rect">
            <a:avLst/>
          </a:prstGeom>
          <a:solidFill>
            <a:srgbClr val="9BBB59"/>
          </a:solidFill>
          <a:ln w="25400">
            <a:solidFill>
              <a:srgbClr val="4E6128"/>
            </a:solidFill>
            <a:miter lim="800000"/>
            <a:headEnd/>
            <a:tailEnd/>
          </a:ln>
        </p:spPr>
        <p:txBody>
          <a:bodyPr vert="horz" wrap="square" lIns="64294" tIns="32147" rIns="64294" bIns="32147" numCol="1" anchor="ctr" anchorCtr="0" compatLnSpc="1">
            <a:prstTxWarp prst="textNoShape">
              <a:avLst/>
            </a:prstTxWarp>
          </a:bodyPr>
          <a:lstStyle/>
          <a:p>
            <a:pPr defTabSz="642915">
              <a:spcAft>
                <a:spcPts val="562"/>
              </a:spcAft>
            </a:pPr>
            <a:r>
              <a:rPr lang="sk-SK" altLang="sk-SK" sz="984" dirty="0">
                <a:latin typeface="Calibri" panose="020F0502020204030204" pitchFamily="34" charset="0"/>
              </a:rPr>
              <a:t>Zákazková činnosť</a:t>
            </a:r>
            <a:endParaRPr lang="sk-SK" altLang="sk-SK" sz="984" dirty="0"/>
          </a:p>
        </p:txBody>
      </p:sp>
    </p:spTree>
    <p:extLst>
      <p:ext uri="{BB962C8B-B14F-4D97-AF65-F5344CB8AC3E}">
        <p14:creationId xmlns:p14="http://schemas.microsoft.com/office/powerpoint/2010/main" val="13047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up)">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up)">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up)">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par>
                          <p:cTn id="55" fill="hold">
                            <p:stCondLst>
                              <p:cond delay="2500"/>
                            </p:stCondLst>
                            <p:childTnLst>
                              <p:par>
                                <p:cTn id="56" presetID="10" presetClass="entr" presetSubtype="0"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par>
                          <p:cTn id="63" fill="hold">
                            <p:stCondLst>
                              <p:cond delay="3500"/>
                            </p:stCondLst>
                            <p:childTnLst>
                              <p:par>
                                <p:cTn id="64" presetID="10" presetClass="entr" presetSubtype="0"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500"/>
                                        <p:tgtEl>
                                          <p:spTgt spid="56"/>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500"/>
                                        <p:tgtEl>
                                          <p:spTgt spid="57"/>
                                        </p:tgtEl>
                                      </p:cBhvr>
                                    </p:animEffect>
                                  </p:childTnLst>
                                </p:cTn>
                              </p:par>
                            </p:childTnLst>
                          </p:cTn>
                        </p:par>
                        <p:par>
                          <p:cTn id="97" fill="hold">
                            <p:stCondLst>
                              <p:cond delay="1500"/>
                            </p:stCondLst>
                            <p:childTnLst>
                              <p:par>
                                <p:cTn id="98" presetID="10" presetClass="entr" presetSubtype="0" fill="hold" grpId="0" nodeType="after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500"/>
                                        <p:tgtEl>
                                          <p:spTgt spid="58"/>
                                        </p:tgtEl>
                                      </p:cBhvr>
                                    </p:animEffect>
                                  </p:childTnLst>
                                </p:cTn>
                              </p:par>
                            </p:childTnLst>
                          </p:cTn>
                        </p:par>
                        <p:par>
                          <p:cTn id="101" fill="hold">
                            <p:stCondLst>
                              <p:cond delay="2000"/>
                            </p:stCondLst>
                            <p:childTnLst>
                              <p:par>
                                <p:cTn id="102" presetID="10" presetClass="entr" presetSubtype="0" fill="hold" grpId="0"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fade">
                                      <p:cBhvr>
                                        <p:cTn id="104" dur="500"/>
                                        <p:tgtEl>
                                          <p:spTgt spid="5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fade">
                                      <p:cBhvr>
                                        <p:cTn id="109" dur="500"/>
                                        <p:tgtEl>
                                          <p:spTgt spid="60"/>
                                        </p:tgtEl>
                                      </p:cBhvr>
                                    </p:animEffect>
                                  </p:childTnLst>
                                </p:cTn>
                              </p:par>
                            </p:childTnLst>
                          </p:cTn>
                        </p:par>
                        <p:par>
                          <p:cTn id="110" fill="hold">
                            <p:stCondLst>
                              <p:cond delay="500"/>
                            </p:stCondLst>
                            <p:childTnLst>
                              <p:par>
                                <p:cTn id="111" presetID="10" presetClass="entr" presetSubtype="0" fill="hold" grpId="0" nodeType="after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fade">
                                      <p:cBhvr>
                                        <p:cTn id="113" dur="500"/>
                                        <p:tgtEl>
                                          <p:spTgt spid="61"/>
                                        </p:tgtEl>
                                      </p:cBhvr>
                                    </p:animEffect>
                                  </p:childTnLst>
                                </p:cTn>
                              </p:par>
                            </p:childTnLst>
                          </p:cTn>
                        </p:par>
                        <p:par>
                          <p:cTn id="114" fill="hold">
                            <p:stCondLst>
                              <p:cond delay="1000"/>
                            </p:stCondLst>
                            <p:childTnLst>
                              <p:par>
                                <p:cTn id="115" presetID="10" presetClass="entr" presetSubtype="0"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fade">
                                      <p:cBhvr>
                                        <p:cTn id="117" dur="500"/>
                                        <p:tgtEl>
                                          <p:spTgt spid="6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fade">
                                      <p:cBhvr>
                                        <p:cTn id="122" dur="500"/>
                                        <p:tgtEl>
                                          <p:spTgt spid="47"/>
                                        </p:tgtEl>
                                      </p:cBhvr>
                                    </p:animEffect>
                                  </p:childTnLst>
                                </p:cTn>
                              </p:par>
                            </p:childTnLst>
                          </p:cTn>
                        </p:par>
                        <p:par>
                          <p:cTn id="123" fill="hold">
                            <p:stCondLst>
                              <p:cond delay="500"/>
                            </p:stCondLst>
                            <p:childTnLst>
                              <p:par>
                                <p:cTn id="124" presetID="10" presetClass="entr" presetSubtype="0"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fade">
                                      <p:cBhvr>
                                        <p:cTn id="126" dur="500"/>
                                        <p:tgtEl>
                                          <p:spTgt spid="48"/>
                                        </p:tgtEl>
                                      </p:cBhvr>
                                    </p:animEffect>
                                  </p:childTnLst>
                                </p:cTn>
                              </p:par>
                            </p:childTnLst>
                          </p:cTn>
                        </p:par>
                        <p:par>
                          <p:cTn id="127" fill="hold">
                            <p:stCondLst>
                              <p:cond delay="1000"/>
                            </p:stCondLst>
                            <p:childTnLst>
                              <p:par>
                                <p:cTn id="128" presetID="10" presetClass="entr" presetSubtype="0" fill="hold" grpId="0" nodeType="afterEffect">
                                  <p:stCondLst>
                                    <p:cond delay="0"/>
                                  </p:stCondLst>
                                  <p:childTnLst>
                                    <p:set>
                                      <p:cBhvr>
                                        <p:cTn id="129" dur="1" fill="hold">
                                          <p:stCondLst>
                                            <p:cond delay="0"/>
                                          </p:stCondLst>
                                        </p:cTn>
                                        <p:tgtEl>
                                          <p:spTgt spid="49"/>
                                        </p:tgtEl>
                                        <p:attrNameLst>
                                          <p:attrName>style.visibility</p:attrName>
                                        </p:attrNameLst>
                                      </p:cBhvr>
                                      <p:to>
                                        <p:strVal val="visible"/>
                                      </p:to>
                                    </p:set>
                                    <p:animEffect transition="in" filter="fade">
                                      <p:cBhvr>
                                        <p:cTn id="130" dur="500"/>
                                        <p:tgtEl>
                                          <p:spTgt spid="49"/>
                                        </p:tgtEl>
                                      </p:cBhvr>
                                    </p:animEffect>
                                  </p:childTnLst>
                                </p:cTn>
                              </p:par>
                            </p:childTnLst>
                          </p:cTn>
                        </p:par>
                        <p:par>
                          <p:cTn id="131" fill="hold">
                            <p:stCondLst>
                              <p:cond delay="1500"/>
                            </p:stCondLst>
                            <p:childTnLst>
                              <p:par>
                                <p:cTn id="132" presetID="10"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3175922613"/>
              </p:ext>
            </p:extLst>
          </p:nvPr>
        </p:nvGraphicFramePr>
        <p:xfrm>
          <a:off x="0" y="1305486"/>
          <a:ext cx="9144000"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144000">
                  <a:extLst>
                    <a:ext uri="{9D8B030D-6E8A-4147-A177-3AD203B41FA5}">
                      <a16:colId xmlns:a16="http://schemas.microsoft.com/office/drawing/2014/main" val="20000"/>
                    </a:ext>
                  </a:extLst>
                </a:gridCol>
              </a:tblGrid>
              <a:tr h="384140">
                <a:tc>
                  <a:txBody>
                    <a:bodyPr/>
                    <a:lstStyle/>
                    <a:p>
                      <a:pPr algn="l">
                        <a:spcBef>
                          <a:spcPct val="0"/>
                        </a:spcBef>
                        <a:buFontTx/>
                        <a:buNone/>
                      </a:pPr>
                      <a:r>
                        <a:rPr lang="pl-PL" altLang="sk-SK" sz="1800" b="1" dirty="0">
                          <a:solidFill>
                            <a:srgbClr val="186537"/>
                          </a:solidFill>
                        </a:rPr>
                        <a:t>EJP-SOIL (HORIZON 2020)</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sp>
        <p:nvSpPr>
          <p:cNvPr id="12" name="BlokTextu 5"/>
          <p:cNvSpPr txBox="1">
            <a:spLocks noChangeArrowheads="1"/>
          </p:cNvSpPr>
          <p:nvPr/>
        </p:nvSpPr>
        <p:spPr bwMode="auto">
          <a:xfrm>
            <a:off x="94702" y="1772816"/>
            <a:ext cx="858175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lgn="l">
              <a:buFontTx/>
              <a:buChar char="-"/>
            </a:pPr>
            <a:r>
              <a:rPr lang="sk-SK" b="1" dirty="0">
                <a:latin typeface="+mj-lt"/>
              </a:rPr>
              <a:t>vytvoriť zázemie podporujúce prínos poľnohospodárskej pôdy ku kľúčovým spoločenským výzvam</a:t>
            </a:r>
            <a:r>
              <a:rPr lang="sk-SK" dirty="0">
                <a:latin typeface="+mj-lt"/>
              </a:rPr>
              <a:t> (prispôsobenie sa ku zmene klímy a jej zmiernenie, udržateľná poľnohospodárska výroba, poskytovanie ekosystémových služieb a zabránenie degradácii krajiny a pôdy a ich obnova),</a:t>
            </a:r>
          </a:p>
          <a:p>
            <a:pPr marL="285750" indent="-285750" algn="l">
              <a:buFontTx/>
              <a:buChar char="-"/>
            </a:pPr>
            <a:r>
              <a:rPr lang="sk-SK" b="1" dirty="0">
                <a:latin typeface="+mj-lt"/>
              </a:rPr>
              <a:t>vytvoriť udržateľnú európsky integrovanú výskumnú komunitu zameranú na poľnohospodárske pôdy, ktorá vyvinie a uplatní systém udržateľného hospodárenia na poľnohospodárskej pôde </a:t>
            </a:r>
            <a:r>
              <a:rPr lang="sk-SK" dirty="0">
                <a:latin typeface="+mj-lt"/>
              </a:rPr>
              <a:t>inteligentného z hľadiska klímy (harmonizácia poznatkov, ich ukladanie a organizácia - harmonizáciu informácií o pôde v celoeurópskom priestore, spôsob prekonávania prekážok pri prijímaní nových postupov v európskom kontexte, spoločným vývojom vhodných nástrojov a poskytovaním odporúčaní pre politiky EÚ založených na vedeckých dôkazoch,</a:t>
            </a:r>
          </a:p>
          <a:p>
            <a:pPr marL="285750" indent="-285750" algn="l">
              <a:buFontTx/>
              <a:buChar char="-"/>
            </a:pPr>
            <a:r>
              <a:rPr lang="sk-SK" b="1" dirty="0">
                <a:latin typeface="+mj-lt"/>
              </a:rPr>
              <a:t>zviditeľniť poľnohospodárov ako správcov krajinných a pôdnych zdrojov </a:t>
            </a:r>
            <a:r>
              <a:rPr lang="sk-SK" dirty="0">
                <a:latin typeface="+mj-lt"/>
              </a:rPr>
              <a:t>a podporiť rozvoj a uplatnenie politík, najmä politík SPP a klímy.</a:t>
            </a:r>
            <a:endParaRPr lang="sk-SK" b="1" dirty="0">
              <a:latin typeface="+mj-lt"/>
            </a:endParaRPr>
          </a:p>
        </p:txBody>
      </p:sp>
      <p:pic>
        <p:nvPicPr>
          <p:cNvPr id="13" name="Picture 2" descr="https://ejpsoil.eu/fileadmin/projects/ejpsoil/EJP_Soil_logo_cmyk-h1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110787"/>
            <a:ext cx="2376264" cy="62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31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1817355740"/>
              </p:ext>
            </p:extLst>
          </p:nvPr>
        </p:nvGraphicFramePr>
        <p:xfrm>
          <a:off x="0" y="1305486"/>
          <a:ext cx="9144000"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144000">
                  <a:extLst>
                    <a:ext uri="{9D8B030D-6E8A-4147-A177-3AD203B41FA5}">
                      <a16:colId xmlns:a16="http://schemas.microsoft.com/office/drawing/2014/main" val="20000"/>
                    </a:ext>
                  </a:extLst>
                </a:gridCol>
              </a:tblGrid>
              <a:tr h="384140">
                <a:tc>
                  <a:txBody>
                    <a:bodyPr/>
                    <a:lstStyle/>
                    <a:p>
                      <a:pPr algn="l">
                        <a:spcBef>
                          <a:spcPct val="0"/>
                        </a:spcBef>
                        <a:buFontTx/>
                        <a:buNone/>
                      </a:pPr>
                      <a:r>
                        <a:rPr lang="pl-PL" altLang="sk-SK" sz="1800" b="1" dirty="0">
                          <a:solidFill>
                            <a:srgbClr val="186537"/>
                          </a:solidFill>
                        </a:rPr>
                        <a:t>SMARTFARM (OPVaI)</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sp>
        <p:nvSpPr>
          <p:cNvPr id="12" name="BlokTextu 5"/>
          <p:cNvSpPr txBox="1">
            <a:spLocks noChangeArrowheads="1"/>
          </p:cNvSpPr>
          <p:nvPr/>
        </p:nvSpPr>
        <p:spPr bwMode="auto">
          <a:xfrm>
            <a:off x="94702" y="1772816"/>
            <a:ext cx="858175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k-SK" b="1" dirty="0"/>
          </a:p>
          <a:p>
            <a:pPr marL="285750" indent="-285750">
              <a:buFontTx/>
              <a:buChar char="-"/>
            </a:pPr>
            <a:r>
              <a:rPr lang="sk-SK" b="1" dirty="0"/>
              <a:t>optimalizáciu pestovateľských systémov</a:t>
            </a:r>
            <a:r>
              <a:rPr lang="sk-SK" dirty="0"/>
              <a:t>, akými sú nekonvenčné postupy, </a:t>
            </a:r>
            <a:r>
              <a:rPr lang="sk-SK" dirty="0" err="1"/>
              <a:t>pôdoochranné</a:t>
            </a:r>
            <a:r>
              <a:rPr lang="sk-SK" dirty="0"/>
              <a:t> technológie, </a:t>
            </a:r>
            <a:r>
              <a:rPr lang="sk-SK" dirty="0" err="1"/>
              <a:t>bezorbové</a:t>
            </a:r>
            <a:r>
              <a:rPr lang="sk-SK" dirty="0"/>
              <a:t> technológie, diverzifikácia plodín a biologická kontrola z pohľadu produkčných a </a:t>
            </a:r>
            <a:r>
              <a:rPr lang="sk-SK" dirty="0" err="1"/>
              <a:t>mimoprodukčných</a:t>
            </a:r>
            <a:r>
              <a:rPr lang="sk-SK" dirty="0"/>
              <a:t> funkcií pôdy a agrárnej krajiny</a:t>
            </a:r>
          </a:p>
          <a:p>
            <a:pPr marL="285750" indent="-285750">
              <a:buFontTx/>
              <a:buChar char="-"/>
            </a:pPr>
            <a:r>
              <a:rPr lang="sk-SK" dirty="0"/>
              <a:t>nadstavbou riešenia bude </a:t>
            </a:r>
            <a:r>
              <a:rPr lang="sk-SK" b="1" dirty="0"/>
              <a:t>využitie konceptu </a:t>
            </a:r>
            <a:r>
              <a:rPr lang="sk-SK" b="1" dirty="0" err="1"/>
              <a:t>agroekosystémových</a:t>
            </a:r>
            <a:r>
              <a:rPr lang="sk-SK" b="1" dirty="0"/>
              <a:t> služieb</a:t>
            </a:r>
            <a:r>
              <a:rPr lang="sk-SK" dirty="0"/>
              <a:t>. Tieto predstavujú prostredníka medzi funkciami ekosystémov a úžitkami na strane ľudskej spoločnosti</a:t>
            </a:r>
          </a:p>
          <a:p>
            <a:pPr marL="285750" indent="-285750">
              <a:buFontTx/>
              <a:buChar char="-"/>
            </a:pPr>
            <a:r>
              <a:rPr lang="sk-SK" b="1" dirty="0"/>
              <a:t>využitie údajov v rôznych pôdno-ekologických regiónoch Slovenska</a:t>
            </a:r>
            <a:r>
              <a:rPr lang="sk-SK" dirty="0"/>
              <a:t>, vrátane lokalít monitoringu pôdy (ČMS-P) a stacionárnych pokusov VÚRV, VÚA a VÚTPHP</a:t>
            </a:r>
          </a:p>
          <a:p>
            <a:pPr marL="285750" indent="-285750">
              <a:buFontTx/>
              <a:buChar char="-"/>
            </a:pPr>
            <a:r>
              <a:rPr lang="sk-SK" dirty="0"/>
              <a:t>významným prvkom riešenia je vyžitie </a:t>
            </a:r>
            <a:r>
              <a:rPr lang="sk-SK" b="1" dirty="0"/>
              <a:t>simulačných modelov </a:t>
            </a:r>
            <a:r>
              <a:rPr lang="sk-SK" dirty="0"/>
              <a:t>systému pôda-rastlina-atmosféra a dynamiky pôdneho organického uhlíka</a:t>
            </a:r>
          </a:p>
        </p:txBody>
      </p:sp>
      <p:pic>
        <p:nvPicPr>
          <p:cNvPr id="6" name="Picture 2" descr="Smart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836712"/>
            <a:ext cx="1597992" cy="118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24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4076263199"/>
              </p:ext>
            </p:extLst>
          </p:nvPr>
        </p:nvGraphicFramePr>
        <p:xfrm>
          <a:off x="0" y="1305486"/>
          <a:ext cx="9144000"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144000">
                  <a:extLst>
                    <a:ext uri="{9D8B030D-6E8A-4147-A177-3AD203B41FA5}">
                      <a16:colId xmlns:a16="http://schemas.microsoft.com/office/drawing/2014/main" val="20000"/>
                    </a:ext>
                  </a:extLst>
                </a:gridCol>
              </a:tblGrid>
              <a:tr h="384140">
                <a:tc>
                  <a:txBody>
                    <a:bodyPr/>
                    <a:lstStyle/>
                    <a:p>
                      <a:pPr algn="l">
                        <a:spcBef>
                          <a:spcPct val="0"/>
                        </a:spcBef>
                        <a:buFontTx/>
                        <a:buNone/>
                      </a:pPr>
                      <a:r>
                        <a:rPr lang="pl-PL" altLang="sk-SK" sz="1800" b="1" dirty="0">
                          <a:solidFill>
                            <a:srgbClr val="186537"/>
                          </a:solidFill>
                        </a:rPr>
                        <a:t>URANOS (OPVaI)</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sp>
        <p:nvSpPr>
          <p:cNvPr id="12" name="BlokTextu 5"/>
          <p:cNvSpPr txBox="1">
            <a:spLocks noChangeArrowheads="1"/>
          </p:cNvSpPr>
          <p:nvPr/>
        </p:nvSpPr>
        <p:spPr bwMode="auto">
          <a:xfrm>
            <a:off x="94702" y="1772816"/>
            <a:ext cx="858175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sk-SK" b="1" dirty="0"/>
          </a:p>
          <a:p>
            <a:pPr marL="285750" indent="-285750">
              <a:buFontTx/>
              <a:buChar char="-"/>
            </a:pPr>
            <a:r>
              <a:rPr lang="sk-SK" dirty="0"/>
              <a:t>využitie údajov o pôde a poľnohospodárskej krajine v národnej mierke pre </a:t>
            </a:r>
            <a:r>
              <a:rPr lang="sk-SK" b="1" dirty="0"/>
              <a:t>komplexné hodnotenie možných dopadov klimatickej zmeny na produkčnú funkciu pôdy </a:t>
            </a:r>
            <a:r>
              <a:rPr lang="sk-SK" dirty="0"/>
              <a:t>a udržateľnosť hospodárenia a jej degradáciu</a:t>
            </a:r>
          </a:p>
          <a:p>
            <a:pPr marL="285750" indent="-285750">
              <a:buFontTx/>
              <a:buChar char="-"/>
            </a:pPr>
            <a:r>
              <a:rPr lang="sk-SK" dirty="0"/>
              <a:t>prostredníctvom súboru teoretických scenárov spôsobu a intenzity využívania poľnohospodárskej krajiny a scenárov klimatickej zmeny bude skúmané a vyhodnotené </a:t>
            </a:r>
            <a:r>
              <a:rPr lang="sk-SK" b="1" dirty="0"/>
              <a:t>spolupôsobenie faktorov produkcie a degradácie pôdy z pohľadu požiadaviek na jej udržateľný manažment</a:t>
            </a:r>
          </a:p>
          <a:p>
            <a:pPr marL="285750" indent="-285750">
              <a:buFontTx/>
              <a:buChar char="-"/>
            </a:pPr>
            <a:r>
              <a:rPr lang="sk-SK" b="1" dirty="0"/>
              <a:t>hodnotenie dopadov sucha na poľnohospodárske plodiny</a:t>
            </a:r>
          </a:p>
          <a:p>
            <a:pPr marL="285750" indent="-285750">
              <a:buFontTx/>
              <a:buChar char="-"/>
            </a:pPr>
            <a:r>
              <a:rPr lang="sk-SK" b="1" dirty="0"/>
              <a:t>predikcia produkčného potenciálu poľnohospodárskych pôd a zásob uhlíka </a:t>
            </a:r>
            <a:r>
              <a:rPr lang="sk-SK" dirty="0"/>
              <a:t>v podmienkach meniacej sa klímy a požiadaviek na ich udržateľné využívanie </a:t>
            </a:r>
          </a:p>
          <a:p>
            <a:pPr marL="285750" indent="-285750">
              <a:buFontTx/>
              <a:buChar char="-"/>
            </a:pPr>
            <a:r>
              <a:rPr lang="sk-SK" b="1" dirty="0"/>
              <a:t>hodnotenie miery degradácie poľnohospodárskej pôdy</a:t>
            </a:r>
            <a:r>
              <a:rPr lang="sk-SK" dirty="0"/>
              <a:t> v odozve na jej aktuálne využívanie a z pohľadu zachovania jej produkčných schopností </a:t>
            </a:r>
          </a:p>
        </p:txBody>
      </p:sp>
    </p:spTree>
    <p:extLst>
      <p:ext uri="{BB962C8B-B14F-4D97-AF65-F5344CB8AC3E}">
        <p14:creationId xmlns:p14="http://schemas.microsoft.com/office/powerpoint/2010/main" val="236572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3099555921"/>
              </p:ext>
            </p:extLst>
          </p:nvPr>
        </p:nvGraphicFramePr>
        <p:xfrm>
          <a:off x="0" y="1305486"/>
          <a:ext cx="9144000"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144000">
                  <a:extLst>
                    <a:ext uri="{9D8B030D-6E8A-4147-A177-3AD203B41FA5}">
                      <a16:colId xmlns:a16="http://schemas.microsoft.com/office/drawing/2014/main" val="20000"/>
                    </a:ext>
                  </a:extLst>
                </a:gridCol>
              </a:tblGrid>
              <a:tr h="384140">
                <a:tc>
                  <a:txBody>
                    <a:bodyPr/>
                    <a:lstStyle/>
                    <a:p>
                      <a:pPr algn="l">
                        <a:spcBef>
                          <a:spcPct val="0"/>
                        </a:spcBef>
                        <a:buFontTx/>
                        <a:buNone/>
                      </a:pPr>
                      <a:r>
                        <a:rPr lang="pl-PL" altLang="sk-SK" sz="1800" b="1" dirty="0">
                          <a:solidFill>
                            <a:srgbClr val="186537"/>
                          </a:solidFill>
                        </a:rPr>
                        <a:t>Nové legislatívne rámce</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5" name="HlavnyTab"/>
          <p:cNvGraphicFramePr>
            <a:graphicFrameLocks noGrp="1"/>
          </p:cNvGraphicFramePr>
          <p:nvPr>
            <p:extLst>
              <p:ext uri="{D42A27DB-BD31-4B8C-83A1-F6EECF244321}">
                <p14:modId xmlns:p14="http://schemas.microsoft.com/office/powerpoint/2010/main" val="2113495473"/>
              </p:ext>
            </p:extLst>
          </p:nvPr>
        </p:nvGraphicFramePr>
        <p:xfrm>
          <a:off x="0" y="1844824"/>
          <a:ext cx="9027495" cy="582454"/>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027495">
                  <a:extLst>
                    <a:ext uri="{9D8B030D-6E8A-4147-A177-3AD203B41FA5}">
                      <a16:colId xmlns:a16="http://schemas.microsoft.com/office/drawing/2014/main" val="20000"/>
                    </a:ext>
                  </a:extLst>
                </a:gridCol>
              </a:tblGrid>
              <a:tr h="578644">
                <a:tc>
                  <a:txBody>
                    <a:bodyPr/>
                    <a:lstStyle/>
                    <a:p>
                      <a:pPr algn="l"/>
                      <a:r>
                        <a:rPr lang="sk-SK" sz="1700" b="1" dirty="0">
                          <a:solidFill>
                            <a:srgbClr val="EAD77B"/>
                          </a:solidFill>
                          <a:effectLst/>
                          <a:latin typeface="+mn-lt"/>
                          <a:ea typeface="+mn-ea"/>
                          <a:cs typeface="+mn-cs"/>
                          <a:sym typeface="Helvetica Light"/>
                        </a:rPr>
                        <a:t>V roku 2020 bola prijatá stratégia „Z farmy na stôl“, ktorá vychádza z Európskeho ekologického</a:t>
                      </a:r>
                      <a:r>
                        <a:rPr lang="sk-SK" sz="1700" b="1" baseline="0" dirty="0">
                          <a:solidFill>
                            <a:srgbClr val="EAD77B"/>
                          </a:solidFill>
                          <a:effectLst/>
                          <a:latin typeface="+mn-lt"/>
                          <a:ea typeface="+mn-ea"/>
                          <a:cs typeface="+mn-cs"/>
                          <a:sym typeface="Helvetica Light"/>
                        </a:rPr>
                        <a:t> </a:t>
                      </a:r>
                      <a:r>
                        <a:rPr lang="sk-SK" sz="1700" b="1" dirty="0">
                          <a:solidFill>
                            <a:srgbClr val="EAD77B"/>
                          </a:solidFill>
                          <a:effectLst/>
                          <a:latin typeface="+mn-lt"/>
                          <a:ea typeface="+mn-ea"/>
                          <a:cs typeface="+mn-cs"/>
                          <a:sym typeface="Helvetica Light"/>
                        </a:rPr>
                        <a:t>dohovoru.</a:t>
                      </a: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6" name="HlavnyTab"/>
          <p:cNvGraphicFramePr>
            <a:graphicFrameLocks noGrp="1"/>
          </p:cNvGraphicFramePr>
          <p:nvPr>
            <p:extLst>
              <p:ext uri="{D42A27DB-BD31-4B8C-83A1-F6EECF244321}">
                <p14:modId xmlns:p14="http://schemas.microsoft.com/office/powerpoint/2010/main" val="104381537"/>
              </p:ext>
            </p:extLst>
          </p:nvPr>
        </p:nvGraphicFramePr>
        <p:xfrm>
          <a:off x="0" y="2588609"/>
          <a:ext cx="9027495" cy="841534"/>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027495">
                  <a:extLst>
                    <a:ext uri="{9D8B030D-6E8A-4147-A177-3AD203B41FA5}">
                      <a16:colId xmlns:a16="http://schemas.microsoft.com/office/drawing/2014/main" val="20000"/>
                    </a:ext>
                  </a:extLst>
                </a:gridCol>
              </a:tblGrid>
              <a:tr h="835819">
                <a:tc>
                  <a:txBody>
                    <a:bodyPr/>
                    <a:lstStyle/>
                    <a:p>
                      <a:pPr algn="l"/>
                      <a:r>
                        <a:rPr lang="sk-SK" sz="1700" b="1" dirty="0">
                          <a:solidFill>
                            <a:srgbClr val="EAD77B"/>
                          </a:solidFill>
                          <a:effectLst/>
                          <a:latin typeface="+mn-lt"/>
                          <a:ea typeface="+mn-ea"/>
                          <a:cs typeface="+mn-cs"/>
                          <a:sym typeface="Helvetica Light"/>
                        </a:rPr>
                        <a:t>Cieľ EU:</a:t>
                      </a:r>
                      <a:r>
                        <a:rPr lang="sk-SK" sz="1700" b="1" baseline="0" dirty="0">
                          <a:solidFill>
                            <a:srgbClr val="EAD77B"/>
                          </a:solidFill>
                          <a:effectLst/>
                          <a:latin typeface="+mn-lt"/>
                          <a:ea typeface="+mn-ea"/>
                          <a:cs typeface="+mn-cs"/>
                          <a:sym typeface="Helvetica Light"/>
                        </a:rPr>
                        <a:t> zmierniť environmentálnu a klimatickú stopu svojho potravinového systému a posilniť jeho odolnosť, zaručiť potravinovú bezpečnosť s ohľadom na zmenu klímy a stratu biodiverzity</a:t>
                      </a:r>
                      <a:endParaRPr lang="sk-SK" sz="1700" b="1" dirty="0">
                        <a:solidFill>
                          <a:srgbClr val="EAD77B"/>
                        </a:solidFill>
                        <a:effectLst/>
                        <a:latin typeface="+mn-lt"/>
                        <a:ea typeface="+mn-ea"/>
                        <a:cs typeface="+mn-cs"/>
                        <a:sym typeface="Helvetica Light"/>
                      </a:endParaRP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sp>
        <p:nvSpPr>
          <p:cNvPr id="8" name="TextBox 6"/>
          <p:cNvSpPr txBox="1">
            <a:spLocks noChangeArrowheads="1"/>
          </p:cNvSpPr>
          <p:nvPr/>
        </p:nvSpPr>
        <p:spPr bwMode="auto">
          <a:xfrm>
            <a:off x="0" y="3591474"/>
            <a:ext cx="9056936" cy="2982291"/>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lnSpc>
                <a:spcPct val="114000"/>
              </a:lnSpc>
              <a:spcBef>
                <a:spcPct val="0"/>
              </a:spcBef>
              <a:buFontTx/>
              <a:buNone/>
            </a:pPr>
            <a:r>
              <a:rPr lang="sk-SK" altLang="en-US" sz="1687" b="1" dirty="0"/>
              <a:t>Stratégia z farmy na stôl:</a:t>
            </a:r>
          </a:p>
          <a:p>
            <a:pPr algn="l">
              <a:lnSpc>
                <a:spcPct val="150000"/>
              </a:lnSpc>
              <a:spcBef>
                <a:spcPct val="0"/>
              </a:spcBef>
              <a:buFontTx/>
              <a:buNone/>
            </a:pPr>
            <a:r>
              <a:rPr lang="sk-SK" altLang="en-US" sz="1687" dirty="0"/>
              <a:t>	 Zmierniť zmenu klímy a prispôsobiť sa jej vplyvom</a:t>
            </a:r>
          </a:p>
          <a:p>
            <a:pPr algn="l">
              <a:lnSpc>
                <a:spcPct val="150000"/>
              </a:lnSpc>
              <a:spcBef>
                <a:spcPct val="0"/>
              </a:spcBef>
              <a:buFontTx/>
              <a:buNone/>
            </a:pPr>
            <a:r>
              <a:rPr lang="sk-SK" altLang="en-US" sz="1687" dirty="0"/>
              <a:t>	 Chrániť krajinu, pôdu, vodu, ovzdušie, zdravie rastlín</a:t>
            </a:r>
          </a:p>
          <a:p>
            <a:pPr algn="l">
              <a:lnSpc>
                <a:spcPct val="150000"/>
              </a:lnSpc>
              <a:spcBef>
                <a:spcPct val="0"/>
              </a:spcBef>
              <a:buFontTx/>
              <a:buNone/>
            </a:pPr>
            <a:r>
              <a:rPr lang="sk-SK" altLang="en-US" sz="1687" dirty="0"/>
              <a:t>	 Chrániť zvieratá a ich dobré životné podmienky</a:t>
            </a:r>
          </a:p>
          <a:p>
            <a:pPr algn="l">
              <a:lnSpc>
                <a:spcPct val="150000"/>
              </a:lnSpc>
              <a:spcBef>
                <a:spcPct val="0"/>
              </a:spcBef>
              <a:buFontTx/>
              <a:buNone/>
            </a:pPr>
            <a:r>
              <a:rPr lang="sk-SK" altLang="en-US" sz="1687" dirty="0"/>
              <a:t>	 Zvrátiť stratu biodiverzity</a:t>
            </a:r>
          </a:p>
          <a:p>
            <a:pPr algn="l">
              <a:lnSpc>
                <a:spcPct val="150000"/>
              </a:lnSpc>
              <a:spcBef>
                <a:spcPct val="0"/>
              </a:spcBef>
              <a:buFontTx/>
              <a:buNone/>
            </a:pPr>
            <a:endParaRPr lang="sk-SK" altLang="en-US" sz="562" dirty="0"/>
          </a:p>
          <a:p>
            <a:pPr algn="l">
              <a:lnSpc>
                <a:spcPct val="125000"/>
              </a:lnSpc>
              <a:spcBef>
                <a:spcPct val="0"/>
              </a:spcBef>
              <a:buFontTx/>
              <a:buNone/>
            </a:pPr>
            <a:endParaRPr lang="sk-SK" altLang="en-US" sz="1000" b="1" dirty="0"/>
          </a:p>
          <a:p>
            <a:pPr algn="l">
              <a:lnSpc>
                <a:spcPct val="125000"/>
              </a:lnSpc>
              <a:spcBef>
                <a:spcPct val="0"/>
              </a:spcBef>
              <a:buFontTx/>
              <a:buNone/>
            </a:pPr>
            <a:r>
              <a:rPr lang="sk-SK" altLang="en-US" sz="1687" b="1" dirty="0"/>
              <a:t>Nástroj pre </a:t>
            </a:r>
            <a:r>
              <a:rPr lang="sk-SK" altLang="en-US" sz="1687" b="1" dirty="0" err="1"/>
              <a:t>krajinotvorbu</a:t>
            </a:r>
            <a:r>
              <a:rPr lang="sk-SK" altLang="en-US" sz="1687" b="1" dirty="0"/>
              <a:t> a podporu opatrení stratégie z farmy na stôl a iných stratégií:</a:t>
            </a:r>
          </a:p>
          <a:p>
            <a:pPr algn="l">
              <a:lnSpc>
                <a:spcPct val="150000"/>
              </a:lnSpc>
              <a:spcBef>
                <a:spcPct val="0"/>
              </a:spcBef>
              <a:buFontTx/>
              <a:buNone/>
            </a:pPr>
            <a:r>
              <a:rPr lang="sk-SK" altLang="en-US" sz="1687" dirty="0"/>
              <a:t>	</a:t>
            </a:r>
            <a:r>
              <a:rPr lang="sk-SK" altLang="en-US" sz="800" dirty="0"/>
              <a:t> </a:t>
            </a:r>
            <a:r>
              <a:rPr lang="sk-SK" altLang="en-US" sz="1687" dirty="0"/>
              <a:t>Komplexné pozemkové úpravy</a:t>
            </a:r>
          </a:p>
        </p:txBody>
      </p:sp>
      <p:pic>
        <p:nvPicPr>
          <p:cNvPr id="10" name="Picture 9"/>
          <p:cNvPicPr>
            <a:picLocks noChangeAspect="1"/>
          </p:cNvPicPr>
          <p:nvPr/>
        </p:nvPicPr>
        <p:blipFill>
          <a:blip r:embed="rId3"/>
          <a:stretch>
            <a:fillRect/>
          </a:stretch>
        </p:blipFill>
        <p:spPr>
          <a:xfrm>
            <a:off x="107504" y="3910222"/>
            <a:ext cx="576064" cy="2824014"/>
          </a:xfrm>
          <a:prstGeom prst="rect">
            <a:avLst/>
          </a:prstGeom>
        </p:spPr>
      </p:pic>
    </p:spTree>
    <p:extLst>
      <p:ext uri="{BB962C8B-B14F-4D97-AF65-F5344CB8AC3E}">
        <p14:creationId xmlns:p14="http://schemas.microsoft.com/office/powerpoint/2010/main" val="157804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graphicFrame>
        <p:nvGraphicFramePr>
          <p:cNvPr id="3" name="HlavnyTab"/>
          <p:cNvGraphicFramePr>
            <a:graphicFrameLocks noGrp="1"/>
          </p:cNvGraphicFramePr>
          <p:nvPr>
            <p:extLst>
              <p:ext uri="{D42A27DB-BD31-4B8C-83A1-F6EECF244321}">
                <p14:modId xmlns:p14="http://schemas.microsoft.com/office/powerpoint/2010/main" val="4079473957"/>
              </p:ext>
            </p:extLst>
          </p:nvPr>
        </p:nvGraphicFramePr>
        <p:xfrm>
          <a:off x="0" y="1556792"/>
          <a:ext cx="8771296" cy="456148"/>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456148">
                <a:tc>
                  <a:txBody>
                    <a:bodyPr/>
                    <a:lstStyle/>
                    <a:p>
                      <a:pPr algn="l"/>
                      <a:r>
                        <a:rPr lang="sk-SK" altLang="sk-SK" sz="1600" b="1" dirty="0">
                          <a:solidFill>
                            <a:srgbClr val="186537"/>
                          </a:solidFill>
                        </a:rPr>
                        <a:t>1960-1970 – Komplexný prieskum pôd </a:t>
                      </a:r>
                      <a:endParaRPr lang="sk-SK" sz="1600" b="1" dirty="0">
                        <a:solidFill>
                          <a:srgbClr val="186537"/>
                        </a:solidFill>
                        <a:effectLst/>
                        <a:latin typeface="+mn-lt"/>
                        <a:ea typeface="+mn-ea"/>
                        <a:cs typeface="+mn-cs"/>
                        <a:sym typeface="Helvetica Light"/>
                      </a:endParaRP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8" name="HlavnyTab"/>
          <p:cNvGraphicFramePr>
            <a:graphicFrameLocks noGrp="1"/>
          </p:cNvGraphicFramePr>
          <p:nvPr>
            <p:extLst>
              <p:ext uri="{D42A27DB-BD31-4B8C-83A1-F6EECF244321}">
                <p14:modId xmlns:p14="http://schemas.microsoft.com/office/powerpoint/2010/main" val="2239795817"/>
              </p:ext>
            </p:extLst>
          </p:nvPr>
        </p:nvGraphicFramePr>
        <p:xfrm>
          <a:off x="0" y="2204864"/>
          <a:ext cx="8771296" cy="57912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Hlavnou myšlienkou činnosti  bolo vykonať na území bývalej Československej republiky Komplexný prieskum poľnohospodárskych pôd (KPP)</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9" name="HlavnyTab"/>
          <p:cNvGraphicFramePr>
            <a:graphicFrameLocks noGrp="1"/>
          </p:cNvGraphicFramePr>
          <p:nvPr>
            <p:extLst>
              <p:ext uri="{D42A27DB-BD31-4B8C-83A1-F6EECF244321}">
                <p14:modId xmlns:p14="http://schemas.microsoft.com/office/powerpoint/2010/main" val="3565962015"/>
              </p:ext>
            </p:extLst>
          </p:nvPr>
        </p:nvGraphicFramePr>
        <p:xfrm>
          <a:off x="0" y="2967152"/>
          <a:ext cx="8771296" cy="57912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Výkop a popis približne 170 000 pôdnych profilov a odberov pôdnych vzoriek (vykonaný s priemernou hustotou 1 sonda na 14 ha)</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0" name="HlavnyTab"/>
          <p:cNvGraphicFramePr>
            <a:graphicFrameLocks noGrp="1"/>
          </p:cNvGraphicFramePr>
          <p:nvPr>
            <p:extLst>
              <p:ext uri="{D42A27DB-BD31-4B8C-83A1-F6EECF244321}">
                <p14:modId xmlns:p14="http://schemas.microsoft.com/office/powerpoint/2010/main" val="2385679267"/>
              </p:ext>
            </p:extLst>
          </p:nvPr>
        </p:nvGraphicFramePr>
        <p:xfrm>
          <a:off x="0" y="3737780"/>
          <a:ext cx="8771296" cy="57912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Analógový dátový archív, ktorý obsahuje podrobné informácie o profilovej stavbe pôd, množstvo údajov o morfológii, klasifikácii či analytických vlastnostiach pôd</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1" name="HlavnyTab"/>
          <p:cNvGraphicFramePr>
            <a:graphicFrameLocks noGrp="1"/>
          </p:cNvGraphicFramePr>
          <p:nvPr>
            <p:extLst>
              <p:ext uri="{D42A27DB-BD31-4B8C-83A1-F6EECF244321}">
                <p14:modId xmlns:p14="http://schemas.microsoft.com/office/powerpoint/2010/main" val="3328645966"/>
              </p:ext>
            </p:extLst>
          </p:nvPr>
        </p:nvGraphicFramePr>
        <p:xfrm>
          <a:off x="0" y="4508408"/>
          <a:ext cx="8771296" cy="57912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Významný podkladový materiál a potenciál pre tvorbu rôznych informácií o pôde a krajine</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pic>
        <p:nvPicPr>
          <p:cNvPr id="1026" name="Picture 2" descr="KPP priesk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539" y="382340"/>
            <a:ext cx="2034757" cy="16770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PP priesk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2488" y="5160900"/>
            <a:ext cx="2592288" cy="162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7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3135450491"/>
              </p:ext>
            </p:extLst>
          </p:nvPr>
        </p:nvGraphicFramePr>
        <p:xfrm>
          <a:off x="0" y="1305486"/>
          <a:ext cx="9144000"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144000">
                  <a:extLst>
                    <a:ext uri="{9D8B030D-6E8A-4147-A177-3AD203B41FA5}">
                      <a16:colId xmlns:a16="http://schemas.microsoft.com/office/drawing/2014/main" val="20000"/>
                    </a:ext>
                  </a:extLst>
                </a:gridCol>
              </a:tblGrid>
              <a:tr h="384140">
                <a:tc>
                  <a:txBody>
                    <a:bodyPr/>
                    <a:lstStyle/>
                    <a:p>
                      <a:pPr algn="l">
                        <a:spcBef>
                          <a:spcPct val="0"/>
                        </a:spcBef>
                        <a:buFontTx/>
                        <a:buNone/>
                      </a:pPr>
                      <a:r>
                        <a:rPr lang="pl-PL" altLang="sk-SK" sz="1800" b="1" dirty="0">
                          <a:solidFill>
                            <a:srgbClr val="186537"/>
                          </a:solidFill>
                        </a:rPr>
                        <a:t>Dôležité ciele pre poľnohospodárstvo:</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11" name="HlavnyTab"/>
          <p:cNvGraphicFramePr>
            <a:graphicFrameLocks noGrp="1"/>
          </p:cNvGraphicFramePr>
          <p:nvPr>
            <p:extLst>
              <p:ext uri="{D42A27DB-BD31-4B8C-83A1-F6EECF244321}">
                <p14:modId xmlns:p14="http://schemas.microsoft.com/office/powerpoint/2010/main" val="1775072657"/>
              </p:ext>
            </p:extLst>
          </p:nvPr>
        </p:nvGraphicFramePr>
        <p:xfrm>
          <a:off x="-1670" y="2004537"/>
          <a:ext cx="8522859" cy="1100614"/>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522859">
                  <a:extLst>
                    <a:ext uri="{9D8B030D-6E8A-4147-A177-3AD203B41FA5}">
                      <a16:colId xmlns:a16="http://schemas.microsoft.com/office/drawing/2014/main" val="20000"/>
                    </a:ext>
                  </a:extLst>
                </a:gridCol>
              </a:tblGrid>
              <a:tr h="1092994">
                <a:tc>
                  <a:txBody>
                    <a:bodyPr/>
                    <a:lstStyle/>
                    <a:p>
                      <a:pPr algn="l"/>
                      <a:r>
                        <a:rPr lang="sk-SK" sz="1700" b="1" dirty="0">
                          <a:solidFill>
                            <a:srgbClr val="EAD77B"/>
                          </a:solidFill>
                          <a:effectLst/>
                          <a:latin typeface="+mn-lt"/>
                          <a:ea typeface="+mn-ea"/>
                          <a:cs typeface="+mn-cs"/>
                          <a:sym typeface="Helvetica Light"/>
                        </a:rPr>
                        <a:t>1. Efektívne a ekologicky i ekonomicky udržateľné sústavy hospodárenia na pôde – integrované skĺbenie podmienok ochrany životného prostredia (z nášho pohľadu ochranu </a:t>
                      </a:r>
                      <a:r>
                        <a:rPr lang="sk-SK" sz="1700" b="1" dirty="0" err="1">
                          <a:solidFill>
                            <a:srgbClr val="EAD77B"/>
                          </a:solidFill>
                          <a:effectLst/>
                          <a:latin typeface="+mn-lt"/>
                          <a:ea typeface="+mn-ea"/>
                          <a:cs typeface="+mn-cs"/>
                          <a:sym typeface="Helvetica Light"/>
                        </a:rPr>
                        <a:t>mimoprodukčných</a:t>
                      </a:r>
                      <a:r>
                        <a:rPr lang="sk-SK" sz="1700" b="1" dirty="0">
                          <a:solidFill>
                            <a:srgbClr val="EAD77B"/>
                          </a:solidFill>
                          <a:effectLst/>
                          <a:latin typeface="+mn-lt"/>
                          <a:ea typeface="+mn-ea"/>
                          <a:cs typeface="+mn-cs"/>
                          <a:sym typeface="Helvetica Light"/>
                        </a:rPr>
                        <a:t> funkcií pôdy) so zabezpečením optimálnej maximalizácie produkčného potenciálu pôd </a:t>
                      </a:r>
                      <a:endParaRPr lang="sk-SK" sz="2000" dirty="0">
                        <a:solidFill>
                          <a:srgbClr val="EAD77B"/>
                        </a:solidFill>
                        <a:effectLst/>
                        <a:latin typeface="+mn-lt"/>
                        <a:ea typeface="+mn-ea"/>
                        <a:cs typeface="+mn-cs"/>
                        <a:sym typeface="Helvetica Light"/>
                      </a:endParaRP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2" name="HlavnyTab"/>
          <p:cNvGraphicFramePr>
            <a:graphicFrameLocks noGrp="1"/>
          </p:cNvGraphicFramePr>
          <p:nvPr>
            <p:extLst>
              <p:ext uri="{D42A27DB-BD31-4B8C-83A1-F6EECF244321}">
                <p14:modId xmlns:p14="http://schemas.microsoft.com/office/powerpoint/2010/main" val="3124941481"/>
              </p:ext>
            </p:extLst>
          </p:nvPr>
        </p:nvGraphicFramePr>
        <p:xfrm>
          <a:off x="-4892" y="3372032"/>
          <a:ext cx="8522859" cy="841534"/>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522859">
                  <a:extLst>
                    <a:ext uri="{9D8B030D-6E8A-4147-A177-3AD203B41FA5}">
                      <a16:colId xmlns:a16="http://schemas.microsoft.com/office/drawing/2014/main" val="20000"/>
                    </a:ext>
                  </a:extLst>
                </a:gridCol>
              </a:tblGrid>
              <a:tr h="835819">
                <a:tc>
                  <a:txBody>
                    <a:bodyPr/>
                    <a:lstStyle/>
                    <a:p>
                      <a:pPr algn="l"/>
                      <a:r>
                        <a:rPr lang="sk-SK" sz="1700" b="1" dirty="0">
                          <a:solidFill>
                            <a:srgbClr val="EAD77B"/>
                          </a:solidFill>
                          <a:effectLst/>
                          <a:latin typeface="+mn-lt"/>
                          <a:ea typeface="+mn-ea"/>
                          <a:cs typeface="+mn-cs"/>
                          <a:sym typeface="Helvetica Light"/>
                        </a:rPr>
                        <a:t>2. Adaptácia na klimatické zmeny – výskumné zameranie na sekvestráciu uhlíka v pôde, riešenie problematiky sucha (zadržiavanie vody v krajine, závlahy) a erózneho ohrozenia a záplav (protierózna ochrana, melioračné zariadenia).</a:t>
                      </a:r>
                      <a:endParaRPr lang="sk-SK" sz="2000" dirty="0">
                        <a:solidFill>
                          <a:srgbClr val="EAD77B"/>
                        </a:solidFill>
                        <a:effectLst/>
                        <a:latin typeface="+mn-lt"/>
                        <a:ea typeface="+mn-ea"/>
                        <a:cs typeface="+mn-cs"/>
                        <a:sym typeface="Helvetica Light"/>
                      </a:endParaRP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853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578301355"/>
              </p:ext>
            </p:extLst>
          </p:nvPr>
        </p:nvGraphicFramePr>
        <p:xfrm>
          <a:off x="0" y="1268760"/>
          <a:ext cx="9144000" cy="64008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144000">
                  <a:extLst>
                    <a:ext uri="{9D8B030D-6E8A-4147-A177-3AD203B41FA5}">
                      <a16:colId xmlns:a16="http://schemas.microsoft.com/office/drawing/2014/main" val="20000"/>
                    </a:ext>
                  </a:extLst>
                </a:gridCol>
              </a:tblGrid>
              <a:tr h="384140">
                <a:tc>
                  <a:txBody>
                    <a:bodyPr/>
                    <a:lstStyle/>
                    <a:p>
                      <a:pPr algn="l">
                        <a:spcBef>
                          <a:spcPct val="0"/>
                        </a:spcBef>
                        <a:buFontTx/>
                        <a:buNone/>
                      </a:pPr>
                      <a:r>
                        <a:rPr lang="pl-PL" altLang="sk-SK" sz="1800" b="1" dirty="0">
                          <a:solidFill>
                            <a:srgbClr val="186537"/>
                          </a:solidFill>
                        </a:rPr>
                        <a:t>Sektor LULUCF má veľký vplyv na kvalitu a stav životného prostredia a jediným sektorom so stabilným záchytom emisií v SR</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2060848"/>
            <a:ext cx="6421688" cy="4532956"/>
          </a:xfrm>
          <a:prstGeom prst="rect">
            <a:avLst/>
          </a:prstGeom>
        </p:spPr>
      </p:pic>
    </p:spTree>
    <p:extLst>
      <p:ext uri="{BB962C8B-B14F-4D97-AF65-F5344CB8AC3E}">
        <p14:creationId xmlns:p14="http://schemas.microsoft.com/office/powerpoint/2010/main" val="367649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192721" cy="584775"/>
          </a:xfrm>
          <a:prstGeom prst="rect">
            <a:avLst/>
          </a:prstGeom>
        </p:spPr>
        <p:txBody>
          <a:bodyPr wrap="none">
            <a:spAutoFit/>
          </a:bodyPr>
          <a:lstStyle/>
          <a:p>
            <a:pPr latinLnBrk="1"/>
            <a:r>
              <a:rPr lang="pt-BR" sz="3200" b="1" dirty="0">
                <a:solidFill>
                  <a:srgbClr val="186537"/>
                </a:solidFill>
              </a:rPr>
              <a:t>Aktuálna situácia a nové výzvy</a:t>
            </a:r>
          </a:p>
        </p:txBody>
      </p:sp>
      <p:graphicFrame>
        <p:nvGraphicFramePr>
          <p:cNvPr id="7" name="HlavnyTab"/>
          <p:cNvGraphicFramePr>
            <a:graphicFrameLocks noGrp="1"/>
          </p:cNvGraphicFramePr>
          <p:nvPr>
            <p:extLst>
              <p:ext uri="{D42A27DB-BD31-4B8C-83A1-F6EECF244321}">
                <p14:modId xmlns:p14="http://schemas.microsoft.com/office/powerpoint/2010/main" val="2463929723"/>
              </p:ext>
            </p:extLst>
          </p:nvPr>
        </p:nvGraphicFramePr>
        <p:xfrm>
          <a:off x="0" y="1268760"/>
          <a:ext cx="9144000" cy="3841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144000">
                  <a:extLst>
                    <a:ext uri="{9D8B030D-6E8A-4147-A177-3AD203B41FA5}">
                      <a16:colId xmlns:a16="http://schemas.microsoft.com/office/drawing/2014/main" val="20000"/>
                    </a:ext>
                  </a:extLst>
                </a:gridCol>
              </a:tblGrid>
              <a:tr h="384140">
                <a:tc>
                  <a:txBody>
                    <a:bodyPr/>
                    <a:lstStyle/>
                    <a:p>
                      <a:pPr algn="l">
                        <a:spcBef>
                          <a:spcPct val="0"/>
                        </a:spcBef>
                        <a:buFontTx/>
                        <a:buNone/>
                      </a:pPr>
                      <a:r>
                        <a:rPr lang="pl-PL" altLang="sk-SK" sz="1800" b="1" dirty="0">
                          <a:solidFill>
                            <a:srgbClr val="186537"/>
                          </a:solidFill>
                        </a:rPr>
                        <a:t>Záchyty uhlíka v poľnohospodárskej pôde:</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pic>
        <p:nvPicPr>
          <p:cNvPr id="5" name="Picture 2" descr="Indigo Ag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14" y="5640520"/>
            <a:ext cx="1265766" cy="4050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1852236" y="4830431"/>
            <a:ext cx="6531351" cy="1791456"/>
          </a:xfrm>
          <a:prstGeom prst="rect">
            <a:avLst/>
          </a:prstGeom>
        </p:spPr>
      </p:pic>
      <p:pic>
        <p:nvPicPr>
          <p:cNvPr id="9" name="Picture 8"/>
          <p:cNvPicPr>
            <a:picLocks noChangeAspect="1"/>
          </p:cNvPicPr>
          <p:nvPr/>
        </p:nvPicPr>
        <p:blipFill>
          <a:blip r:embed="rId5"/>
          <a:stretch>
            <a:fillRect/>
          </a:stretch>
        </p:blipFill>
        <p:spPr>
          <a:xfrm>
            <a:off x="266453" y="2047125"/>
            <a:ext cx="1600870" cy="2451542"/>
          </a:xfrm>
          <a:prstGeom prst="rect">
            <a:avLst/>
          </a:prstGeom>
        </p:spPr>
      </p:pic>
      <p:pic>
        <p:nvPicPr>
          <p:cNvPr id="10" name="Picture 9"/>
          <p:cNvPicPr>
            <a:picLocks noChangeAspect="1"/>
          </p:cNvPicPr>
          <p:nvPr/>
        </p:nvPicPr>
        <p:blipFill rotWithShape="1">
          <a:blip r:embed="rId6"/>
          <a:srcRect r="3172"/>
          <a:stretch/>
        </p:blipFill>
        <p:spPr>
          <a:xfrm>
            <a:off x="3782117" y="2068057"/>
            <a:ext cx="1569549" cy="2458240"/>
          </a:xfrm>
          <a:prstGeom prst="rect">
            <a:avLst/>
          </a:prstGeom>
        </p:spPr>
      </p:pic>
      <p:pic>
        <p:nvPicPr>
          <p:cNvPr id="11" name="Picture 10"/>
          <p:cNvPicPr>
            <a:picLocks noChangeAspect="1"/>
          </p:cNvPicPr>
          <p:nvPr/>
        </p:nvPicPr>
        <p:blipFill rotWithShape="1">
          <a:blip r:embed="rId7"/>
          <a:srcRect l="-1" r="2953" b="1253"/>
          <a:stretch/>
        </p:blipFill>
        <p:spPr>
          <a:xfrm>
            <a:off x="2053008" y="2064496"/>
            <a:ext cx="1566593" cy="2447287"/>
          </a:xfrm>
          <a:prstGeom prst="rect">
            <a:avLst/>
          </a:prstGeom>
        </p:spPr>
      </p:pic>
      <p:pic>
        <p:nvPicPr>
          <p:cNvPr id="12" name="Picture 11"/>
          <p:cNvPicPr>
            <a:picLocks noChangeAspect="1"/>
          </p:cNvPicPr>
          <p:nvPr/>
        </p:nvPicPr>
        <p:blipFill rotWithShape="1">
          <a:blip r:embed="rId8"/>
          <a:srcRect r="2360"/>
          <a:stretch/>
        </p:blipFill>
        <p:spPr>
          <a:xfrm>
            <a:off x="5526846" y="2064034"/>
            <a:ext cx="1556545" cy="2458240"/>
          </a:xfrm>
          <a:prstGeom prst="rect">
            <a:avLst/>
          </a:prstGeom>
        </p:spPr>
      </p:pic>
      <p:pic>
        <p:nvPicPr>
          <p:cNvPr id="13" name="Picture 12"/>
          <p:cNvPicPr>
            <a:picLocks noChangeAspect="1"/>
          </p:cNvPicPr>
          <p:nvPr/>
        </p:nvPicPr>
        <p:blipFill rotWithShape="1">
          <a:blip r:embed="rId9"/>
          <a:srcRect r="-604"/>
          <a:stretch/>
        </p:blipFill>
        <p:spPr>
          <a:xfrm>
            <a:off x="7301104" y="2060848"/>
            <a:ext cx="1610525" cy="2458240"/>
          </a:xfrm>
          <a:prstGeom prst="rect">
            <a:avLst/>
          </a:prstGeom>
        </p:spPr>
      </p:pic>
      <p:sp>
        <p:nvSpPr>
          <p:cNvPr id="14" name="Rectangle 13"/>
          <p:cNvSpPr/>
          <p:nvPr/>
        </p:nvSpPr>
        <p:spPr>
          <a:xfrm>
            <a:off x="121199" y="6046786"/>
            <a:ext cx="1661032" cy="243785"/>
          </a:xfrm>
          <a:prstGeom prst="rect">
            <a:avLst/>
          </a:prstGeom>
        </p:spPr>
        <p:txBody>
          <a:bodyPr wrap="none">
            <a:spAutoFit/>
          </a:bodyPr>
          <a:lstStyle/>
          <a:p>
            <a:r>
              <a:rPr lang="sk-SK" sz="984" dirty="0"/>
              <a:t>https://www.indigoag.com/</a:t>
            </a:r>
          </a:p>
        </p:txBody>
      </p:sp>
    </p:spTree>
    <p:extLst>
      <p:ext uri="{BB962C8B-B14F-4D97-AF65-F5344CB8AC3E}">
        <p14:creationId xmlns:p14="http://schemas.microsoft.com/office/powerpoint/2010/main" val="421941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904454" cy="584775"/>
          </a:xfrm>
          <a:prstGeom prst="rect">
            <a:avLst/>
          </a:prstGeom>
        </p:spPr>
        <p:txBody>
          <a:bodyPr wrap="none">
            <a:spAutoFit/>
          </a:bodyPr>
          <a:lstStyle/>
          <a:p>
            <a:pPr latinLnBrk="1"/>
            <a:r>
              <a:rPr lang="sk-SK" sz="3200" b="1" dirty="0">
                <a:solidFill>
                  <a:srgbClr val="186537"/>
                </a:solidFill>
              </a:rPr>
              <a:t>Hlavné oblasti smerovania VÚPOP</a:t>
            </a:r>
            <a:endParaRPr lang="pt-BR" sz="3200" b="1" dirty="0">
              <a:solidFill>
                <a:srgbClr val="186537"/>
              </a:solidFill>
            </a:endParaRPr>
          </a:p>
        </p:txBody>
      </p:sp>
      <p:graphicFrame>
        <p:nvGraphicFramePr>
          <p:cNvPr id="15" name="HlavnyTab"/>
          <p:cNvGraphicFramePr>
            <a:graphicFrameLocks noGrp="1"/>
          </p:cNvGraphicFramePr>
          <p:nvPr>
            <p:extLst>
              <p:ext uri="{D42A27DB-BD31-4B8C-83A1-F6EECF244321}">
                <p14:modId xmlns:p14="http://schemas.microsoft.com/office/powerpoint/2010/main" val="36867897"/>
              </p:ext>
            </p:extLst>
          </p:nvPr>
        </p:nvGraphicFramePr>
        <p:xfrm>
          <a:off x="0" y="1628800"/>
          <a:ext cx="9027495" cy="323374"/>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027495">
                  <a:extLst>
                    <a:ext uri="{9D8B030D-6E8A-4147-A177-3AD203B41FA5}">
                      <a16:colId xmlns:a16="http://schemas.microsoft.com/office/drawing/2014/main" val="20000"/>
                    </a:ext>
                  </a:extLst>
                </a:gridCol>
              </a:tblGrid>
              <a:tr h="321469">
                <a:tc>
                  <a:txBody>
                    <a:bodyPr/>
                    <a:lstStyle/>
                    <a:p>
                      <a:pPr algn="l"/>
                      <a:r>
                        <a:rPr lang="sk-SK" sz="1700" b="1" dirty="0">
                          <a:solidFill>
                            <a:srgbClr val="186537"/>
                          </a:solidFill>
                          <a:effectLst/>
                          <a:latin typeface="+mn-lt"/>
                          <a:ea typeface="+mn-ea"/>
                          <a:cs typeface="+mn-cs"/>
                          <a:sym typeface="Helvetica Light"/>
                        </a:rPr>
                        <a:t>Oblasť 1: Údržba pôdoznaleckých báz údajov </a:t>
                      </a:r>
                      <a:endParaRPr lang="sk-SK" sz="2000" dirty="0">
                        <a:solidFill>
                          <a:srgbClr val="186537"/>
                        </a:solidFill>
                        <a:effectLst/>
                        <a:latin typeface="+mn-lt"/>
                        <a:ea typeface="+mn-ea"/>
                        <a:cs typeface="+mn-cs"/>
                        <a:sym typeface="Helvetica Light"/>
                      </a:endParaRP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sp>
        <p:nvSpPr>
          <p:cNvPr id="16" name="BlokTextu 5"/>
          <p:cNvSpPr txBox="1">
            <a:spLocks noChangeArrowheads="1"/>
          </p:cNvSpPr>
          <p:nvPr/>
        </p:nvSpPr>
        <p:spPr bwMode="auto">
          <a:xfrm>
            <a:off x="-1" y="2187985"/>
            <a:ext cx="6429376"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sk-SK" altLang="en-US" sz="1125" dirty="0"/>
              <a:t>Údržba pôdoznaleckých báz údajov pre potreby ich praktického použitia vo výskumnej aj inovačnej praxi a pre tvorbu služieb (klasifikácia pôdy, harmonizácia údajov a klasifikácie pôdy pre potreby ich komunikácia v medzinárodnom priestore)</a:t>
            </a:r>
          </a:p>
        </p:txBody>
      </p:sp>
      <p:sp>
        <p:nvSpPr>
          <p:cNvPr id="17" name="BlokTextu 5"/>
          <p:cNvSpPr txBox="1">
            <a:spLocks noChangeArrowheads="1"/>
          </p:cNvSpPr>
          <p:nvPr/>
        </p:nvSpPr>
        <p:spPr bwMode="auto">
          <a:xfrm>
            <a:off x="-1670" y="3869248"/>
            <a:ext cx="6429376"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sk-SK" sz="1125" b="1" dirty="0"/>
              <a:t>Monitoring vlastností pôdy a degradácie pôdy v základnej </a:t>
            </a:r>
            <a:r>
              <a:rPr lang="sk-SK" sz="1125" dirty="0"/>
              <a:t>(zber údajov a ich hodnotenie - monitoring) </a:t>
            </a:r>
            <a:r>
              <a:rPr lang="sk-SK" sz="1125" b="1" dirty="0"/>
              <a:t>a aplikovanej podobe </a:t>
            </a:r>
            <a:r>
              <a:rPr lang="sk-SK" sz="1125" dirty="0"/>
              <a:t>(identifikácia, parametrizácia a kvantifikácia ekosystémových služieb pôdy a význam pôdy a jej procesov pre fungovanie poľnohospodárskej krajiny)</a:t>
            </a:r>
          </a:p>
        </p:txBody>
      </p:sp>
      <p:pic>
        <p:nvPicPr>
          <p:cNvPr id="18" name="Obrázok 1" descr="C:\Users\Bezák\AppData\Local\Microsoft\Windows\Temporary Internet Files\Content.Word\011-database.png"/>
          <p:cNvPicPr/>
          <p:nvPr/>
        </p:nvPicPr>
        <p:blipFill>
          <a:blip r:embed="rId3">
            <a:extLst>
              <a:ext uri="{28A0092B-C50C-407E-A947-70E740481C1C}">
                <a14:useLocalDpi xmlns:a14="http://schemas.microsoft.com/office/drawing/2010/main" val="0"/>
              </a:ext>
            </a:extLst>
          </a:blip>
          <a:srcRect/>
          <a:stretch>
            <a:fillRect/>
          </a:stretch>
        </p:blipFill>
        <p:spPr bwMode="auto">
          <a:xfrm>
            <a:off x="7812360" y="2361001"/>
            <a:ext cx="381744" cy="381744"/>
          </a:xfrm>
          <a:prstGeom prst="rect">
            <a:avLst/>
          </a:prstGeom>
          <a:noFill/>
          <a:ln>
            <a:noFill/>
          </a:ln>
        </p:spPr>
      </p:pic>
      <p:pic>
        <p:nvPicPr>
          <p:cNvPr id="19" name="Obrázok 6" descr="C:\Users\Bezák\Downloads\sprou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3622" y="3958914"/>
            <a:ext cx="404961" cy="404961"/>
          </a:xfrm>
          <a:prstGeom prst="rect">
            <a:avLst/>
          </a:prstGeom>
          <a:noFill/>
          <a:ln>
            <a:noFill/>
          </a:ln>
        </p:spPr>
      </p:pic>
      <p:graphicFrame>
        <p:nvGraphicFramePr>
          <p:cNvPr id="20" name="HlavnyTab"/>
          <p:cNvGraphicFramePr>
            <a:graphicFrameLocks noGrp="1"/>
          </p:cNvGraphicFramePr>
          <p:nvPr>
            <p:extLst>
              <p:ext uri="{D42A27DB-BD31-4B8C-83A1-F6EECF244321}">
                <p14:modId xmlns:p14="http://schemas.microsoft.com/office/powerpoint/2010/main" val="1394559521"/>
              </p:ext>
            </p:extLst>
          </p:nvPr>
        </p:nvGraphicFramePr>
        <p:xfrm>
          <a:off x="-16985" y="2992741"/>
          <a:ext cx="9027495" cy="582454"/>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027495">
                  <a:extLst>
                    <a:ext uri="{9D8B030D-6E8A-4147-A177-3AD203B41FA5}">
                      <a16:colId xmlns:a16="http://schemas.microsoft.com/office/drawing/2014/main" val="20000"/>
                    </a:ext>
                  </a:extLst>
                </a:gridCol>
              </a:tblGrid>
              <a:tr h="578644">
                <a:tc>
                  <a:txBody>
                    <a:bodyPr/>
                    <a:lstStyle/>
                    <a:p>
                      <a:pPr algn="l"/>
                      <a:r>
                        <a:rPr lang="sk-SK" sz="1700" b="1" dirty="0">
                          <a:solidFill>
                            <a:srgbClr val="186537"/>
                          </a:solidFill>
                          <a:effectLst/>
                          <a:latin typeface="+mn-lt"/>
                          <a:ea typeface="+mn-ea"/>
                          <a:cs typeface="+mn-cs"/>
                          <a:sym typeface="Helvetica Light"/>
                        </a:rPr>
                        <a:t>Oblasť 2: Monitoring vlastností pôdy a degradácie pôdy v základnej a aplikovanej podobe</a:t>
                      </a:r>
                      <a:endParaRPr lang="sk-SK" sz="2000" dirty="0">
                        <a:solidFill>
                          <a:srgbClr val="186537"/>
                        </a:solidFill>
                        <a:effectLst/>
                        <a:latin typeface="+mn-lt"/>
                        <a:ea typeface="+mn-ea"/>
                        <a:cs typeface="+mn-cs"/>
                        <a:sym typeface="Helvetica Light"/>
                      </a:endParaRP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57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6904454" cy="584775"/>
          </a:xfrm>
          <a:prstGeom prst="rect">
            <a:avLst/>
          </a:prstGeom>
        </p:spPr>
        <p:txBody>
          <a:bodyPr wrap="none">
            <a:spAutoFit/>
          </a:bodyPr>
          <a:lstStyle/>
          <a:p>
            <a:pPr latinLnBrk="1"/>
            <a:r>
              <a:rPr lang="sk-SK" sz="3200" b="1" dirty="0">
                <a:solidFill>
                  <a:srgbClr val="186537"/>
                </a:solidFill>
              </a:rPr>
              <a:t>Hlavné oblasti smerovania VÚPOP</a:t>
            </a:r>
            <a:endParaRPr lang="pt-BR" sz="3200" b="1" dirty="0">
              <a:solidFill>
                <a:srgbClr val="186537"/>
              </a:solidFill>
            </a:endParaRPr>
          </a:p>
        </p:txBody>
      </p:sp>
      <p:graphicFrame>
        <p:nvGraphicFramePr>
          <p:cNvPr id="9" name="HlavnyTab"/>
          <p:cNvGraphicFramePr>
            <a:graphicFrameLocks noGrp="1"/>
          </p:cNvGraphicFramePr>
          <p:nvPr>
            <p:extLst>
              <p:ext uri="{D42A27DB-BD31-4B8C-83A1-F6EECF244321}">
                <p14:modId xmlns:p14="http://schemas.microsoft.com/office/powerpoint/2010/main" val="828215203"/>
              </p:ext>
            </p:extLst>
          </p:nvPr>
        </p:nvGraphicFramePr>
        <p:xfrm>
          <a:off x="0" y="1556792"/>
          <a:ext cx="9027495" cy="323374"/>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027495">
                  <a:extLst>
                    <a:ext uri="{9D8B030D-6E8A-4147-A177-3AD203B41FA5}">
                      <a16:colId xmlns:a16="http://schemas.microsoft.com/office/drawing/2014/main" val="20000"/>
                    </a:ext>
                  </a:extLst>
                </a:gridCol>
              </a:tblGrid>
              <a:tr h="321469">
                <a:tc>
                  <a:txBody>
                    <a:bodyPr/>
                    <a:lstStyle/>
                    <a:p>
                      <a:pPr algn="l"/>
                      <a:r>
                        <a:rPr lang="sk-SK" sz="1700" b="1" dirty="0">
                          <a:solidFill>
                            <a:srgbClr val="186537"/>
                          </a:solidFill>
                          <a:effectLst/>
                          <a:latin typeface="+mn-lt"/>
                          <a:ea typeface="+mn-ea"/>
                          <a:cs typeface="+mn-cs"/>
                          <a:sym typeface="Helvetica Light"/>
                        </a:rPr>
                        <a:t>Oblasť 3: Analýza a tvorba udržateľných systémov hospodárenia na pôde </a:t>
                      </a:r>
                      <a:endParaRPr lang="sk-SK" sz="2000" dirty="0">
                        <a:solidFill>
                          <a:srgbClr val="186537"/>
                        </a:solidFill>
                        <a:effectLst/>
                        <a:latin typeface="+mn-lt"/>
                        <a:ea typeface="+mn-ea"/>
                        <a:cs typeface="+mn-cs"/>
                        <a:sym typeface="Helvetica Light"/>
                      </a:endParaRP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sp>
        <p:nvSpPr>
          <p:cNvPr id="10" name="BlokTextu 5"/>
          <p:cNvSpPr txBox="1">
            <a:spLocks noChangeArrowheads="1"/>
          </p:cNvSpPr>
          <p:nvPr/>
        </p:nvSpPr>
        <p:spPr bwMode="auto">
          <a:xfrm>
            <a:off x="-1" y="2115977"/>
            <a:ext cx="642937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sk-SK" altLang="en-US" sz="1125" b="1" dirty="0"/>
              <a:t>Analýza a tvorba udržateľných systémov hospodárenia na pôde so zameraním na funkciu pôdneho organického uhlíka ako nástroja a indikátora zlepšovania zdravia pôdy </a:t>
            </a:r>
            <a:r>
              <a:rPr lang="sk-SK" altLang="en-US" sz="1125" dirty="0"/>
              <a:t>(fyzikálny a živinový stav) a tiež aj nástroja prispôsobovania sa a zmierňovania dopadov klimatickej zmeny v podmienkach Slovenska (úroveň podniku až národná úroveň analýzy a hodnotenia)</a:t>
            </a:r>
          </a:p>
        </p:txBody>
      </p:sp>
      <p:sp>
        <p:nvSpPr>
          <p:cNvPr id="11" name="BlokTextu 5"/>
          <p:cNvSpPr txBox="1">
            <a:spLocks noChangeArrowheads="1"/>
          </p:cNvSpPr>
          <p:nvPr/>
        </p:nvSpPr>
        <p:spPr bwMode="auto">
          <a:xfrm>
            <a:off x="-1670" y="4357263"/>
            <a:ext cx="6429376"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sk-SK" sz="1125" b="1" dirty="0"/>
              <a:t>Monitoring využívania poľnohospodárskej krajiny a jej zmien v priestore a čase s cieľom inventarizácie dostupných zdrojov a predikcie ich budúceho vývoja v krátkodobom a dlhodobom časovom horizonte pomocou diaľkového prieskumu zeme a procesných modelov systému pôda-rastlina-atmosféra </a:t>
            </a:r>
            <a:r>
              <a:rPr lang="sk-SK" sz="1125" dirty="0"/>
              <a:t>(inventarizácia emisií z poľnohospodárskej pôdy a konverzií v rámci poľnohospodárskej pôdy, monitoring aktuálnej poľnohospodárskej sezóny a odhad úrod, analýza a hodnotenie sucha,, hodnotenie produkčnej odozvy </a:t>
            </a:r>
            <a:r>
              <a:rPr lang="sk-SK" sz="1125" dirty="0" err="1"/>
              <a:t>agroekosystémov</a:t>
            </a:r>
            <a:r>
              <a:rPr lang="sk-SK" sz="1125" dirty="0"/>
              <a:t> a súvisiacich environmentálnych dopadov produkcie plodín v podmienkach klimatickej zmeny).</a:t>
            </a:r>
          </a:p>
        </p:txBody>
      </p:sp>
      <p:graphicFrame>
        <p:nvGraphicFramePr>
          <p:cNvPr id="12" name="HlavnyTab"/>
          <p:cNvGraphicFramePr>
            <a:graphicFrameLocks noGrp="1"/>
          </p:cNvGraphicFramePr>
          <p:nvPr>
            <p:extLst>
              <p:ext uri="{D42A27DB-BD31-4B8C-83A1-F6EECF244321}">
                <p14:modId xmlns:p14="http://schemas.microsoft.com/office/powerpoint/2010/main" val="2758930450"/>
              </p:ext>
            </p:extLst>
          </p:nvPr>
        </p:nvGraphicFramePr>
        <p:xfrm>
          <a:off x="-16985" y="3480756"/>
          <a:ext cx="9027495" cy="582454"/>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9027495">
                  <a:extLst>
                    <a:ext uri="{9D8B030D-6E8A-4147-A177-3AD203B41FA5}">
                      <a16:colId xmlns:a16="http://schemas.microsoft.com/office/drawing/2014/main" val="20000"/>
                    </a:ext>
                  </a:extLst>
                </a:gridCol>
              </a:tblGrid>
              <a:tr h="578644">
                <a:tc>
                  <a:txBody>
                    <a:bodyPr/>
                    <a:lstStyle/>
                    <a:p>
                      <a:pPr algn="l"/>
                      <a:r>
                        <a:rPr lang="sk-SK" sz="1700" b="1" dirty="0">
                          <a:solidFill>
                            <a:srgbClr val="186537"/>
                          </a:solidFill>
                          <a:effectLst/>
                          <a:latin typeface="+mn-lt"/>
                          <a:ea typeface="+mn-ea"/>
                          <a:cs typeface="+mn-cs"/>
                          <a:sym typeface="Helvetica Light"/>
                        </a:rPr>
                        <a:t>Oblasť 4: Monitoring využívania poľnohospodárskej krajiny a jej zmien v priestore a čase </a:t>
                      </a:r>
                      <a:endParaRPr lang="sk-SK" sz="2000" dirty="0">
                        <a:solidFill>
                          <a:srgbClr val="186537"/>
                        </a:solidFill>
                        <a:effectLst/>
                        <a:latin typeface="+mn-lt"/>
                        <a:ea typeface="+mn-ea"/>
                        <a:cs typeface="+mn-cs"/>
                        <a:sym typeface="Helvetica Light"/>
                      </a:endParaRPr>
                    </a:p>
                  </a:txBody>
                  <a:tcPr marL="64294" marR="64294" marT="32147" marB="32147">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pic>
        <p:nvPicPr>
          <p:cNvPr id="13" name="Obrázok 14" descr="C:\Users\Bezák\Downloads\plan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6301" y="2354181"/>
            <a:ext cx="404961" cy="404961"/>
          </a:xfrm>
          <a:prstGeom prst="rect">
            <a:avLst/>
          </a:prstGeom>
          <a:noFill/>
          <a:ln>
            <a:noFill/>
          </a:ln>
        </p:spPr>
      </p:pic>
      <p:pic>
        <p:nvPicPr>
          <p:cNvPr id="14" name="Obrázok 3" descr="C:\Users\Bezák\Downloads\gear.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5150" y="4781014"/>
            <a:ext cx="368350" cy="368350"/>
          </a:xfrm>
          <a:prstGeom prst="rect">
            <a:avLst/>
          </a:prstGeom>
          <a:noFill/>
          <a:ln>
            <a:noFill/>
          </a:ln>
        </p:spPr>
      </p:pic>
    </p:spTree>
    <p:extLst>
      <p:ext uri="{BB962C8B-B14F-4D97-AF65-F5344CB8AC3E}">
        <p14:creationId xmlns:p14="http://schemas.microsoft.com/office/powerpoint/2010/main" val="60864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989439"/>
            <a:ext cx="9144000" cy="5751929"/>
          </a:xfrm>
          <a:prstGeom prst="rect">
            <a:avLst/>
          </a:prstGeom>
          <a:solidFill>
            <a:schemeClr val="bg1"/>
          </a:solidFill>
          <a:ln>
            <a:solidFill>
              <a:schemeClr val="bg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k-SK" sz="1800" b="0" i="0" u="none" strike="noStrike" cap="none" normalizeH="0" baseline="0">
              <a:ln>
                <a:noFill/>
              </a:ln>
              <a:solidFill>
                <a:schemeClr val="tx1"/>
              </a:solidFill>
              <a:effectLst/>
              <a:latin typeface="Arial" panose="020B0604020202020204" pitchFamily="34" charset="0"/>
            </a:endParaRPr>
          </a:p>
        </p:txBody>
      </p:sp>
      <p:sp>
        <p:nvSpPr>
          <p:cNvPr id="2" name="Rectangle 1"/>
          <p:cNvSpPr/>
          <p:nvPr/>
        </p:nvSpPr>
        <p:spPr>
          <a:xfrm>
            <a:off x="251520" y="404664"/>
            <a:ext cx="6904454" cy="584775"/>
          </a:xfrm>
          <a:prstGeom prst="rect">
            <a:avLst/>
          </a:prstGeom>
        </p:spPr>
        <p:txBody>
          <a:bodyPr wrap="none">
            <a:spAutoFit/>
          </a:bodyPr>
          <a:lstStyle/>
          <a:p>
            <a:pPr latinLnBrk="1"/>
            <a:r>
              <a:rPr lang="sk-SK" sz="3200" b="1" dirty="0">
                <a:solidFill>
                  <a:srgbClr val="186537"/>
                </a:solidFill>
              </a:rPr>
              <a:t>Hlavné oblasti smerovania VÚPOP</a:t>
            </a:r>
            <a:endParaRPr lang="pt-BR" sz="3200" b="1" dirty="0">
              <a:solidFill>
                <a:srgbClr val="186537"/>
              </a:solidFill>
            </a:endParaRPr>
          </a:p>
        </p:txBody>
      </p:sp>
      <p:grpSp>
        <p:nvGrpSpPr>
          <p:cNvPr id="16" name="Skupina 41"/>
          <p:cNvGrpSpPr/>
          <p:nvPr/>
        </p:nvGrpSpPr>
        <p:grpSpPr>
          <a:xfrm>
            <a:off x="3239261" y="1128787"/>
            <a:ext cx="1928813" cy="810394"/>
            <a:chOff x="4606950" y="1251024"/>
            <a:chExt cx="2743200" cy="1152561"/>
          </a:xfrm>
        </p:grpSpPr>
        <p:pic>
          <p:nvPicPr>
            <p:cNvPr id="17" name="Obrázok 1" descr="011-data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567" y="1251024"/>
              <a:ext cx="542925" cy="5429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36"/>
            <p:cNvSpPr txBox="1">
              <a:spLocks noChangeArrowheads="1"/>
            </p:cNvSpPr>
            <p:nvPr/>
          </p:nvSpPr>
          <p:spPr bwMode="auto">
            <a:xfrm>
              <a:off x="4606950" y="1946385"/>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anchor="t" anchorCtr="0" compatLnSpc="1">
              <a:prstTxWarp prst="textNoShape">
                <a:avLst/>
              </a:prstTxWarp>
            </a:bodyPr>
            <a:lstStyle/>
            <a:p>
              <a:pPr algn="ctr" defTabSz="642915"/>
              <a:r>
                <a:rPr lang="sk-SK" altLang="sk-SK" sz="984" dirty="0">
                  <a:latin typeface="Calibri" panose="020F0502020204030204" pitchFamily="34" charset="0"/>
                  <a:ea typeface="Calibri" panose="020F0502020204030204" pitchFamily="34" charset="0"/>
                  <a:cs typeface="Times New Roman" panose="02020603050405020304" pitchFamily="18" charset="0"/>
                </a:rPr>
                <a:t>Budovanie moderného dátového centra s centralizovanou správou a riadeným prístupom</a:t>
              </a:r>
              <a:endParaRPr lang="sk-SK" altLang="sk-SK" sz="984" dirty="0"/>
            </a:p>
          </p:txBody>
        </p:sp>
      </p:grpSp>
      <p:grpSp>
        <p:nvGrpSpPr>
          <p:cNvPr id="19" name="Skupina 38"/>
          <p:cNvGrpSpPr/>
          <p:nvPr/>
        </p:nvGrpSpPr>
        <p:grpSpPr>
          <a:xfrm>
            <a:off x="3002451" y="2581591"/>
            <a:ext cx="2473697" cy="819501"/>
            <a:chOff x="4270152" y="3317234"/>
            <a:chExt cx="3518147" cy="1165513"/>
          </a:xfrm>
        </p:grpSpPr>
        <p:pic>
          <p:nvPicPr>
            <p:cNvPr id="20" name="Obrázok 3" descr="g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9997" y="3317234"/>
              <a:ext cx="523875" cy="523875"/>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35"/>
            <p:cNvSpPr txBox="1">
              <a:spLocks noChangeArrowheads="1"/>
            </p:cNvSpPr>
            <p:nvPr/>
          </p:nvSpPr>
          <p:spPr bwMode="auto">
            <a:xfrm>
              <a:off x="4270152" y="3911247"/>
              <a:ext cx="351814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anchor="t" anchorCtr="0" compatLnSpc="1">
              <a:prstTxWarp prst="textNoShape">
                <a:avLst/>
              </a:prstTxWarp>
            </a:bodyPr>
            <a:lstStyle/>
            <a:p>
              <a:pPr algn="ctr" defTabSz="642915"/>
              <a:r>
                <a:rPr lang="sk-SK" altLang="sk-SK" sz="984" dirty="0">
                  <a:latin typeface="Calibri" panose="020F0502020204030204" pitchFamily="34" charset="0"/>
                  <a:ea typeface="Calibri" panose="020F0502020204030204" pitchFamily="34" charset="0"/>
                  <a:cs typeface="Times New Roman" panose="02020603050405020304" pitchFamily="18" charset="0"/>
                </a:rPr>
                <a:t>Systém pre sledovanie a predpovedanie vývoja podmienok poľnohospodárskej krajiny Slovenska a udržateľného využívania pôdy</a:t>
              </a:r>
              <a:endParaRPr lang="sk-SK" altLang="sk-SK" sz="984" dirty="0"/>
            </a:p>
          </p:txBody>
        </p:sp>
      </p:grpSp>
      <p:grpSp>
        <p:nvGrpSpPr>
          <p:cNvPr id="22" name="Skupina 39"/>
          <p:cNvGrpSpPr/>
          <p:nvPr/>
        </p:nvGrpSpPr>
        <p:grpSpPr>
          <a:xfrm>
            <a:off x="683600" y="2748409"/>
            <a:ext cx="1928813" cy="774650"/>
            <a:chOff x="972231" y="3554487"/>
            <a:chExt cx="2743200" cy="1101725"/>
          </a:xfrm>
        </p:grpSpPr>
        <p:pic>
          <p:nvPicPr>
            <p:cNvPr id="23" name="Obrázok 5" descr="analytic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6517" y="3554487"/>
              <a:ext cx="576263" cy="576263"/>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33"/>
            <p:cNvSpPr txBox="1">
              <a:spLocks noChangeArrowheads="1"/>
            </p:cNvSpPr>
            <p:nvPr/>
          </p:nvSpPr>
          <p:spPr bwMode="auto">
            <a:xfrm>
              <a:off x="972231" y="4237112"/>
              <a:ext cx="2743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anchor="t" anchorCtr="0" compatLnSpc="1">
              <a:prstTxWarp prst="textNoShape">
                <a:avLst/>
              </a:prstTxWarp>
            </a:bodyPr>
            <a:lstStyle/>
            <a:p>
              <a:pPr algn="ctr" defTabSz="642915"/>
              <a:r>
                <a:rPr lang="sk-SK" altLang="sk-SK" sz="984" dirty="0">
                  <a:latin typeface="Calibri" panose="020F0502020204030204" pitchFamily="34" charset="0"/>
                  <a:ea typeface="Calibri" panose="020F0502020204030204" pitchFamily="34" charset="0"/>
                  <a:cs typeface="Times New Roman" panose="02020603050405020304" pitchFamily="18" charset="0"/>
                </a:rPr>
                <a:t>Automatizácia tvorby analytických výstupov</a:t>
              </a:r>
              <a:endParaRPr lang="sk-SK" altLang="sk-SK" sz="984" dirty="0"/>
            </a:p>
          </p:txBody>
        </p:sp>
      </p:grpSp>
      <p:grpSp>
        <p:nvGrpSpPr>
          <p:cNvPr id="25" name="Skupina 40"/>
          <p:cNvGrpSpPr/>
          <p:nvPr/>
        </p:nvGrpSpPr>
        <p:grpSpPr>
          <a:xfrm>
            <a:off x="1308783" y="1562434"/>
            <a:ext cx="1607344" cy="775306"/>
            <a:chOff x="1861380" y="1867767"/>
            <a:chExt cx="2286000" cy="1102657"/>
          </a:xfrm>
        </p:grpSpPr>
        <p:pic>
          <p:nvPicPr>
            <p:cNvPr id="26" name="Obrázok 8" descr="cod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3571" y="1867767"/>
              <a:ext cx="576262" cy="5762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31"/>
            <p:cNvSpPr txBox="1">
              <a:spLocks noChangeArrowheads="1"/>
            </p:cNvSpPr>
            <p:nvPr/>
          </p:nvSpPr>
          <p:spPr bwMode="auto">
            <a:xfrm>
              <a:off x="1861380" y="2627524"/>
              <a:ext cx="2286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anchor="t" anchorCtr="0" compatLnSpc="1">
              <a:prstTxWarp prst="textNoShape">
                <a:avLst/>
              </a:prstTxWarp>
            </a:bodyPr>
            <a:lstStyle/>
            <a:p>
              <a:pPr algn="ctr" defTabSz="642915"/>
              <a:r>
                <a:rPr lang="sk-SK" altLang="sk-SK" sz="984" dirty="0">
                  <a:latin typeface="Calibri" panose="020F0502020204030204" pitchFamily="34" charset="0"/>
                  <a:ea typeface="Calibri" panose="020F0502020204030204" pitchFamily="34" charset="0"/>
                  <a:cs typeface="Times New Roman" panose="02020603050405020304" pitchFamily="18" charset="0"/>
                </a:rPr>
                <a:t>Plnenie požiadaviek INSPIRE</a:t>
              </a:r>
              <a:endParaRPr lang="sk-SK" altLang="sk-SK" sz="984" dirty="0"/>
            </a:p>
          </p:txBody>
        </p:sp>
      </p:grpSp>
      <p:grpSp>
        <p:nvGrpSpPr>
          <p:cNvPr id="28" name="Skupina 37"/>
          <p:cNvGrpSpPr/>
          <p:nvPr/>
        </p:nvGrpSpPr>
        <p:grpSpPr>
          <a:xfrm>
            <a:off x="5718699" y="2818731"/>
            <a:ext cx="1708155" cy="1079375"/>
            <a:chOff x="8133261" y="3654500"/>
            <a:chExt cx="2429376" cy="1535111"/>
          </a:xfrm>
        </p:grpSpPr>
        <p:pic>
          <p:nvPicPr>
            <p:cNvPr id="29" name="Obrázok 4" descr="microsco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1377" y="3654500"/>
              <a:ext cx="690563" cy="690562"/>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30"/>
            <p:cNvSpPr txBox="1">
              <a:spLocks noChangeArrowheads="1"/>
            </p:cNvSpPr>
            <p:nvPr/>
          </p:nvSpPr>
          <p:spPr bwMode="auto">
            <a:xfrm>
              <a:off x="8133261" y="4618111"/>
              <a:ext cx="242937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anchor="t" anchorCtr="0" compatLnSpc="1">
              <a:prstTxWarp prst="textNoShape">
                <a:avLst/>
              </a:prstTxWarp>
            </a:bodyPr>
            <a:lstStyle/>
            <a:p>
              <a:pPr algn="ctr" defTabSz="642915"/>
              <a:r>
                <a:rPr lang="sk-SK" altLang="sk-SK" sz="984" dirty="0">
                  <a:latin typeface="Calibri" panose="020F0502020204030204" pitchFamily="34" charset="0"/>
                  <a:ea typeface="Calibri" panose="020F0502020204030204" pitchFamily="34" charset="0"/>
                  <a:cs typeface="Times New Roman" panose="02020603050405020304" pitchFamily="18" charset="0"/>
                </a:rPr>
                <a:t>Riešenie vedecko-výskumných projektov zameraných na požiadavky praxe</a:t>
              </a:r>
              <a:endParaRPr lang="sk-SK" altLang="sk-SK" sz="984" dirty="0"/>
            </a:p>
          </p:txBody>
        </p:sp>
      </p:grpSp>
      <p:grpSp>
        <p:nvGrpSpPr>
          <p:cNvPr id="31" name="Skupina 42"/>
          <p:cNvGrpSpPr/>
          <p:nvPr/>
        </p:nvGrpSpPr>
        <p:grpSpPr>
          <a:xfrm>
            <a:off x="5476149" y="1531736"/>
            <a:ext cx="3045040" cy="1053706"/>
            <a:chOff x="7788300" y="1824108"/>
            <a:chExt cx="4330724" cy="1498604"/>
          </a:xfrm>
        </p:grpSpPr>
        <p:pic>
          <p:nvPicPr>
            <p:cNvPr id="32" name="Obrázok 10" descr="flask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31940" y="1824108"/>
              <a:ext cx="576263" cy="576263"/>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28"/>
            <p:cNvSpPr txBox="1">
              <a:spLocks noChangeArrowheads="1"/>
            </p:cNvSpPr>
            <p:nvPr/>
          </p:nvSpPr>
          <p:spPr bwMode="auto">
            <a:xfrm>
              <a:off x="7788300" y="2522612"/>
              <a:ext cx="4330724"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anchor="t" anchorCtr="0" compatLnSpc="1">
              <a:prstTxWarp prst="textNoShape">
                <a:avLst/>
              </a:prstTxWarp>
            </a:bodyPr>
            <a:lstStyle/>
            <a:p>
              <a:pPr algn="ctr" defTabSz="642915"/>
              <a:r>
                <a:rPr lang="sk-SK" altLang="sk-SK" sz="984" dirty="0">
                  <a:latin typeface="Calibri" panose="020F0502020204030204" pitchFamily="34" charset="0"/>
                  <a:ea typeface="Calibri" panose="020F0502020204030204" pitchFamily="34" charset="0"/>
                  <a:cs typeface="Times New Roman" panose="02020603050405020304" pitchFamily="18" charset="0"/>
                </a:rPr>
                <a:t>Analytické pokrytie požiadaviek vedy, výskumu a praxe v oblasti pôdy a vody podporené moderným prístrojovým vybavením</a:t>
              </a:r>
              <a:endParaRPr lang="sk-SK" altLang="sk-SK" sz="984" dirty="0"/>
            </a:p>
          </p:txBody>
        </p:sp>
      </p:grpSp>
      <p:grpSp>
        <p:nvGrpSpPr>
          <p:cNvPr id="34" name="Skupina 32"/>
          <p:cNvGrpSpPr/>
          <p:nvPr/>
        </p:nvGrpSpPr>
        <p:grpSpPr>
          <a:xfrm>
            <a:off x="3402141" y="3994100"/>
            <a:ext cx="1674316" cy="828229"/>
            <a:chOff x="4838600" y="5326137"/>
            <a:chExt cx="2381250" cy="1177925"/>
          </a:xfrm>
        </p:grpSpPr>
        <p:pic>
          <p:nvPicPr>
            <p:cNvPr id="35" name="Obrázok 11" descr="explo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3113" y="5326137"/>
              <a:ext cx="623887" cy="623888"/>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26"/>
            <p:cNvSpPr txBox="1">
              <a:spLocks noChangeArrowheads="1"/>
            </p:cNvSpPr>
            <p:nvPr/>
          </p:nvSpPr>
          <p:spPr bwMode="auto">
            <a:xfrm>
              <a:off x="4838600" y="5932562"/>
              <a:ext cx="2381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anchor="t" anchorCtr="0" compatLnSpc="1">
              <a:prstTxWarp prst="textNoShape">
                <a:avLst/>
              </a:prstTxWarp>
            </a:bodyPr>
            <a:lstStyle/>
            <a:p>
              <a:pPr algn="ctr" defTabSz="642915"/>
              <a:r>
                <a:rPr lang="sk-SK" altLang="sk-SK" sz="984" dirty="0">
                  <a:latin typeface="Calibri" panose="020F0502020204030204" pitchFamily="34" charset="0"/>
                  <a:ea typeface="Calibri" panose="020F0502020204030204" pitchFamily="34" charset="0"/>
                  <a:cs typeface="Times New Roman" panose="02020603050405020304" pitchFamily="18" charset="0"/>
                </a:rPr>
                <a:t>Publikovanie údajov a analytických výstupov prostredníctvom web služieb</a:t>
              </a:r>
              <a:endParaRPr lang="sk-SK" altLang="sk-SK" sz="984" dirty="0"/>
            </a:p>
          </p:txBody>
        </p:sp>
      </p:grpSp>
      <p:grpSp>
        <p:nvGrpSpPr>
          <p:cNvPr id="37" name="Skupina 26"/>
          <p:cNvGrpSpPr/>
          <p:nvPr/>
        </p:nvGrpSpPr>
        <p:grpSpPr>
          <a:xfrm>
            <a:off x="1318821" y="3918003"/>
            <a:ext cx="1826121" cy="917721"/>
            <a:chOff x="1875657" y="5217909"/>
            <a:chExt cx="2597150" cy="1305203"/>
          </a:xfrm>
        </p:grpSpPr>
        <p:pic>
          <p:nvPicPr>
            <p:cNvPr id="38" name="Obrázok 13" descr="chart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3571" y="5217909"/>
              <a:ext cx="566737" cy="566738"/>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24"/>
            <p:cNvSpPr txBox="1">
              <a:spLocks noChangeArrowheads="1"/>
            </p:cNvSpPr>
            <p:nvPr/>
          </p:nvSpPr>
          <p:spPr bwMode="auto">
            <a:xfrm>
              <a:off x="1875657" y="5951612"/>
              <a:ext cx="25971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anchor="t" anchorCtr="0" compatLnSpc="1">
              <a:prstTxWarp prst="textNoShape">
                <a:avLst/>
              </a:prstTxWarp>
            </a:bodyPr>
            <a:lstStyle/>
            <a:p>
              <a:pPr algn="ctr" defTabSz="642915"/>
              <a:r>
                <a:rPr lang="sk-SK" altLang="sk-SK" sz="984" dirty="0">
                  <a:latin typeface="Calibri" panose="020F0502020204030204" pitchFamily="34" charset="0"/>
                  <a:ea typeface="Calibri" panose="020F0502020204030204" pitchFamily="34" charset="0"/>
                  <a:cs typeface="Times New Roman" panose="02020603050405020304" pitchFamily="18" charset="0"/>
                </a:rPr>
                <a:t>Publikovanie údajov a analytických výstupov prostredníctvom web aplikácií</a:t>
              </a:r>
              <a:endParaRPr lang="sk-SK" altLang="sk-SK" sz="984" dirty="0"/>
            </a:p>
          </p:txBody>
        </p:sp>
      </p:grpSp>
      <p:grpSp>
        <p:nvGrpSpPr>
          <p:cNvPr id="40" name="Skupina 35"/>
          <p:cNvGrpSpPr/>
          <p:nvPr/>
        </p:nvGrpSpPr>
        <p:grpSpPr>
          <a:xfrm>
            <a:off x="5242023" y="4005262"/>
            <a:ext cx="1689385" cy="991195"/>
            <a:chOff x="7455321" y="5342012"/>
            <a:chExt cx="2402681" cy="1409700"/>
          </a:xfrm>
        </p:grpSpPr>
        <p:pic>
          <p:nvPicPr>
            <p:cNvPr id="41" name="Picture 23" descr="005-smartphon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24221" y="5342012"/>
              <a:ext cx="590550" cy="590550"/>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22"/>
            <p:cNvSpPr txBox="1">
              <a:spLocks noChangeArrowheads="1"/>
            </p:cNvSpPr>
            <p:nvPr/>
          </p:nvSpPr>
          <p:spPr bwMode="auto">
            <a:xfrm>
              <a:off x="7455321" y="5951612"/>
              <a:ext cx="2402681"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anchor="t" anchorCtr="0" compatLnSpc="1">
              <a:prstTxWarp prst="textNoShape">
                <a:avLst/>
              </a:prstTxWarp>
            </a:bodyPr>
            <a:lstStyle/>
            <a:p>
              <a:pPr algn="ctr" defTabSz="642915"/>
              <a:r>
                <a:rPr lang="sk-SK" altLang="sk-SK" sz="984" dirty="0">
                  <a:latin typeface="Calibri" panose="020F0502020204030204" pitchFamily="34" charset="0"/>
                  <a:ea typeface="Calibri" panose="020F0502020204030204" pitchFamily="34" charset="0"/>
                  <a:cs typeface="Times New Roman" panose="02020603050405020304" pitchFamily="18" charset="0"/>
                </a:rPr>
                <a:t>Publikovanie mapových služieb pre mobilné zariadenia s podporou </a:t>
              </a:r>
              <a:r>
                <a:rPr lang="sk-SK" altLang="sk-SK" sz="984" dirty="0" err="1">
                  <a:latin typeface="Calibri" panose="020F0502020204030204" pitchFamily="34" charset="0"/>
                  <a:ea typeface="Calibri" panose="020F0502020204030204" pitchFamily="34" charset="0"/>
                  <a:cs typeface="Times New Roman" panose="02020603050405020304" pitchFamily="18" charset="0"/>
                </a:rPr>
                <a:t>geolokácie</a:t>
              </a:r>
              <a:endParaRPr lang="sk-SK" altLang="sk-SK" sz="984" dirty="0"/>
            </a:p>
          </p:txBody>
        </p:sp>
      </p:grpSp>
      <p:grpSp>
        <p:nvGrpSpPr>
          <p:cNvPr id="43" name="Skupina 11"/>
          <p:cNvGrpSpPr/>
          <p:nvPr/>
        </p:nvGrpSpPr>
        <p:grpSpPr>
          <a:xfrm>
            <a:off x="2612412" y="5217468"/>
            <a:ext cx="1846799" cy="930920"/>
            <a:chOff x="3715431" y="7066037"/>
            <a:chExt cx="2626558" cy="1323975"/>
          </a:xfrm>
        </p:grpSpPr>
        <p:pic>
          <p:nvPicPr>
            <p:cNvPr id="44" name="Picture 21" descr="002-questi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86338" y="7066037"/>
              <a:ext cx="504825" cy="504825"/>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20"/>
            <p:cNvSpPr txBox="1">
              <a:spLocks noChangeArrowheads="1"/>
            </p:cNvSpPr>
            <p:nvPr/>
          </p:nvSpPr>
          <p:spPr bwMode="auto">
            <a:xfrm>
              <a:off x="3715431" y="7523237"/>
              <a:ext cx="262655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anchor="t" anchorCtr="0" compatLnSpc="1">
              <a:prstTxWarp prst="textNoShape">
                <a:avLst/>
              </a:prstTxWarp>
            </a:bodyPr>
            <a:lstStyle/>
            <a:p>
              <a:pPr algn="ctr" defTabSz="642915"/>
              <a:r>
                <a:rPr lang="sk-SK" altLang="sk-SK" sz="984" dirty="0">
                  <a:latin typeface="Calibri" panose="020F0502020204030204" pitchFamily="34" charset="0"/>
                  <a:ea typeface="Calibri" panose="020F0502020204030204" pitchFamily="34" charset="0"/>
                  <a:cs typeface="Times New Roman" panose="02020603050405020304" pitchFamily="18" charset="0"/>
                </a:rPr>
                <a:t>Moderný prístup k údajom a analytickým výstupom pre potreby reportovania a rozhodovania pre </a:t>
              </a:r>
              <a:r>
                <a:rPr lang="sk-SK" altLang="sk-SK" sz="984" dirty="0" err="1">
                  <a:latin typeface="Calibri" panose="020F0502020204030204" pitchFamily="34" charset="0"/>
                  <a:ea typeface="Calibri" panose="020F0502020204030204" pitchFamily="34" charset="0"/>
                  <a:cs typeface="Times New Roman" panose="02020603050405020304" pitchFamily="18" charset="0"/>
                </a:rPr>
                <a:t>decíznu</a:t>
              </a:r>
              <a:r>
                <a:rPr lang="sk-SK" altLang="sk-SK" sz="984" dirty="0">
                  <a:latin typeface="Calibri" panose="020F0502020204030204" pitchFamily="34" charset="0"/>
                  <a:ea typeface="Calibri" panose="020F0502020204030204" pitchFamily="34" charset="0"/>
                  <a:cs typeface="Times New Roman" panose="02020603050405020304" pitchFamily="18" charset="0"/>
                </a:rPr>
                <a:t> sféru </a:t>
              </a:r>
              <a:endParaRPr lang="sk-SK" altLang="sk-SK" sz="984" dirty="0"/>
            </a:p>
          </p:txBody>
        </p:sp>
      </p:grpSp>
      <p:grpSp>
        <p:nvGrpSpPr>
          <p:cNvPr id="46" name="Skupina 22"/>
          <p:cNvGrpSpPr/>
          <p:nvPr/>
        </p:nvGrpSpPr>
        <p:grpSpPr>
          <a:xfrm>
            <a:off x="4535462" y="5204073"/>
            <a:ext cx="1763056" cy="944314"/>
            <a:chOff x="6450434" y="7046987"/>
            <a:chExt cx="2507457" cy="1343025"/>
          </a:xfrm>
        </p:grpSpPr>
        <p:pic>
          <p:nvPicPr>
            <p:cNvPr id="47" name="Picture 19" descr="004-avat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5321" y="7046987"/>
              <a:ext cx="590550" cy="590550"/>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18"/>
            <p:cNvSpPr txBox="1">
              <a:spLocks noChangeArrowheads="1"/>
            </p:cNvSpPr>
            <p:nvPr/>
          </p:nvSpPr>
          <p:spPr bwMode="auto">
            <a:xfrm>
              <a:off x="6450434" y="7637537"/>
              <a:ext cx="250745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anchor="t" anchorCtr="0" compatLnSpc="1">
              <a:prstTxWarp prst="textNoShape">
                <a:avLst/>
              </a:prstTxWarp>
            </a:bodyPr>
            <a:lstStyle/>
            <a:p>
              <a:pPr algn="ctr" defTabSz="642915"/>
              <a:r>
                <a:rPr lang="sk-SK" altLang="sk-SK" sz="984" dirty="0">
                  <a:latin typeface="Calibri" panose="020F0502020204030204" pitchFamily="34" charset="0"/>
                  <a:ea typeface="Calibri" panose="020F0502020204030204" pitchFamily="34" charset="0"/>
                  <a:cs typeface="Times New Roman" panose="02020603050405020304" pitchFamily="18" charset="0"/>
                </a:rPr>
                <a:t>Moderný prístup k údajom a analytickým výstupom pre laickú a odbornú verejnosť</a:t>
              </a:r>
              <a:endParaRPr lang="sk-SK" altLang="sk-SK" sz="984" dirty="0"/>
            </a:p>
          </p:txBody>
        </p:sp>
      </p:grpSp>
      <p:grpSp>
        <p:nvGrpSpPr>
          <p:cNvPr id="49" name="Skupina 25"/>
          <p:cNvGrpSpPr/>
          <p:nvPr/>
        </p:nvGrpSpPr>
        <p:grpSpPr>
          <a:xfrm>
            <a:off x="6374768" y="5157192"/>
            <a:ext cx="1488223" cy="1024682"/>
            <a:chOff x="9066336" y="6980312"/>
            <a:chExt cx="2116584" cy="1457325"/>
          </a:xfrm>
        </p:grpSpPr>
        <p:pic>
          <p:nvPicPr>
            <p:cNvPr id="50" name="Obrázok 14" descr="plan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857260" y="6980312"/>
              <a:ext cx="576262" cy="576263"/>
            </a:xfrm>
            <a:prstGeom prst="rect">
              <a:avLst/>
            </a:prstGeom>
            <a:noFill/>
            <a:extLst>
              <a:ext uri="{909E8E84-426E-40DD-AFC4-6F175D3DCCD1}">
                <a14:hiddenFill xmlns:a14="http://schemas.microsoft.com/office/drawing/2010/main">
                  <a:solidFill>
                    <a:srgbClr val="FFFFFF"/>
                  </a:solidFill>
                </a14:hiddenFill>
              </a:ext>
            </a:extLst>
          </p:spPr>
        </p:pic>
        <p:sp>
          <p:nvSpPr>
            <p:cNvPr id="51" name="Text Box 16"/>
            <p:cNvSpPr txBox="1">
              <a:spLocks noChangeArrowheads="1"/>
            </p:cNvSpPr>
            <p:nvPr/>
          </p:nvSpPr>
          <p:spPr bwMode="auto">
            <a:xfrm>
              <a:off x="9066336" y="7685162"/>
              <a:ext cx="2116584"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anchor="t" anchorCtr="0" compatLnSpc="1">
              <a:prstTxWarp prst="textNoShape">
                <a:avLst/>
              </a:prstTxWarp>
            </a:bodyPr>
            <a:lstStyle/>
            <a:p>
              <a:pPr algn="ctr" defTabSz="642915"/>
              <a:r>
                <a:rPr lang="sk-SK" altLang="sk-SK" sz="984" dirty="0">
                  <a:latin typeface="Calibri" panose="020F0502020204030204" pitchFamily="34" charset="0"/>
                  <a:ea typeface="Calibri" panose="020F0502020204030204" pitchFamily="34" charset="0"/>
                  <a:cs typeface="Times New Roman" panose="02020603050405020304" pitchFamily="18" charset="0"/>
                </a:rPr>
                <a:t>Moderný prístup k údajom pre farmársku prax</a:t>
              </a:r>
              <a:endParaRPr lang="sk-SK" altLang="sk-SK" sz="984" dirty="0"/>
            </a:p>
          </p:txBody>
        </p:sp>
      </p:grpSp>
      <p:sp>
        <p:nvSpPr>
          <p:cNvPr id="52" name="AutoShape 15"/>
          <p:cNvSpPr>
            <a:spLocks noChangeArrowheads="1"/>
          </p:cNvSpPr>
          <p:nvPr/>
        </p:nvSpPr>
        <p:spPr bwMode="auto">
          <a:xfrm rot="4039589">
            <a:off x="2955185" y="1561126"/>
            <a:ext cx="160734" cy="541362"/>
          </a:xfrm>
          <a:prstGeom prst="downArrow">
            <a:avLst>
              <a:gd name="adj1" fmla="val 50000"/>
              <a:gd name="adj2" fmla="val 84201"/>
            </a:avLst>
          </a:prstGeom>
          <a:solidFill>
            <a:srgbClr val="FFFFFF"/>
          </a:solidFill>
          <a:ln w="9525">
            <a:solidFill>
              <a:srgbClr val="000000"/>
            </a:solidFill>
            <a:miter lim="800000"/>
            <a:headEnd/>
            <a:tailEnd/>
          </a:ln>
        </p:spPr>
        <p:txBody>
          <a:bodyPr vert="eaVert" wrap="square" lIns="64294" tIns="32147" rIns="64294" bIns="32147" numCol="1" anchor="t" anchorCtr="0" compatLnSpc="1">
            <a:prstTxWarp prst="textNoShape">
              <a:avLst/>
            </a:prstTxWarp>
          </a:bodyPr>
          <a:lstStyle/>
          <a:p>
            <a:endParaRPr lang="sk-SK"/>
          </a:p>
        </p:txBody>
      </p:sp>
      <p:sp>
        <p:nvSpPr>
          <p:cNvPr id="53" name="AutoShape 14"/>
          <p:cNvSpPr>
            <a:spLocks noChangeArrowheads="1"/>
          </p:cNvSpPr>
          <p:nvPr/>
        </p:nvSpPr>
        <p:spPr bwMode="auto">
          <a:xfrm rot="7017068">
            <a:off x="5302487" y="1625042"/>
            <a:ext cx="160734" cy="541362"/>
          </a:xfrm>
          <a:prstGeom prst="downArrow">
            <a:avLst>
              <a:gd name="adj1" fmla="val 50000"/>
              <a:gd name="adj2" fmla="val 84201"/>
            </a:avLst>
          </a:prstGeom>
          <a:solidFill>
            <a:srgbClr val="FFFFFF"/>
          </a:solidFill>
          <a:ln w="9525">
            <a:solidFill>
              <a:srgbClr val="000000"/>
            </a:solidFill>
            <a:miter lim="800000"/>
            <a:headEnd/>
            <a:tailEnd/>
          </a:ln>
        </p:spPr>
        <p:txBody>
          <a:bodyPr vert="eaVert" wrap="square" lIns="64294" tIns="32147" rIns="64294" bIns="32147" numCol="1" anchor="t" anchorCtr="0" compatLnSpc="1">
            <a:prstTxWarp prst="textNoShape">
              <a:avLst/>
            </a:prstTxWarp>
          </a:bodyPr>
          <a:lstStyle/>
          <a:p>
            <a:endParaRPr lang="sk-SK"/>
          </a:p>
        </p:txBody>
      </p:sp>
      <p:sp>
        <p:nvSpPr>
          <p:cNvPr id="54" name="AutoShape 13"/>
          <p:cNvSpPr>
            <a:spLocks noChangeArrowheads="1"/>
          </p:cNvSpPr>
          <p:nvPr/>
        </p:nvSpPr>
        <p:spPr bwMode="auto">
          <a:xfrm>
            <a:off x="4115771" y="2160002"/>
            <a:ext cx="160734" cy="321469"/>
          </a:xfrm>
          <a:prstGeom prst="downArrow">
            <a:avLst>
              <a:gd name="adj1" fmla="val 50000"/>
              <a:gd name="adj2" fmla="val 50000"/>
            </a:avLst>
          </a:prstGeom>
          <a:solidFill>
            <a:srgbClr val="FFFFFF"/>
          </a:solidFill>
          <a:ln w="9525">
            <a:solidFill>
              <a:srgbClr val="000000"/>
            </a:solidFill>
            <a:miter lim="800000"/>
            <a:headEnd/>
            <a:tailEnd/>
          </a:ln>
        </p:spPr>
        <p:txBody>
          <a:bodyPr vert="eaVert" wrap="square" lIns="64294" tIns="32147" rIns="64294" bIns="32147" numCol="1" anchor="t" anchorCtr="0" compatLnSpc="1">
            <a:prstTxWarp prst="textNoShape">
              <a:avLst/>
            </a:prstTxWarp>
          </a:bodyPr>
          <a:lstStyle/>
          <a:p>
            <a:endParaRPr lang="sk-SK"/>
          </a:p>
        </p:txBody>
      </p:sp>
      <p:sp>
        <p:nvSpPr>
          <p:cNvPr id="55" name="AutoShape 12"/>
          <p:cNvSpPr>
            <a:spLocks noChangeArrowheads="1"/>
          </p:cNvSpPr>
          <p:nvPr/>
        </p:nvSpPr>
        <p:spPr bwMode="auto">
          <a:xfrm rot="-3371982">
            <a:off x="5336623" y="2263973"/>
            <a:ext cx="160734" cy="642938"/>
          </a:xfrm>
          <a:prstGeom prst="upDownArrow">
            <a:avLst>
              <a:gd name="adj1" fmla="val 50000"/>
              <a:gd name="adj2" fmla="val 80000"/>
            </a:avLst>
          </a:prstGeom>
          <a:solidFill>
            <a:srgbClr val="FFFFFF"/>
          </a:solidFill>
          <a:ln w="9525">
            <a:solidFill>
              <a:srgbClr val="000000"/>
            </a:solidFill>
            <a:miter lim="800000"/>
            <a:headEnd/>
            <a:tailEnd/>
          </a:ln>
        </p:spPr>
        <p:txBody>
          <a:bodyPr vert="eaVert" wrap="square" lIns="64294" tIns="32147" rIns="64294" bIns="32147" numCol="1" anchor="t" anchorCtr="0" compatLnSpc="1">
            <a:prstTxWarp prst="textNoShape">
              <a:avLst/>
            </a:prstTxWarp>
          </a:bodyPr>
          <a:lstStyle/>
          <a:p>
            <a:endParaRPr lang="sk-SK"/>
          </a:p>
        </p:txBody>
      </p:sp>
      <p:sp>
        <p:nvSpPr>
          <p:cNvPr id="56" name="AutoShape 11"/>
          <p:cNvSpPr>
            <a:spLocks noChangeArrowheads="1"/>
          </p:cNvSpPr>
          <p:nvPr/>
        </p:nvSpPr>
        <p:spPr bwMode="auto">
          <a:xfrm rot="4039589">
            <a:off x="2955187" y="2314761"/>
            <a:ext cx="160734" cy="541362"/>
          </a:xfrm>
          <a:prstGeom prst="downArrow">
            <a:avLst>
              <a:gd name="adj1" fmla="val 50000"/>
              <a:gd name="adj2" fmla="val 84201"/>
            </a:avLst>
          </a:prstGeom>
          <a:solidFill>
            <a:srgbClr val="FFFFFF"/>
          </a:solidFill>
          <a:ln w="9525">
            <a:solidFill>
              <a:srgbClr val="000000"/>
            </a:solidFill>
            <a:miter lim="800000"/>
            <a:headEnd/>
            <a:tailEnd/>
          </a:ln>
        </p:spPr>
        <p:txBody>
          <a:bodyPr vert="eaVert" wrap="square" lIns="64294" tIns="32147" rIns="64294" bIns="32147" numCol="1" anchor="t" anchorCtr="0" compatLnSpc="1">
            <a:prstTxWarp prst="textNoShape">
              <a:avLst/>
            </a:prstTxWarp>
          </a:bodyPr>
          <a:lstStyle/>
          <a:p>
            <a:endParaRPr lang="sk-SK"/>
          </a:p>
        </p:txBody>
      </p:sp>
      <p:sp>
        <p:nvSpPr>
          <p:cNvPr id="57" name="AutoShape 10"/>
          <p:cNvSpPr>
            <a:spLocks noChangeArrowheads="1"/>
          </p:cNvSpPr>
          <p:nvPr/>
        </p:nvSpPr>
        <p:spPr bwMode="auto">
          <a:xfrm>
            <a:off x="6214033" y="2557150"/>
            <a:ext cx="160734" cy="321469"/>
          </a:xfrm>
          <a:prstGeom prst="upDownArrow">
            <a:avLst>
              <a:gd name="adj1" fmla="val 50000"/>
              <a:gd name="adj2" fmla="val 40000"/>
            </a:avLst>
          </a:prstGeom>
          <a:solidFill>
            <a:srgbClr val="FFFFFF"/>
          </a:solidFill>
          <a:ln w="9525">
            <a:solidFill>
              <a:srgbClr val="000000"/>
            </a:solidFill>
            <a:miter lim="800000"/>
            <a:headEnd/>
            <a:tailEnd/>
          </a:ln>
        </p:spPr>
        <p:txBody>
          <a:bodyPr vert="eaVert" wrap="square" lIns="64294" tIns="32147" rIns="64294" bIns="32147" numCol="1" anchor="t" anchorCtr="0" compatLnSpc="1">
            <a:prstTxWarp prst="textNoShape">
              <a:avLst/>
            </a:prstTxWarp>
          </a:bodyPr>
          <a:lstStyle/>
          <a:p>
            <a:endParaRPr lang="sk-SK"/>
          </a:p>
        </p:txBody>
      </p:sp>
      <p:sp>
        <p:nvSpPr>
          <p:cNvPr id="58" name="AutoShape 9"/>
          <p:cNvSpPr>
            <a:spLocks noChangeArrowheads="1"/>
          </p:cNvSpPr>
          <p:nvPr/>
        </p:nvSpPr>
        <p:spPr bwMode="auto">
          <a:xfrm>
            <a:off x="4123301" y="3616821"/>
            <a:ext cx="160734" cy="321469"/>
          </a:xfrm>
          <a:prstGeom prst="downArrow">
            <a:avLst>
              <a:gd name="adj1" fmla="val 50000"/>
              <a:gd name="adj2" fmla="val 50000"/>
            </a:avLst>
          </a:prstGeom>
          <a:solidFill>
            <a:srgbClr val="FFFFFF"/>
          </a:solidFill>
          <a:ln w="9525">
            <a:solidFill>
              <a:srgbClr val="000000"/>
            </a:solidFill>
            <a:miter lim="800000"/>
            <a:headEnd/>
            <a:tailEnd/>
          </a:ln>
        </p:spPr>
        <p:txBody>
          <a:bodyPr vert="eaVert" wrap="square" lIns="64294" tIns="32147" rIns="64294" bIns="32147" numCol="1" anchor="t" anchorCtr="0" compatLnSpc="1">
            <a:prstTxWarp prst="textNoShape">
              <a:avLst/>
            </a:prstTxWarp>
          </a:bodyPr>
          <a:lstStyle/>
          <a:p>
            <a:endParaRPr lang="sk-SK"/>
          </a:p>
        </p:txBody>
      </p:sp>
      <p:sp>
        <p:nvSpPr>
          <p:cNvPr id="59" name="AutoShape 8"/>
          <p:cNvSpPr>
            <a:spLocks noChangeArrowheads="1"/>
          </p:cNvSpPr>
          <p:nvPr/>
        </p:nvSpPr>
        <p:spPr bwMode="auto">
          <a:xfrm>
            <a:off x="4123301" y="4895998"/>
            <a:ext cx="160734" cy="321469"/>
          </a:xfrm>
          <a:prstGeom prst="downArrow">
            <a:avLst>
              <a:gd name="adj1" fmla="val 50000"/>
              <a:gd name="adj2" fmla="val 50000"/>
            </a:avLst>
          </a:prstGeom>
          <a:solidFill>
            <a:srgbClr val="FFFFFF"/>
          </a:solidFill>
          <a:ln w="9525">
            <a:solidFill>
              <a:srgbClr val="000000"/>
            </a:solidFill>
            <a:miter lim="800000"/>
            <a:headEnd/>
            <a:tailEnd/>
          </a:ln>
        </p:spPr>
        <p:txBody>
          <a:bodyPr vert="eaVert" wrap="square" lIns="64294" tIns="32147" rIns="64294" bIns="32147" numCol="1" anchor="t" anchorCtr="0" compatLnSpc="1">
            <a:prstTxWarp prst="textNoShape">
              <a:avLst/>
            </a:prstTxWarp>
          </a:bodyPr>
          <a:lstStyle/>
          <a:p>
            <a:endParaRPr lang="sk-SK"/>
          </a:p>
        </p:txBody>
      </p:sp>
      <p:sp>
        <p:nvSpPr>
          <p:cNvPr id="60" name="AutoShape 7"/>
          <p:cNvSpPr>
            <a:spLocks noChangeArrowheads="1"/>
          </p:cNvSpPr>
          <p:nvPr/>
        </p:nvSpPr>
        <p:spPr bwMode="auto">
          <a:xfrm rot="-4227277">
            <a:off x="3014346" y="3426506"/>
            <a:ext cx="160734" cy="541363"/>
          </a:xfrm>
          <a:prstGeom prst="downArrow">
            <a:avLst>
              <a:gd name="adj1" fmla="val 50000"/>
              <a:gd name="adj2" fmla="val 84201"/>
            </a:avLst>
          </a:prstGeom>
          <a:solidFill>
            <a:srgbClr val="FFFFFF"/>
          </a:solidFill>
          <a:ln w="9525">
            <a:solidFill>
              <a:srgbClr val="000000"/>
            </a:solidFill>
            <a:miter lim="800000"/>
            <a:headEnd/>
            <a:tailEnd/>
          </a:ln>
        </p:spPr>
        <p:txBody>
          <a:bodyPr vert="eaVert" wrap="square" lIns="64294" tIns="32147" rIns="64294" bIns="32147" numCol="1" anchor="t" anchorCtr="0" compatLnSpc="1">
            <a:prstTxWarp prst="textNoShape">
              <a:avLst/>
            </a:prstTxWarp>
          </a:bodyPr>
          <a:lstStyle/>
          <a:p>
            <a:endParaRPr lang="sk-SK"/>
          </a:p>
        </p:txBody>
      </p:sp>
      <p:sp>
        <p:nvSpPr>
          <p:cNvPr id="61" name="AutoShape 6"/>
          <p:cNvSpPr>
            <a:spLocks noChangeArrowheads="1"/>
          </p:cNvSpPr>
          <p:nvPr/>
        </p:nvSpPr>
        <p:spPr bwMode="auto">
          <a:xfrm rot="-17481312">
            <a:off x="5285835" y="3426507"/>
            <a:ext cx="160734" cy="541362"/>
          </a:xfrm>
          <a:prstGeom prst="downArrow">
            <a:avLst>
              <a:gd name="adj1" fmla="val 50000"/>
              <a:gd name="adj2" fmla="val 84201"/>
            </a:avLst>
          </a:prstGeom>
          <a:solidFill>
            <a:srgbClr val="FFFFFF"/>
          </a:solidFill>
          <a:ln w="9525">
            <a:solidFill>
              <a:srgbClr val="000000"/>
            </a:solidFill>
            <a:miter lim="800000"/>
            <a:headEnd/>
            <a:tailEnd/>
          </a:ln>
        </p:spPr>
        <p:txBody>
          <a:bodyPr vert="eaVert" wrap="square" lIns="64294" tIns="32147" rIns="64294" bIns="32147" numCol="1" anchor="t" anchorCtr="0" compatLnSpc="1">
            <a:prstTxWarp prst="textNoShape">
              <a:avLst/>
            </a:prstTxWarp>
          </a:bodyPr>
          <a:lstStyle/>
          <a:p>
            <a:endParaRPr lang="sk-SK"/>
          </a:p>
        </p:txBody>
      </p:sp>
      <p:grpSp>
        <p:nvGrpSpPr>
          <p:cNvPr id="62" name="Skupina 2"/>
          <p:cNvGrpSpPr/>
          <p:nvPr/>
        </p:nvGrpSpPr>
        <p:grpSpPr>
          <a:xfrm>
            <a:off x="531140" y="5152727"/>
            <a:ext cx="2081273" cy="1015752"/>
            <a:chOff x="755399" y="6973962"/>
            <a:chExt cx="2960032" cy="1444625"/>
          </a:xfrm>
        </p:grpSpPr>
        <p:pic>
          <p:nvPicPr>
            <p:cNvPr id="63" name="Obrázok 16" descr="wo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67786" y="6973962"/>
              <a:ext cx="623888" cy="623888"/>
            </a:xfrm>
            <a:prstGeom prst="rect">
              <a:avLst/>
            </a:prstGeom>
            <a:noFill/>
            <a:extLst>
              <a:ext uri="{909E8E84-426E-40DD-AFC4-6F175D3DCCD1}">
                <a14:hiddenFill xmlns:a14="http://schemas.microsoft.com/office/drawing/2010/main">
                  <a:solidFill>
                    <a:srgbClr val="FFFFFF"/>
                  </a:solidFill>
                </a14:hiddenFill>
              </a:ext>
            </a:extLst>
          </p:spPr>
        </p:pic>
        <p:sp>
          <p:nvSpPr>
            <p:cNvPr id="64" name="Text Box 4"/>
            <p:cNvSpPr txBox="1">
              <a:spLocks noChangeArrowheads="1"/>
            </p:cNvSpPr>
            <p:nvPr/>
          </p:nvSpPr>
          <p:spPr bwMode="auto">
            <a:xfrm>
              <a:off x="755399" y="7551812"/>
              <a:ext cx="296003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anchor="t" anchorCtr="0" compatLnSpc="1">
              <a:prstTxWarp prst="textNoShape">
                <a:avLst/>
              </a:prstTxWarp>
            </a:bodyPr>
            <a:lstStyle/>
            <a:p>
              <a:pPr algn="ctr" defTabSz="642915"/>
              <a:r>
                <a:rPr lang="sk-SK" altLang="sk-SK" sz="984" dirty="0">
                  <a:latin typeface="Calibri" panose="020F0502020204030204" pitchFamily="34" charset="0"/>
                  <a:ea typeface="Calibri" panose="020F0502020204030204" pitchFamily="34" charset="0"/>
                  <a:cs typeface="Times New Roman" panose="02020603050405020304" pitchFamily="18" charset="0"/>
                </a:rPr>
                <a:t>Zabezpečenie efektívneho výkonu Pôdnej služby prostredníctvom služieb </a:t>
              </a:r>
              <a:r>
                <a:rPr lang="sk-SK" altLang="sk-SK" sz="984" dirty="0" err="1">
                  <a:latin typeface="Calibri" panose="020F0502020204030204" pitchFamily="34" charset="0"/>
                  <a:ea typeface="Calibri" panose="020F0502020204030204" pitchFamily="34" charset="0"/>
                  <a:cs typeface="Times New Roman" panose="02020603050405020304" pitchFamily="18" charset="0"/>
                </a:rPr>
                <a:t>eGovernment</a:t>
              </a:r>
              <a:r>
                <a:rPr lang="sk-SK" altLang="sk-SK" sz="984" dirty="0">
                  <a:latin typeface="Calibri" panose="020F0502020204030204" pitchFamily="34" charset="0"/>
                  <a:ea typeface="Calibri" panose="020F0502020204030204" pitchFamily="34" charset="0"/>
                  <a:cs typeface="Times New Roman" panose="02020603050405020304" pitchFamily="18" charset="0"/>
                </a:rPr>
                <a:t> s centrálnou evidenciou registrov</a:t>
              </a:r>
              <a:endParaRPr lang="sk-SK" altLang="sk-SK" sz="984" dirty="0"/>
            </a:p>
          </p:txBody>
        </p:sp>
      </p:grpSp>
      <p:grpSp>
        <p:nvGrpSpPr>
          <p:cNvPr id="65" name="Skupina 36"/>
          <p:cNvGrpSpPr/>
          <p:nvPr/>
        </p:nvGrpSpPr>
        <p:grpSpPr>
          <a:xfrm>
            <a:off x="7007401" y="3371330"/>
            <a:ext cx="1827252" cy="880511"/>
            <a:chOff x="9966081" y="4440420"/>
            <a:chExt cx="2598759" cy="1252282"/>
          </a:xfrm>
        </p:grpSpPr>
        <p:pic>
          <p:nvPicPr>
            <p:cNvPr id="66" name="Obrázok 6" descr="sprou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977329" y="4440420"/>
              <a:ext cx="576262" cy="576263"/>
            </a:xfrm>
            <a:prstGeom prst="rect">
              <a:avLst/>
            </a:prstGeom>
            <a:noFill/>
            <a:extLst>
              <a:ext uri="{909E8E84-426E-40DD-AFC4-6F175D3DCCD1}">
                <a14:hiddenFill xmlns:a14="http://schemas.microsoft.com/office/drawing/2010/main">
                  <a:solidFill>
                    <a:srgbClr val="FFFFFF"/>
                  </a:solidFill>
                </a14:hiddenFill>
              </a:ext>
            </a:extLst>
          </p:spPr>
        </p:pic>
        <p:sp>
          <p:nvSpPr>
            <p:cNvPr id="67" name="Text Box 2"/>
            <p:cNvSpPr txBox="1">
              <a:spLocks noChangeArrowheads="1"/>
            </p:cNvSpPr>
            <p:nvPr/>
          </p:nvSpPr>
          <p:spPr bwMode="auto">
            <a:xfrm>
              <a:off x="9966081" y="5121202"/>
              <a:ext cx="259875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anchor="t" anchorCtr="0" compatLnSpc="1">
              <a:prstTxWarp prst="textNoShape">
                <a:avLst/>
              </a:prstTxWarp>
            </a:bodyPr>
            <a:lstStyle/>
            <a:p>
              <a:pPr algn="ctr" defTabSz="642915"/>
              <a:r>
                <a:rPr lang="sk-SK" altLang="sk-SK" sz="984" dirty="0">
                  <a:latin typeface="Calibri" panose="020F0502020204030204" pitchFamily="34" charset="0"/>
                  <a:ea typeface="Calibri" panose="020F0502020204030204" pitchFamily="34" charset="0"/>
                  <a:cs typeface="Times New Roman" panose="02020603050405020304" pitchFamily="18" charset="0"/>
                </a:rPr>
                <a:t>Systematický a stabilný monitoring pôdy a vody, flexibilne reagujúci na požiadavky praxe</a:t>
              </a:r>
              <a:endParaRPr lang="sk-SK" altLang="sk-SK" sz="984" dirty="0"/>
            </a:p>
          </p:txBody>
        </p:sp>
      </p:grpSp>
      <p:sp>
        <p:nvSpPr>
          <p:cNvPr id="68" name="AutoShape 1"/>
          <p:cNvSpPr>
            <a:spLocks noChangeArrowheads="1"/>
          </p:cNvSpPr>
          <p:nvPr/>
        </p:nvSpPr>
        <p:spPr bwMode="auto">
          <a:xfrm rot="-2520000">
            <a:off x="7053111" y="2563933"/>
            <a:ext cx="160734" cy="870645"/>
          </a:xfrm>
          <a:prstGeom prst="upDownArrow">
            <a:avLst>
              <a:gd name="adj1" fmla="val 50000"/>
              <a:gd name="adj2" fmla="val 108333"/>
            </a:avLst>
          </a:prstGeom>
          <a:solidFill>
            <a:srgbClr val="FFFFFF"/>
          </a:solidFill>
          <a:ln w="9525">
            <a:solidFill>
              <a:srgbClr val="000000"/>
            </a:solidFill>
            <a:miter lim="800000"/>
            <a:headEnd/>
            <a:tailEnd/>
          </a:ln>
        </p:spPr>
        <p:txBody>
          <a:bodyPr vert="eaVert" wrap="square" lIns="64294" tIns="32147" rIns="64294" bIns="32147" numCol="1" anchor="t" anchorCtr="0" compatLnSpc="1">
            <a:prstTxWarp prst="textNoShape">
              <a:avLst/>
            </a:prstTxWarp>
          </a:bodyPr>
          <a:lstStyle/>
          <a:p>
            <a:endParaRPr lang="sk-SK"/>
          </a:p>
        </p:txBody>
      </p:sp>
      <p:sp>
        <p:nvSpPr>
          <p:cNvPr id="69" name="Rectangle 40"/>
          <p:cNvSpPr>
            <a:spLocks noChangeArrowheads="1"/>
          </p:cNvSpPr>
          <p:nvPr/>
        </p:nvSpPr>
        <p:spPr bwMode="auto">
          <a:xfrm>
            <a:off x="1055953" y="1369708"/>
            <a:ext cx="129908" cy="34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endParaRPr lang="sk-SK"/>
          </a:p>
        </p:txBody>
      </p:sp>
      <p:sp>
        <p:nvSpPr>
          <p:cNvPr id="70" name="Rectangle 55"/>
          <p:cNvSpPr>
            <a:spLocks noChangeArrowheads="1"/>
          </p:cNvSpPr>
          <p:nvPr/>
        </p:nvSpPr>
        <p:spPr bwMode="auto">
          <a:xfrm>
            <a:off x="1055953" y="1530443"/>
            <a:ext cx="129908" cy="34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endParaRPr lang="sk-SK"/>
          </a:p>
        </p:txBody>
      </p:sp>
    </p:spTree>
    <p:extLst>
      <p:ext uri="{BB962C8B-B14F-4D97-AF65-F5344CB8AC3E}">
        <p14:creationId xmlns:p14="http://schemas.microsoft.com/office/powerpoint/2010/main" val="187513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par>
                                <p:cTn id="8" presetID="22" presetClass="entr" presetSubtype="4"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par>
                                <p:cTn id="14" presetID="2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down)">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down)">
                                      <p:cBhvr>
                                        <p:cTn id="21" dur="500"/>
                                        <p:tgtEl>
                                          <p:spTgt spid="37"/>
                                        </p:tgtEl>
                                      </p:cBhvr>
                                    </p:animEffect>
                                  </p:childTnLst>
                                </p:cTn>
                              </p:par>
                              <p:par>
                                <p:cTn id="22" presetID="22" presetClass="entr" presetSubtype="4"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par>
                                <p:cTn id="25" presetID="22" presetClass="entr" presetSubtype="4"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down)">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par>
                                <p:cTn id="36" presetID="22" presetClass="entr" presetSubtype="4"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2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00"/>
                                        <p:tgtEl>
                                          <p:spTgt spid="2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wipe(down)">
                                      <p:cBhvr>
                                        <p:cTn id="44" dur="500"/>
                                        <p:tgtEl>
                                          <p:spTgt spid="6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down)">
                                      <p:cBhvr>
                                        <p:cTn id="47" dur="500"/>
                                        <p:tgtEl>
                                          <p:spTgt spid="5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down)">
                                      <p:cBhvr>
                                        <p:cTn id="50" dur="50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down)">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down)">
                                      <p:cBhvr>
                                        <p:cTn id="63" dur="500"/>
                                        <p:tgtEl>
                                          <p:spTgt spid="65"/>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down)">
                                      <p:cBhvr>
                                        <p:cTn id="66" dur="500"/>
                                        <p:tgtEl>
                                          <p:spTgt spid="68"/>
                                        </p:tgtEl>
                                      </p:cBhvr>
                                    </p:animEffect>
                                  </p:childTnLst>
                                </p:cTn>
                              </p:par>
                              <p:par>
                                <p:cTn id="67" presetID="22" presetClass="entr" presetSubtype="4"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down)">
                                      <p:cBhvr>
                                        <p:cTn id="74" dur="500"/>
                                        <p:tgtEl>
                                          <p:spTgt spid="25"/>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8" grpId="0" animBg="1"/>
      <p:bldP spid="59" grpId="0" animBg="1"/>
      <p:bldP spid="60" grpId="0" animBg="1"/>
      <p:bldP spid="61" grpId="0" animBg="1"/>
      <p:bldP spid="6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Nadpis"/>
          <p:cNvSpPr txBox="1"/>
          <p:nvPr/>
        </p:nvSpPr>
        <p:spPr>
          <a:xfrm>
            <a:off x="72428" y="3239478"/>
            <a:ext cx="8964068" cy="591509"/>
          </a:xfrm>
          <a:prstGeom prst="rect">
            <a:avLst/>
          </a:prstGeom>
          <a:solidFill>
            <a:srgbClr val="BCBF00"/>
          </a:solidFill>
          <a:ln w="12700" cap="flat">
            <a:noFill/>
            <a:miter lim="400000"/>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a:r>
              <a:rPr lang="sk-SK" sz="3375" b="1" dirty="0">
                <a:cs typeface="Arial" panose="020B0604020202020204" pitchFamily="34" charset="0"/>
              </a:rPr>
              <a:t>Ďakujem za pozornosť</a:t>
            </a:r>
            <a:endParaRPr lang="sk-SK" sz="3375" dirty="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1844824"/>
            <a:ext cx="1041880" cy="1041880"/>
          </a:xfrm>
          <a:prstGeom prst="rect">
            <a:avLst/>
          </a:prstGeom>
        </p:spPr>
      </p:pic>
      <p:pic>
        <p:nvPicPr>
          <p:cNvPr id="73" name="Picture 6" descr="Pozvánka na konferenciu &amp;quot;Urbanizovaná krajina, pôda a klíma&amp;quot; - Aktuality  SHMÚ"/>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755847" y="4293096"/>
            <a:ext cx="921929" cy="90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28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sp>
        <p:nvSpPr>
          <p:cNvPr id="158" name="TextBox 7"/>
          <p:cNvSpPr txBox="1">
            <a:spLocks noChangeArrowheads="1"/>
          </p:cNvSpPr>
          <p:nvPr/>
        </p:nvSpPr>
        <p:spPr bwMode="auto">
          <a:xfrm>
            <a:off x="7514501"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153</a:t>
            </a:r>
            <a:endParaRPr lang="ko-KR" altLang="en-US" sz="1600" dirty="0">
              <a:solidFill>
                <a:schemeClr val="bg1"/>
              </a:solidFill>
              <a:latin typeface="Arial" panose="020B0604020202020204" pitchFamily="34" charset="0"/>
            </a:endParaRPr>
          </a:p>
        </p:txBody>
      </p:sp>
      <p:sp>
        <p:nvSpPr>
          <p:cNvPr id="160" name="TextBox 9"/>
          <p:cNvSpPr txBox="1">
            <a:spLocks noChangeArrowheads="1"/>
          </p:cNvSpPr>
          <p:nvPr/>
        </p:nvSpPr>
        <p:spPr bwMode="auto">
          <a:xfrm>
            <a:off x="6535950"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1952</a:t>
            </a:r>
            <a:endParaRPr lang="ko-KR" altLang="en-US" sz="1600">
              <a:solidFill>
                <a:schemeClr val="bg1"/>
              </a:solidFill>
              <a:latin typeface="Arial" panose="020B0604020202020204" pitchFamily="34" charset="0"/>
            </a:endParaRPr>
          </a:p>
        </p:txBody>
      </p:sp>
      <p:sp>
        <p:nvSpPr>
          <p:cNvPr id="164" name="TextBox 13"/>
          <p:cNvSpPr txBox="1">
            <a:spLocks noChangeArrowheads="1"/>
          </p:cNvSpPr>
          <p:nvPr/>
        </p:nvSpPr>
        <p:spPr bwMode="auto">
          <a:xfrm>
            <a:off x="4578851"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1950</a:t>
            </a:r>
            <a:endParaRPr lang="ko-KR" altLang="en-US" sz="1600">
              <a:solidFill>
                <a:schemeClr val="bg1"/>
              </a:solidFill>
              <a:latin typeface="Arial" panose="020B0604020202020204" pitchFamily="34" charset="0"/>
            </a:endParaRPr>
          </a:p>
        </p:txBody>
      </p:sp>
      <p:grpSp>
        <p:nvGrpSpPr>
          <p:cNvPr id="235" name="Group 234"/>
          <p:cNvGrpSpPr/>
          <p:nvPr/>
        </p:nvGrpSpPr>
        <p:grpSpPr>
          <a:xfrm>
            <a:off x="-2124744" y="1917462"/>
            <a:ext cx="62286065" cy="4070743"/>
            <a:chOff x="13012872" y="1852611"/>
            <a:chExt cx="62286065" cy="4070743"/>
          </a:xfrm>
        </p:grpSpPr>
        <p:sp>
          <p:nvSpPr>
            <p:cNvPr id="174" name="TextBox 31"/>
            <p:cNvSpPr txBox="1"/>
            <p:nvPr/>
          </p:nvSpPr>
          <p:spPr bwMode="auto">
            <a:xfrm>
              <a:off x="15788015" y="1852611"/>
              <a:ext cx="11464183" cy="1015663"/>
            </a:xfrm>
            <a:prstGeom prst="rect">
              <a:avLst/>
            </a:prstGeom>
            <a:noFill/>
          </p:spPr>
          <p:txBody>
            <a:bodyPr>
              <a:spAutoFit/>
            </a:bodyPr>
            <a:lstStyle/>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3" name="오각형 4"/>
            <p:cNvSpPr/>
            <p:nvPr/>
          </p:nvSpPr>
          <p:spPr bwMode="auto">
            <a:xfrm>
              <a:off x="74104438" y="3552813"/>
              <a:ext cx="1194499" cy="661735"/>
            </a:xfrm>
            <a:prstGeom prst="homePlate">
              <a:avLst/>
            </a:prstGeom>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 name="TextBox 5"/>
            <p:cNvSpPr txBox="1">
              <a:spLocks noChangeArrowheads="1"/>
            </p:cNvSpPr>
            <p:nvPr/>
          </p:nvSpPr>
          <p:spPr bwMode="auto">
            <a:xfrm>
              <a:off x="7418503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21</a:t>
              </a:r>
              <a:endParaRPr lang="ko-KR" altLang="en-US" sz="1600" dirty="0">
                <a:solidFill>
                  <a:schemeClr val="bg1"/>
                </a:solidFill>
                <a:latin typeface="Arial" panose="020B0604020202020204" pitchFamily="34" charset="0"/>
              </a:endParaRPr>
            </a:p>
          </p:txBody>
        </p:sp>
        <p:sp>
          <p:nvSpPr>
            <p:cNvPr id="15" name="직사각형 6"/>
            <p:cNvSpPr/>
            <p:nvPr/>
          </p:nvSpPr>
          <p:spPr bwMode="auto">
            <a:xfrm>
              <a:off x="6719390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6" name="TextBox 7"/>
            <p:cNvSpPr txBox="1">
              <a:spLocks noChangeArrowheads="1"/>
            </p:cNvSpPr>
            <p:nvPr/>
          </p:nvSpPr>
          <p:spPr bwMode="auto">
            <a:xfrm>
              <a:off x="6727449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2014</a:t>
              </a:r>
              <a:endParaRPr lang="ko-KR" altLang="en-US" sz="1600" dirty="0">
                <a:solidFill>
                  <a:schemeClr val="bg1"/>
                </a:solidFill>
                <a:latin typeface="Arial" panose="020B0604020202020204" pitchFamily="34" charset="0"/>
              </a:endParaRPr>
            </a:p>
          </p:txBody>
        </p:sp>
        <p:sp>
          <p:nvSpPr>
            <p:cNvPr id="17" name="직사각형 8"/>
            <p:cNvSpPr/>
            <p:nvPr/>
          </p:nvSpPr>
          <p:spPr bwMode="auto">
            <a:xfrm>
              <a:off x="6621535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8" name="TextBox 9"/>
            <p:cNvSpPr txBox="1">
              <a:spLocks noChangeArrowheads="1"/>
            </p:cNvSpPr>
            <p:nvPr/>
          </p:nvSpPr>
          <p:spPr bwMode="auto">
            <a:xfrm>
              <a:off x="6629594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2013</a:t>
              </a:r>
              <a:endParaRPr lang="ko-KR" altLang="en-US" sz="1600">
                <a:solidFill>
                  <a:schemeClr val="bg1"/>
                </a:solidFill>
                <a:latin typeface="Arial" panose="020B0604020202020204" pitchFamily="34" charset="0"/>
              </a:endParaRPr>
            </a:p>
          </p:txBody>
        </p:sp>
        <p:sp>
          <p:nvSpPr>
            <p:cNvPr id="19" name="직사각형 10"/>
            <p:cNvSpPr/>
            <p:nvPr/>
          </p:nvSpPr>
          <p:spPr bwMode="auto">
            <a:xfrm>
              <a:off x="6523680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0" name="TextBox 11"/>
            <p:cNvSpPr txBox="1">
              <a:spLocks noChangeArrowheads="1"/>
            </p:cNvSpPr>
            <p:nvPr/>
          </p:nvSpPr>
          <p:spPr bwMode="auto">
            <a:xfrm>
              <a:off x="6531739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2012</a:t>
              </a:r>
              <a:endParaRPr lang="ko-KR" altLang="en-US" sz="1600">
                <a:solidFill>
                  <a:schemeClr val="bg1"/>
                </a:solidFill>
                <a:latin typeface="Arial" panose="020B0604020202020204" pitchFamily="34" charset="0"/>
              </a:endParaRPr>
            </a:p>
          </p:txBody>
        </p:sp>
        <p:sp>
          <p:nvSpPr>
            <p:cNvPr id="21" name="직사각형 12"/>
            <p:cNvSpPr/>
            <p:nvPr/>
          </p:nvSpPr>
          <p:spPr bwMode="auto">
            <a:xfrm>
              <a:off x="642582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 name="TextBox 13"/>
            <p:cNvSpPr txBox="1">
              <a:spLocks noChangeArrowheads="1"/>
            </p:cNvSpPr>
            <p:nvPr/>
          </p:nvSpPr>
          <p:spPr bwMode="auto">
            <a:xfrm>
              <a:off x="643388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2011</a:t>
              </a:r>
              <a:endParaRPr lang="ko-KR" altLang="en-US" sz="1600">
                <a:solidFill>
                  <a:schemeClr val="bg1"/>
                </a:solidFill>
                <a:latin typeface="Arial" panose="020B0604020202020204" pitchFamily="34" charset="0"/>
              </a:endParaRPr>
            </a:p>
          </p:txBody>
        </p:sp>
        <p:sp>
          <p:nvSpPr>
            <p:cNvPr id="23" name="직사각형 14"/>
            <p:cNvSpPr/>
            <p:nvPr/>
          </p:nvSpPr>
          <p:spPr bwMode="auto">
            <a:xfrm>
              <a:off x="6327970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4" name="TextBox 15"/>
            <p:cNvSpPr txBox="1">
              <a:spLocks noChangeArrowheads="1"/>
            </p:cNvSpPr>
            <p:nvPr/>
          </p:nvSpPr>
          <p:spPr bwMode="auto">
            <a:xfrm>
              <a:off x="6336029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2010</a:t>
              </a:r>
              <a:endParaRPr lang="ko-KR" altLang="en-US" sz="1600">
                <a:solidFill>
                  <a:schemeClr val="bg1"/>
                </a:solidFill>
                <a:latin typeface="Arial" panose="020B0604020202020204" pitchFamily="34" charset="0"/>
              </a:endParaRPr>
            </a:p>
          </p:txBody>
        </p:sp>
        <p:sp>
          <p:nvSpPr>
            <p:cNvPr id="25" name="직사각형 16"/>
            <p:cNvSpPr/>
            <p:nvPr/>
          </p:nvSpPr>
          <p:spPr bwMode="auto">
            <a:xfrm>
              <a:off x="61322602"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6" name="TextBox 17"/>
            <p:cNvSpPr txBox="1">
              <a:spLocks noChangeArrowheads="1"/>
            </p:cNvSpPr>
            <p:nvPr/>
          </p:nvSpPr>
          <p:spPr bwMode="auto">
            <a:xfrm>
              <a:off x="6140319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2008</a:t>
              </a:r>
              <a:endParaRPr lang="ko-KR" altLang="en-US" sz="1600">
                <a:solidFill>
                  <a:schemeClr val="bg1"/>
                </a:solidFill>
                <a:latin typeface="Arial" panose="020B0604020202020204" pitchFamily="34" charset="0"/>
              </a:endParaRPr>
            </a:p>
          </p:txBody>
        </p:sp>
        <p:sp>
          <p:nvSpPr>
            <p:cNvPr id="27" name="직사각형 18"/>
            <p:cNvSpPr/>
            <p:nvPr/>
          </p:nvSpPr>
          <p:spPr bwMode="auto">
            <a:xfrm>
              <a:off x="623011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8" name="TextBox 19"/>
            <p:cNvSpPr txBox="1">
              <a:spLocks noChangeArrowheads="1"/>
            </p:cNvSpPr>
            <p:nvPr/>
          </p:nvSpPr>
          <p:spPr bwMode="auto">
            <a:xfrm>
              <a:off x="623817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2009</a:t>
              </a:r>
              <a:endParaRPr lang="ko-KR" altLang="en-US" sz="1600">
                <a:solidFill>
                  <a:schemeClr val="bg1"/>
                </a:solidFill>
                <a:latin typeface="Arial" panose="020B0604020202020204" pitchFamily="34" charset="0"/>
              </a:endParaRPr>
            </a:p>
          </p:txBody>
        </p:sp>
        <p:sp>
          <p:nvSpPr>
            <p:cNvPr id="186" name="TextBox 22"/>
            <p:cNvSpPr txBox="1"/>
            <p:nvPr/>
          </p:nvSpPr>
          <p:spPr bwMode="auto">
            <a:xfrm>
              <a:off x="65909577" y="2422070"/>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Vznik NPPC</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82" name="TextBox 42"/>
            <p:cNvSpPr txBox="1"/>
            <p:nvPr/>
          </p:nvSpPr>
          <p:spPr bwMode="auto">
            <a:xfrm>
              <a:off x="68470161" y="4851887"/>
              <a:ext cx="2309356" cy="400110"/>
            </a:xfrm>
            <a:prstGeom prst="rect">
              <a:avLst/>
            </a:prstGeom>
            <a:noFill/>
          </p:spPr>
          <p:txBody>
            <a:bodyPr wrap="square">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GSAA</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33" name="이등변 삼각형 47"/>
            <p:cNvSpPr/>
            <p:nvPr/>
          </p:nvSpPr>
          <p:spPr bwMode="auto">
            <a:xfrm rot="10800000">
              <a:off x="7417424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4" name="이등변 삼각형 50"/>
            <p:cNvSpPr/>
            <p:nvPr/>
          </p:nvSpPr>
          <p:spPr bwMode="auto">
            <a:xfrm rot="10800000">
              <a:off x="67412069"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5" name="이등변 삼각형 54"/>
            <p:cNvSpPr/>
            <p:nvPr/>
          </p:nvSpPr>
          <p:spPr bwMode="auto">
            <a:xfrm>
              <a:off x="69431704" y="4397736"/>
              <a:ext cx="38627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7" name="직사각형 6"/>
            <p:cNvSpPr/>
            <p:nvPr/>
          </p:nvSpPr>
          <p:spPr bwMode="auto">
            <a:xfrm>
              <a:off x="6033828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38" name="TextBox 7"/>
            <p:cNvSpPr txBox="1">
              <a:spLocks noChangeArrowheads="1"/>
            </p:cNvSpPr>
            <p:nvPr/>
          </p:nvSpPr>
          <p:spPr bwMode="auto">
            <a:xfrm>
              <a:off x="604188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2007</a:t>
              </a:r>
              <a:endParaRPr lang="ko-KR" altLang="en-US" sz="1600">
                <a:solidFill>
                  <a:schemeClr val="bg1"/>
                </a:solidFill>
                <a:latin typeface="Arial" panose="020B0604020202020204" pitchFamily="34" charset="0"/>
              </a:endParaRPr>
            </a:p>
          </p:txBody>
        </p:sp>
        <p:sp>
          <p:nvSpPr>
            <p:cNvPr id="39" name="직사각형 8"/>
            <p:cNvSpPr/>
            <p:nvPr/>
          </p:nvSpPr>
          <p:spPr bwMode="auto">
            <a:xfrm>
              <a:off x="5935973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0" name="TextBox 9"/>
            <p:cNvSpPr txBox="1">
              <a:spLocks noChangeArrowheads="1"/>
            </p:cNvSpPr>
            <p:nvPr/>
          </p:nvSpPr>
          <p:spPr bwMode="auto">
            <a:xfrm>
              <a:off x="59440330" y="3604206"/>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a:t>
              </a:r>
              <a:r>
                <a:rPr lang="en-US" altLang="ko-KR" sz="1600">
                  <a:solidFill>
                    <a:schemeClr val="bg1"/>
                  </a:solidFill>
                  <a:latin typeface="Arial" panose="020B0604020202020204" pitchFamily="34" charset="0"/>
                </a:rPr>
                <a:t>0</a:t>
              </a:r>
              <a:r>
                <a:rPr lang="sk-SK" altLang="ko-KR" sz="1600">
                  <a:solidFill>
                    <a:schemeClr val="bg1"/>
                  </a:solidFill>
                  <a:latin typeface="Arial" panose="020B0604020202020204" pitchFamily="34" charset="0"/>
                </a:rPr>
                <a:t>06</a:t>
              </a:r>
              <a:endParaRPr lang="ko-KR" altLang="en-US" sz="1600">
                <a:solidFill>
                  <a:schemeClr val="bg1"/>
                </a:solidFill>
                <a:latin typeface="Arial" panose="020B0604020202020204" pitchFamily="34" charset="0"/>
              </a:endParaRPr>
            </a:p>
          </p:txBody>
        </p:sp>
        <p:sp>
          <p:nvSpPr>
            <p:cNvPr id="41" name="직사각형 10"/>
            <p:cNvSpPr/>
            <p:nvPr/>
          </p:nvSpPr>
          <p:spPr bwMode="auto">
            <a:xfrm>
              <a:off x="5838118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2" name="TextBox 11"/>
            <p:cNvSpPr txBox="1">
              <a:spLocks noChangeArrowheads="1"/>
            </p:cNvSpPr>
            <p:nvPr/>
          </p:nvSpPr>
          <p:spPr bwMode="auto">
            <a:xfrm>
              <a:off x="584617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2005</a:t>
              </a:r>
              <a:endParaRPr lang="ko-KR" altLang="en-US" sz="1600">
                <a:solidFill>
                  <a:schemeClr val="bg1"/>
                </a:solidFill>
                <a:latin typeface="Arial" panose="020B0604020202020204" pitchFamily="34" charset="0"/>
              </a:endParaRPr>
            </a:p>
          </p:txBody>
        </p:sp>
        <p:sp>
          <p:nvSpPr>
            <p:cNvPr id="43" name="직사각형 12"/>
            <p:cNvSpPr/>
            <p:nvPr/>
          </p:nvSpPr>
          <p:spPr bwMode="auto">
            <a:xfrm>
              <a:off x="574026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4" name="TextBox 13"/>
            <p:cNvSpPr txBox="1">
              <a:spLocks noChangeArrowheads="1"/>
            </p:cNvSpPr>
            <p:nvPr/>
          </p:nvSpPr>
          <p:spPr bwMode="auto">
            <a:xfrm>
              <a:off x="5748322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2004</a:t>
              </a:r>
              <a:endParaRPr lang="ko-KR" altLang="en-US" sz="1600">
                <a:solidFill>
                  <a:schemeClr val="bg1"/>
                </a:solidFill>
                <a:latin typeface="Arial" panose="020B0604020202020204" pitchFamily="34" charset="0"/>
              </a:endParaRPr>
            </a:p>
          </p:txBody>
        </p:sp>
        <p:sp>
          <p:nvSpPr>
            <p:cNvPr id="45" name="직사각형 14"/>
            <p:cNvSpPr/>
            <p:nvPr/>
          </p:nvSpPr>
          <p:spPr bwMode="auto">
            <a:xfrm>
              <a:off x="564240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6" name="TextBox 15"/>
            <p:cNvSpPr txBox="1">
              <a:spLocks noChangeArrowheads="1"/>
            </p:cNvSpPr>
            <p:nvPr/>
          </p:nvSpPr>
          <p:spPr bwMode="auto">
            <a:xfrm>
              <a:off x="565046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2003</a:t>
              </a:r>
              <a:endParaRPr lang="ko-KR" altLang="en-US" sz="1600">
                <a:solidFill>
                  <a:schemeClr val="bg1"/>
                </a:solidFill>
                <a:latin typeface="Arial" panose="020B0604020202020204" pitchFamily="34" charset="0"/>
              </a:endParaRPr>
            </a:p>
          </p:txBody>
        </p:sp>
        <p:sp>
          <p:nvSpPr>
            <p:cNvPr id="47" name="직사각형 16"/>
            <p:cNvSpPr/>
            <p:nvPr/>
          </p:nvSpPr>
          <p:spPr bwMode="auto">
            <a:xfrm>
              <a:off x="544669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8" name="TextBox 17"/>
            <p:cNvSpPr txBox="1">
              <a:spLocks noChangeArrowheads="1"/>
            </p:cNvSpPr>
            <p:nvPr/>
          </p:nvSpPr>
          <p:spPr bwMode="auto">
            <a:xfrm>
              <a:off x="545475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1</a:t>
              </a:r>
              <a:endParaRPr lang="ko-KR" altLang="en-US" sz="1600">
                <a:solidFill>
                  <a:schemeClr val="bg1"/>
                </a:solidFill>
                <a:latin typeface="Arial" panose="020B0604020202020204" pitchFamily="34" charset="0"/>
              </a:endParaRPr>
            </a:p>
          </p:txBody>
        </p:sp>
        <p:sp>
          <p:nvSpPr>
            <p:cNvPr id="49" name="직사각형 18"/>
            <p:cNvSpPr/>
            <p:nvPr/>
          </p:nvSpPr>
          <p:spPr bwMode="auto">
            <a:xfrm>
              <a:off x="554455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0" name="TextBox 19"/>
            <p:cNvSpPr txBox="1">
              <a:spLocks noChangeArrowheads="1"/>
            </p:cNvSpPr>
            <p:nvPr/>
          </p:nvSpPr>
          <p:spPr bwMode="auto">
            <a:xfrm>
              <a:off x="5552612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2</a:t>
              </a:r>
              <a:endParaRPr lang="ko-KR" altLang="en-US" sz="1600">
                <a:solidFill>
                  <a:schemeClr val="bg1"/>
                </a:solidFill>
                <a:latin typeface="Arial" panose="020B0604020202020204" pitchFamily="34" charset="0"/>
              </a:endParaRPr>
            </a:p>
          </p:txBody>
        </p:sp>
        <p:sp>
          <p:nvSpPr>
            <p:cNvPr id="180" name="TextBox 28"/>
            <p:cNvSpPr txBox="1"/>
            <p:nvPr/>
          </p:nvSpPr>
          <p:spPr bwMode="auto">
            <a:xfrm>
              <a:off x="54733139" y="2216387"/>
              <a:ext cx="4126596" cy="400110"/>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LPIS</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78" name="TextBox 37"/>
            <p:cNvSpPr txBox="1"/>
            <p:nvPr/>
          </p:nvSpPr>
          <p:spPr bwMode="auto">
            <a:xfrm>
              <a:off x="56380725" y="4973999"/>
              <a:ext cx="288412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Pôdna služba</a:t>
              </a: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53" name="이등변 삼각형 49"/>
            <p:cNvSpPr/>
            <p:nvPr/>
          </p:nvSpPr>
          <p:spPr bwMode="auto">
            <a:xfrm rot="10800000">
              <a:off x="56657647"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55" name="직사각형 6"/>
            <p:cNvSpPr/>
            <p:nvPr/>
          </p:nvSpPr>
          <p:spPr bwMode="auto">
            <a:xfrm>
              <a:off x="534752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6" name="TextBox 7"/>
            <p:cNvSpPr txBox="1">
              <a:spLocks noChangeArrowheads="1"/>
            </p:cNvSpPr>
            <p:nvPr/>
          </p:nvSpPr>
          <p:spPr bwMode="auto">
            <a:xfrm>
              <a:off x="535558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2000</a:t>
              </a:r>
              <a:endParaRPr lang="ko-KR" altLang="en-US" sz="1600">
                <a:solidFill>
                  <a:schemeClr val="bg1"/>
                </a:solidFill>
                <a:latin typeface="Arial" panose="020B0604020202020204" pitchFamily="34" charset="0"/>
              </a:endParaRPr>
            </a:p>
          </p:txBody>
        </p:sp>
        <p:sp>
          <p:nvSpPr>
            <p:cNvPr id="57" name="직사각형 8"/>
            <p:cNvSpPr/>
            <p:nvPr/>
          </p:nvSpPr>
          <p:spPr bwMode="auto">
            <a:xfrm>
              <a:off x="524967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8" name="TextBox 9"/>
            <p:cNvSpPr txBox="1">
              <a:spLocks noChangeArrowheads="1"/>
            </p:cNvSpPr>
            <p:nvPr/>
          </p:nvSpPr>
          <p:spPr bwMode="auto">
            <a:xfrm>
              <a:off x="525773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1999</a:t>
              </a:r>
              <a:endParaRPr lang="ko-KR" altLang="en-US" sz="1600">
                <a:solidFill>
                  <a:schemeClr val="bg1"/>
                </a:solidFill>
                <a:latin typeface="Arial" panose="020B0604020202020204" pitchFamily="34" charset="0"/>
              </a:endParaRPr>
            </a:p>
          </p:txBody>
        </p:sp>
        <p:sp>
          <p:nvSpPr>
            <p:cNvPr id="59" name="직사각형 10"/>
            <p:cNvSpPr/>
            <p:nvPr/>
          </p:nvSpPr>
          <p:spPr bwMode="auto">
            <a:xfrm>
              <a:off x="515181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0" name="TextBox 11"/>
            <p:cNvSpPr txBox="1">
              <a:spLocks noChangeArrowheads="1"/>
            </p:cNvSpPr>
            <p:nvPr/>
          </p:nvSpPr>
          <p:spPr bwMode="auto">
            <a:xfrm>
              <a:off x="515987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1998</a:t>
              </a:r>
              <a:endParaRPr lang="ko-KR" altLang="en-US" sz="1600">
                <a:solidFill>
                  <a:schemeClr val="bg1"/>
                </a:solidFill>
                <a:latin typeface="Arial" panose="020B0604020202020204" pitchFamily="34" charset="0"/>
              </a:endParaRPr>
            </a:p>
          </p:txBody>
        </p:sp>
        <p:sp>
          <p:nvSpPr>
            <p:cNvPr id="61" name="직사각형 12"/>
            <p:cNvSpPr/>
            <p:nvPr/>
          </p:nvSpPr>
          <p:spPr bwMode="auto">
            <a:xfrm>
              <a:off x="505396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2" name="TextBox 13"/>
            <p:cNvSpPr txBox="1">
              <a:spLocks noChangeArrowheads="1"/>
            </p:cNvSpPr>
            <p:nvPr/>
          </p:nvSpPr>
          <p:spPr bwMode="auto">
            <a:xfrm>
              <a:off x="506202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1997</a:t>
              </a:r>
              <a:endParaRPr lang="ko-KR" altLang="en-US" sz="1600">
                <a:solidFill>
                  <a:schemeClr val="bg1"/>
                </a:solidFill>
                <a:latin typeface="Arial" panose="020B0604020202020204" pitchFamily="34" charset="0"/>
              </a:endParaRPr>
            </a:p>
          </p:txBody>
        </p:sp>
        <p:sp>
          <p:nvSpPr>
            <p:cNvPr id="63" name="직사각형 14"/>
            <p:cNvSpPr/>
            <p:nvPr/>
          </p:nvSpPr>
          <p:spPr bwMode="auto">
            <a:xfrm>
              <a:off x="495610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4" name="TextBox 15"/>
            <p:cNvSpPr txBox="1">
              <a:spLocks noChangeArrowheads="1"/>
            </p:cNvSpPr>
            <p:nvPr/>
          </p:nvSpPr>
          <p:spPr bwMode="auto">
            <a:xfrm>
              <a:off x="496416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1996</a:t>
              </a:r>
              <a:endParaRPr lang="ko-KR" altLang="en-US" sz="1600">
                <a:solidFill>
                  <a:schemeClr val="bg1"/>
                </a:solidFill>
                <a:latin typeface="Arial" panose="020B0604020202020204" pitchFamily="34" charset="0"/>
              </a:endParaRPr>
            </a:p>
          </p:txBody>
        </p:sp>
        <p:sp>
          <p:nvSpPr>
            <p:cNvPr id="65" name="직사각형 16"/>
            <p:cNvSpPr/>
            <p:nvPr/>
          </p:nvSpPr>
          <p:spPr bwMode="auto">
            <a:xfrm>
              <a:off x="4760396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6" name="TextBox 17"/>
            <p:cNvSpPr txBox="1">
              <a:spLocks noChangeArrowheads="1"/>
            </p:cNvSpPr>
            <p:nvPr/>
          </p:nvSpPr>
          <p:spPr bwMode="auto">
            <a:xfrm>
              <a:off x="476845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1994</a:t>
              </a:r>
              <a:endParaRPr lang="ko-KR" altLang="en-US" sz="1600">
                <a:solidFill>
                  <a:schemeClr val="bg1"/>
                </a:solidFill>
                <a:latin typeface="Arial" panose="020B0604020202020204" pitchFamily="34" charset="0"/>
              </a:endParaRPr>
            </a:p>
          </p:txBody>
        </p:sp>
        <p:sp>
          <p:nvSpPr>
            <p:cNvPr id="67" name="직사각형 18"/>
            <p:cNvSpPr/>
            <p:nvPr/>
          </p:nvSpPr>
          <p:spPr bwMode="auto">
            <a:xfrm>
              <a:off x="4858251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8" name="TextBox 19"/>
            <p:cNvSpPr txBox="1">
              <a:spLocks noChangeArrowheads="1"/>
            </p:cNvSpPr>
            <p:nvPr/>
          </p:nvSpPr>
          <p:spPr bwMode="auto">
            <a:xfrm>
              <a:off x="486631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1995</a:t>
              </a:r>
              <a:endParaRPr lang="ko-KR" altLang="en-US" sz="1600">
                <a:solidFill>
                  <a:schemeClr val="bg1"/>
                </a:solidFill>
                <a:latin typeface="Arial" panose="020B0604020202020204" pitchFamily="34" charset="0"/>
              </a:endParaRPr>
            </a:p>
          </p:txBody>
        </p:sp>
        <p:sp>
          <p:nvSpPr>
            <p:cNvPr id="69" name="직사각형 6"/>
            <p:cNvSpPr/>
            <p:nvPr/>
          </p:nvSpPr>
          <p:spPr bwMode="auto">
            <a:xfrm>
              <a:off x="466196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0" name="TextBox 7"/>
            <p:cNvSpPr txBox="1">
              <a:spLocks noChangeArrowheads="1"/>
            </p:cNvSpPr>
            <p:nvPr/>
          </p:nvSpPr>
          <p:spPr bwMode="auto">
            <a:xfrm>
              <a:off x="4670023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1993</a:t>
              </a:r>
              <a:endParaRPr lang="ko-KR" altLang="en-US" sz="1600">
                <a:solidFill>
                  <a:schemeClr val="bg1"/>
                </a:solidFill>
                <a:latin typeface="Arial" panose="020B0604020202020204" pitchFamily="34" charset="0"/>
              </a:endParaRPr>
            </a:p>
          </p:txBody>
        </p:sp>
        <p:sp>
          <p:nvSpPr>
            <p:cNvPr id="71" name="직사각형 8"/>
            <p:cNvSpPr/>
            <p:nvPr/>
          </p:nvSpPr>
          <p:spPr bwMode="auto">
            <a:xfrm>
              <a:off x="4564109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2" name="TextBox 9"/>
            <p:cNvSpPr txBox="1">
              <a:spLocks noChangeArrowheads="1"/>
            </p:cNvSpPr>
            <p:nvPr/>
          </p:nvSpPr>
          <p:spPr bwMode="auto">
            <a:xfrm>
              <a:off x="4572168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1992</a:t>
              </a:r>
              <a:endParaRPr lang="ko-KR" altLang="en-US" sz="1600">
                <a:solidFill>
                  <a:schemeClr val="bg1"/>
                </a:solidFill>
                <a:latin typeface="Arial" panose="020B0604020202020204" pitchFamily="34" charset="0"/>
              </a:endParaRPr>
            </a:p>
          </p:txBody>
        </p:sp>
        <p:sp>
          <p:nvSpPr>
            <p:cNvPr id="73" name="직사각형 10"/>
            <p:cNvSpPr/>
            <p:nvPr/>
          </p:nvSpPr>
          <p:spPr bwMode="auto">
            <a:xfrm>
              <a:off x="446625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4" name="TextBox 11"/>
            <p:cNvSpPr txBox="1">
              <a:spLocks noChangeArrowheads="1"/>
            </p:cNvSpPr>
            <p:nvPr/>
          </p:nvSpPr>
          <p:spPr bwMode="auto">
            <a:xfrm>
              <a:off x="4474314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1991</a:t>
              </a:r>
              <a:endParaRPr lang="ko-KR" altLang="en-US" sz="1600">
                <a:solidFill>
                  <a:schemeClr val="bg1"/>
                </a:solidFill>
                <a:latin typeface="Arial" panose="020B0604020202020204" pitchFamily="34" charset="0"/>
              </a:endParaRPr>
            </a:p>
          </p:txBody>
        </p:sp>
        <p:sp>
          <p:nvSpPr>
            <p:cNvPr id="75" name="직사각형 12"/>
            <p:cNvSpPr/>
            <p:nvPr/>
          </p:nvSpPr>
          <p:spPr bwMode="auto">
            <a:xfrm>
              <a:off x="4368399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6" name="TextBox 13"/>
            <p:cNvSpPr txBox="1">
              <a:spLocks noChangeArrowheads="1"/>
            </p:cNvSpPr>
            <p:nvPr/>
          </p:nvSpPr>
          <p:spPr bwMode="auto">
            <a:xfrm>
              <a:off x="4376459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1990</a:t>
              </a:r>
              <a:endParaRPr lang="ko-KR" altLang="en-US" sz="1600">
                <a:solidFill>
                  <a:schemeClr val="bg1"/>
                </a:solidFill>
                <a:latin typeface="Arial" panose="020B0604020202020204" pitchFamily="34" charset="0"/>
              </a:endParaRPr>
            </a:p>
          </p:txBody>
        </p:sp>
        <p:sp>
          <p:nvSpPr>
            <p:cNvPr id="78" name="이등변 삼각형 50"/>
            <p:cNvSpPr/>
            <p:nvPr/>
          </p:nvSpPr>
          <p:spPr bwMode="auto">
            <a:xfrm rot="10800000">
              <a:off x="4001911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79" name="직사각형 16"/>
            <p:cNvSpPr/>
            <p:nvPr/>
          </p:nvSpPr>
          <p:spPr bwMode="auto">
            <a:xfrm>
              <a:off x="4173832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0" name="TextBox 17"/>
            <p:cNvSpPr txBox="1">
              <a:spLocks noChangeArrowheads="1"/>
            </p:cNvSpPr>
            <p:nvPr/>
          </p:nvSpPr>
          <p:spPr bwMode="auto">
            <a:xfrm>
              <a:off x="41818915"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1988</a:t>
              </a:r>
              <a:endParaRPr lang="ko-KR" altLang="en-US" sz="1600" dirty="0">
                <a:solidFill>
                  <a:schemeClr val="bg1"/>
                </a:solidFill>
                <a:latin typeface="Arial" panose="020B0604020202020204" pitchFamily="34" charset="0"/>
              </a:endParaRPr>
            </a:p>
          </p:txBody>
        </p:sp>
        <p:sp>
          <p:nvSpPr>
            <p:cNvPr id="81" name="직사각형 18"/>
            <p:cNvSpPr/>
            <p:nvPr/>
          </p:nvSpPr>
          <p:spPr bwMode="auto">
            <a:xfrm>
              <a:off x="4271687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2" name="TextBox 19"/>
            <p:cNvSpPr txBox="1">
              <a:spLocks noChangeArrowheads="1"/>
            </p:cNvSpPr>
            <p:nvPr/>
          </p:nvSpPr>
          <p:spPr bwMode="auto">
            <a:xfrm>
              <a:off x="42797466"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1989</a:t>
              </a:r>
              <a:endParaRPr lang="ko-KR" altLang="en-US" sz="1600">
                <a:solidFill>
                  <a:schemeClr val="bg1"/>
                </a:solidFill>
                <a:latin typeface="Arial" panose="020B0604020202020204" pitchFamily="34" charset="0"/>
              </a:endParaRPr>
            </a:p>
          </p:txBody>
        </p:sp>
        <p:sp>
          <p:nvSpPr>
            <p:cNvPr id="83" name="직사각형 6"/>
            <p:cNvSpPr/>
            <p:nvPr/>
          </p:nvSpPr>
          <p:spPr bwMode="auto">
            <a:xfrm>
              <a:off x="407540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4" name="TextBox 7"/>
            <p:cNvSpPr txBox="1">
              <a:spLocks noChangeArrowheads="1"/>
            </p:cNvSpPr>
            <p:nvPr/>
          </p:nvSpPr>
          <p:spPr bwMode="auto">
            <a:xfrm>
              <a:off x="408346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1987</a:t>
              </a:r>
              <a:endParaRPr lang="ko-KR" altLang="en-US" sz="1600">
                <a:solidFill>
                  <a:schemeClr val="bg1"/>
                </a:solidFill>
                <a:latin typeface="Arial" panose="020B0604020202020204" pitchFamily="34" charset="0"/>
              </a:endParaRPr>
            </a:p>
          </p:txBody>
        </p:sp>
        <p:sp>
          <p:nvSpPr>
            <p:cNvPr id="85" name="직사각형 8"/>
            <p:cNvSpPr/>
            <p:nvPr/>
          </p:nvSpPr>
          <p:spPr bwMode="auto">
            <a:xfrm>
              <a:off x="3977545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6" name="TextBox 9"/>
            <p:cNvSpPr txBox="1">
              <a:spLocks noChangeArrowheads="1"/>
            </p:cNvSpPr>
            <p:nvPr/>
          </p:nvSpPr>
          <p:spPr bwMode="auto">
            <a:xfrm>
              <a:off x="39856050" y="3604578"/>
              <a:ext cx="754140" cy="33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1986</a:t>
              </a:r>
              <a:endParaRPr lang="ko-KR" altLang="en-US" sz="1600">
                <a:solidFill>
                  <a:schemeClr val="bg1"/>
                </a:solidFill>
                <a:latin typeface="Arial" panose="020B0604020202020204" pitchFamily="34" charset="0"/>
              </a:endParaRPr>
            </a:p>
          </p:txBody>
        </p:sp>
        <p:sp>
          <p:nvSpPr>
            <p:cNvPr id="87" name="직사각형 10"/>
            <p:cNvSpPr/>
            <p:nvPr/>
          </p:nvSpPr>
          <p:spPr bwMode="auto">
            <a:xfrm>
              <a:off x="387969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8" name="TextBox 11"/>
            <p:cNvSpPr txBox="1">
              <a:spLocks noChangeArrowheads="1"/>
            </p:cNvSpPr>
            <p:nvPr/>
          </p:nvSpPr>
          <p:spPr bwMode="auto">
            <a:xfrm>
              <a:off x="388774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1985</a:t>
              </a:r>
              <a:endParaRPr lang="ko-KR" altLang="en-US" sz="1600">
                <a:solidFill>
                  <a:schemeClr val="bg1"/>
                </a:solidFill>
                <a:latin typeface="Arial" panose="020B0604020202020204" pitchFamily="34" charset="0"/>
              </a:endParaRPr>
            </a:p>
          </p:txBody>
        </p:sp>
        <p:sp>
          <p:nvSpPr>
            <p:cNvPr id="89" name="직사각형 12"/>
            <p:cNvSpPr/>
            <p:nvPr/>
          </p:nvSpPr>
          <p:spPr bwMode="auto">
            <a:xfrm>
              <a:off x="378183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0" name="TextBox 13"/>
            <p:cNvSpPr txBox="1">
              <a:spLocks noChangeArrowheads="1"/>
            </p:cNvSpPr>
            <p:nvPr/>
          </p:nvSpPr>
          <p:spPr bwMode="auto">
            <a:xfrm>
              <a:off x="3789894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1984</a:t>
              </a:r>
              <a:endParaRPr lang="ko-KR" altLang="en-US" sz="1600">
                <a:solidFill>
                  <a:schemeClr val="bg1"/>
                </a:solidFill>
                <a:latin typeface="Arial" panose="020B0604020202020204" pitchFamily="34" charset="0"/>
              </a:endParaRPr>
            </a:p>
          </p:txBody>
        </p:sp>
        <p:sp>
          <p:nvSpPr>
            <p:cNvPr id="91" name="직사각형 14"/>
            <p:cNvSpPr/>
            <p:nvPr/>
          </p:nvSpPr>
          <p:spPr bwMode="auto">
            <a:xfrm>
              <a:off x="3683980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2" name="TextBox 15"/>
            <p:cNvSpPr txBox="1">
              <a:spLocks noChangeArrowheads="1"/>
            </p:cNvSpPr>
            <p:nvPr/>
          </p:nvSpPr>
          <p:spPr bwMode="auto">
            <a:xfrm>
              <a:off x="369204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1983</a:t>
              </a:r>
              <a:endParaRPr lang="ko-KR" altLang="en-US" sz="1600">
                <a:solidFill>
                  <a:schemeClr val="bg1"/>
                </a:solidFill>
                <a:latin typeface="Arial" panose="020B0604020202020204" pitchFamily="34" charset="0"/>
              </a:endParaRPr>
            </a:p>
          </p:txBody>
        </p:sp>
        <p:sp>
          <p:nvSpPr>
            <p:cNvPr id="93" name="직사각형 16"/>
            <p:cNvSpPr/>
            <p:nvPr/>
          </p:nvSpPr>
          <p:spPr bwMode="auto">
            <a:xfrm>
              <a:off x="348827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4" name="TextBox 17"/>
            <p:cNvSpPr txBox="1">
              <a:spLocks noChangeArrowheads="1"/>
            </p:cNvSpPr>
            <p:nvPr/>
          </p:nvSpPr>
          <p:spPr bwMode="auto">
            <a:xfrm>
              <a:off x="349632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1981</a:t>
              </a:r>
              <a:endParaRPr lang="ko-KR" altLang="en-US" sz="1600">
                <a:solidFill>
                  <a:schemeClr val="bg1"/>
                </a:solidFill>
                <a:latin typeface="Arial" panose="020B0604020202020204" pitchFamily="34" charset="0"/>
              </a:endParaRPr>
            </a:p>
          </p:txBody>
        </p:sp>
        <p:sp>
          <p:nvSpPr>
            <p:cNvPr id="95" name="직사각형 18"/>
            <p:cNvSpPr/>
            <p:nvPr/>
          </p:nvSpPr>
          <p:spPr bwMode="auto">
            <a:xfrm>
              <a:off x="358612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6" name="TextBox 19"/>
            <p:cNvSpPr txBox="1">
              <a:spLocks noChangeArrowheads="1"/>
            </p:cNvSpPr>
            <p:nvPr/>
          </p:nvSpPr>
          <p:spPr bwMode="auto">
            <a:xfrm>
              <a:off x="3594185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1982</a:t>
              </a:r>
              <a:endParaRPr lang="ko-KR" altLang="en-US" sz="1600">
                <a:solidFill>
                  <a:schemeClr val="bg1"/>
                </a:solidFill>
                <a:latin typeface="Arial" panose="020B0604020202020204" pitchFamily="34" charset="0"/>
              </a:endParaRPr>
            </a:p>
          </p:txBody>
        </p:sp>
        <p:sp>
          <p:nvSpPr>
            <p:cNvPr id="97" name="직사각형 6"/>
            <p:cNvSpPr/>
            <p:nvPr/>
          </p:nvSpPr>
          <p:spPr bwMode="auto">
            <a:xfrm>
              <a:off x="338909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8" name="TextBox 7"/>
            <p:cNvSpPr txBox="1">
              <a:spLocks noChangeArrowheads="1"/>
            </p:cNvSpPr>
            <p:nvPr/>
          </p:nvSpPr>
          <p:spPr bwMode="auto">
            <a:xfrm>
              <a:off x="339715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1980</a:t>
              </a:r>
              <a:endParaRPr lang="ko-KR" altLang="en-US" sz="1600">
                <a:solidFill>
                  <a:schemeClr val="bg1"/>
                </a:solidFill>
                <a:latin typeface="Arial" panose="020B0604020202020204" pitchFamily="34" charset="0"/>
              </a:endParaRPr>
            </a:p>
          </p:txBody>
        </p:sp>
        <p:sp>
          <p:nvSpPr>
            <p:cNvPr id="99" name="직사각형 8"/>
            <p:cNvSpPr/>
            <p:nvPr/>
          </p:nvSpPr>
          <p:spPr bwMode="auto">
            <a:xfrm>
              <a:off x="3291243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0" name="TextBox 9"/>
            <p:cNvSpPr txBox="1">
              <a:spLocks noChangeArrowheads="1"/>
            </p:cNvSpPr>
            <p:nvPr/>
          </p:nvSpPr>
          <p:spPr bwMode="auto">
            <a:xfrm>
              <a:off x="329930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1979</a:t>
              </a:r>
              <a:endParaRPr lang="ko-KR" altLang="en-US" sz="1600">
                <a:solidFill>
                  <a:schemeClr val="bg1"/>
                </a:solidFill>
                <a:latin typeface="Arial" panose="020B0604020202020204" pitchFamily="34" charset="0"/>
              </a:endParaRPr>
            </a:p>
          </p:txBody>
        </p:sp>
        <p:sp>
          <p:nvSpPr>
            <p:cNvPr id="101" name="직사각형 10"/>
            <p:cNvSpPr/>
            <p:nvPr/>
          </p:nvSpPr>
          <p:spPr bwMode="auto">
            <a:xfrm>
              <a:off x="319338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2" name="TextBox 11"/>
            <p:cNvSpPr txBox="1">
              <a:spLocks noChangeArrowheads="1"/>
            </p:cNvSpPr>
            <p:nvPr/>
          </p:nvSpPr>
          <p:spPr bwMode="auto">
            <a:xfrm>
              <a:off x="320144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1978</a:t>
              </a:r>
              <a:endParaRPr lang="ko-KR" altLang="en-US" sz="1600">
                <a:solidFill>
                  <a:schemeClr val="bg1"/>
                </a:solidFill>
                <a:latin typeface="Arial" panose="020B0604020202020204" pitchFamily="34" charset="0"/>
              </a:endParaRPr>
            </a:p>
          </p:txBody>
        </p:sp>
        <p:sp>
          <p:nvSpPr>
            <p:cNvPr id="103" name="직사각형 12"/>
            <p:cNvSpPr/>
            <p:nvPr/>
          </p:nvSpPr>
          <p:spPr bwMode="auto">
            <a:xfrm>
              <a:off x="309553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4" name="TextBox 13"/>
            <p:cNvSpPr txBox="1">
              <a:spLocks noChangeArrowheads="1"/>
            </p:cNvSpPr>
            <p:nvPr/>
          </p:nvSpPr>
          <p:spPr bwMode="auto">
            <a:xfrm>
              <a:off x="310359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1977</a:t>
              </a:r>
              <a:endParaRPr lang="ko-KR" altLang="en-US" sz="1600">
                <a:solidFill>
                  <a:schemeClr val="bg1"/>
                </a:solidFill>
                <a:latin typeface="Arial" panose="020B0604020202020204" pitchFamily="34" charset="0"/>
              </a:endParaRPr>
            </a:p>
          </p:txBody>
        </p:sp>
        <p:sp>
          <p:nvSpPr>
            <p:cNvPr id="105" name="직사각형 14"/>
            <p:cNvSpPr/>
            <p:nvPr/>
          </p:nvSpPr>
          <p:spPr bwMode="auto">
            <a:xfrm>
              <a:off x="299767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6" name="TextBox 15"/>
            <p:cNvSpPr txBox="1">
              <a:spLocks noChangeArrowheads="1"/>
            </p:cNvSpPr>
            <p:nvPr/>
          </p:nvSpPr>
          <p:spPr bwMode="auto">
            <a:xfrm>
              <a:off x="3005737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1976</a:t>
              </a:r>
              <a:endParaRPr lang="ko-KR" altLang="en-US" sz="1600">
                <a:solidFill>
                  <a:schemeClr val="bg1"/>
                </a:solidFill>
                <a:latin typeface="Arial" panose="020B0604020202020204" pitchFamily="34" charset="0"/>
              </a:endParaRPr>
            </a:p>
          </p:txBody>
        </p:sp>
        <p:sp>
          <p:nvSpPr>
            <p:cNvPr id="107" name="직사각형 16"/>
            <p:cNvSpPr/>
            <p:nvPr/>
          </p:nvSpPr>
          <p:spPr bwMode="auto">
            <a:xfrm>
              <a:off x="280196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8" name="TextBox 17"/>
            <p:cNvSpPr txBox="1">
              <a:spLocks noChangeArrowheads="1"/>
            </p:cNvSpPr>
            <p:nvPr/>
          </p:nvSpPr>
          <p:spPr bwMode="auto">
            <a:xfrm>
              <a:off x="28100277"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1974</a:t>
              </a:r>
              <a:endParaRPr lang="ko-KR" altLang="en-US" sz="1600">
                <a:solidFill>
                  <a:schemeClr val="bg1"/>
                </a:solidFill>
                <a:latin typeface="Arial" panose="020B0604020202020204" pitchFamily="34" charset="0"/>
              </a:endParaRPr>
            </a:p>
          </p:txBody>
        </p:sp>
        <p:sp>
          <p:nvSpPr>
            <p:cNvPr id="109" name="직사각형 18"/>
            <p:cNvSpPr/>
            <p:nvPr/>
          </p:nvSpPr>
          <p:spPr bwMode="auto">
            <a:xfrm>
              <a:off x="289982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0" name="TextBox 19"/>
            <p:cNvSpPr txBox="1">
              <a:spLocks noChangeArrowheads="1"/>
            </p:cNvSpPr>
            <p:nvPr/>
          </p:nvSpPr>
          <p:spPr bwMode="auto">
            <a:xfrm>
              <a:off x="2907882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1975</a:t>
              </a:r>
              <a:endParaRPr lang="ko-KR" altLang="en-US" sz="1600">
                <a:solidFill>
                  <a:schemeClr val="bg1"/>
                </a:solidFill>
                <a:latin typeface="Arial" panose="020B0604020202020204" pitchFamily="34" charset="0"/>
              </a:endParaRPr>
            </a:p>
          </p:txBody>
        </p:sp>
        <p:sp>
          <p:nvSpPr>
            <p:cNvPr id="111" name="직사각형 6"/>
            <p:cNvSpPr/>
            <p:nvPr/>
          </p:nvSpPr>
          <p:spPr bwMode="auto">
            <a:xfrm>
              <a:off x="27035370"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2" name="TextBox 7"/>
            <p:cNvSpPr txBox="1">
              <a:spLocks noChangeArrowheads="1"/>
            </p:cNvSpPr>
            <p:nvPr/>
          </p:nvSpPr>
          <p:spPr bwMode="auto">
            <a:xfrm>
              <a:off x="27115962"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1973</a:t>
              </a:r>
              <a:endParaRPr lang="ko-KR" altLang="en-US" sz="1600">
                <a:solidFill>
                  <a:schemeClr val="bg1"/>
                </a:solidFill>
                <a:latin typeface="Arial" panose="020B0604020202020204" pitchFamily="34" charset="0"/>
              </a:endParaRPr>
            </a:p>
          </p:txBody>
        </p:sp>
        <p:sp>
          <p:nvSpPr>
            <p:cNvPr id="113" name="직사각형 8"/>
            <p:cNvSpPr/>
            <p:nvPr/>
          </p:nvSpPr>
          <p:spPr bwMode="auto">
            <a:xfrm>
              <a:off x="26056819"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4" name="TextBox 9"/>
            <p:cNvSpPr txBox="1">
              <a:spLocks noChangeArrowheads="1"/>
            </p:cNvSpPr>
            <p:nvPr/>
          </p:nvSpPr>
          <p:spPr bwMode="auto">
            <a:xfrm>
              <a:off x="26137411"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1972</a:t>
              </a:r>
              <a:endParaRPr lang="ko-KR" altLang="en-US" sz="1600">
                <a:solidFill>
                  <a:schemeClr val="bg1"/>
                </a:solidFill>
                <a:latin typeface="Arial" panose="020B0604020202020204" pitchFamily="34" charset="0"/>
              </a:endParaRPr>
            </a:p>
          </p:txBody>
        </p:sp>
        <p:sp>
          <p:nvSpPr>
            <p:cNvPr id="115" name="직사각형 10"/>
            <p:cNvSpPr/>
            <p:nvPr/>
          </p:nvSpPr>
          <p:spPr bwMode="auto">
            <a:xfrm>
              <a:off x="2507826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6" name="TextBox 11"/>
            <p:cNvSpPr txBox="1">
              <a:spLocks noChangeArrowheads="1"/>
            </p:cNvSpPr>
            <p:nvPr/>
          </p:nvSpPr>
          <p:spPr bwMode="auto">
            <a:xfrm>
              <a:off x="2515886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1971</a:t>
              </a:r>
              <a:endParaRPr lang="ko-KR" altLang="en-US" sz="1600">
                <a:solidFill>
                  <a:schemeClr val="bg1"/>
                </a:solidFill>
                <a:latin typeface="Arial" panose="020B0604020202020204" pitchFamily="34" charset="0"/>
              </a:endParaRPr>
            </a:p>
          </p:txBody>
        </p:sp>
        <p:sp>
          <p:nvSpPr>
            <p:cNvPr id="117" name="직사각형 12"/>
            <p:cNvSpPr/>
            <p:nvPr/>
          </p:nvSpPr>
          <p:spPr bwMode="auto">
            <a:xfrm>
              <a:off x="2409971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8" name="TextBox 13"/>
            <p:cNvSpPr txBox="1">
              <a:spLocks noChangeArrowheads="1"/>
            </p:cNvSpPr>
            <p:nvPr/>
          </p:nvSpPr>
          <p:spPr bwMode="auto">
            <a:xfrm>
              <a:off x="2418030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1970</a:t>
              </a:r>
              <a:endParaRPr lang="ko-KR" altLang="en-US" sz="1600">
                <a:solidFill>
                  <a:schemeClr val="bg1"/>
                </a:solidFill>
                <a:latin typeface="Arial" panose="020B0604020202020204" pitchFamily="34" charset="0"/>
              </a:endParaRPr>
            </a:p>
          </p:txBody>
        </p:sp>
        <p:sp>
          <p:nvSpPr>
            <p:cNvPr id="120" name="이등변 삼각형 50"/>
            <p:cNvSpPr/>
            <p:nvPr/>
          </p:nvSpPr>
          <p:spPr bwMode="auto">
            <a:xfrm rot="10800000">
              <a:off x="24302190"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21" name="직사각형 16"/>
            <p:cNvSpPr/>
            <p:nvPr/>
          </p:nvSpPr>
          <p:spPr bwMode="auto">
            <a:xfrm>
              <a:off x="2213687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2" name="TextBox 17"/>
            <p:cNvSpPr txBox="1">
              <a:spLocks noChangeArrowheads="1"/>
            </p:cNvSpPr>
            <p:nvPr/>
          </p:nvSpPr>
          <p:spPr bwMode="auto">
            <a:xfrm>
              <a:off x="2221746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1968</a:t>
              </a:r>
              <a:endParaRPr lang="ko-KR" altLang="en-US" sz="1600">
                <a:solidFill>
                  <a:schemeClr val="bg1"/>
                </a:solidFill>
                <a:latin typeface="Arial" panose="020B0604020202020204" pitchFamily="34" charset="0"/>
              </a:endParaRPr>
            </a:p>
          </p:txBody>
        </p:sp>
        <p:sp>
          <p:nvSpPr>
            <p:cNvPr id="123" name="직사각형 18"/>
            <p:cNvSpPr/>
            <p:nvPr/>
          </p:nvSpPr>
          <p:spPr bwMode="auto">
            <a:xfrm>
              <a:off x="2311542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4" name="TextBox 19"/>
            <p:cNvSpPr txBox="1">
              <a:spLocks noChangeArrowheads="1"/>
            </p:cNvSpPr>
            <p:nvPr/>
          </p:nvSpPr>
          <p:spPr bwMode="auto">
            <a:xfrm>
              <a:off x="2319601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1969</a:t>
              </a:r>
              <a:endParaRPr lang="ko-KR" altLang="en-US" sz="1600">
                <a:solidFill>
                  <a:schemeClr val="bg1"/>
                </a:solidFill>
                <a:latin typeface="Arial" panose="020B0604020202020204" pitchFamily="34" charset="0"/>
              </a:endParaRPr>
            </a:p>
          </p:txBody>
        </p:sp>
        <p:sp>
          <p:nvSpPr>
            <p:cNvPr id="125" name="직사각형 6"/>
            <p:cNvSpPr/>
            <p:nvPr/>
          </p:nvSpPr>
          <p:spPr bwMode="auto">
            <a:xfrm>
              <a:off x="21152557"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6" name="TextBox 7"/>
            <p:cNvSpPr txBox="1">
              <a:spLocks noChangeArrowheads="1"/>
            </p:cNvSpPr>
            <p:nvPr/>
          </p:nvSpPr>
          <p:spPr bwMode="auto">
            <a:xfrm>
              <a:off x="21233148"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1967</a:t>
              </a:r>
              <a:endParaRPr lang="ko-KR" altLang="en-US" sz="1600">
                <a:solidFill>
                  <a:schemeClr val="bg1"/>
                </a:solidFill>
                <a:latin typeface="Arial" panose="020B0604020202020204" pitchFamily="34" charset="0"/>
              </a:endParaRPr>
            </a:p>
          </p:txBody>
        </p:sp>
        <p:sp>
          <p:nvSpPr>
            <p:cNvPr id="127" name="직사각형 8"/>
            <p:cNvSpPr/>
            <p:nvPr/>
          </p:nvSpPr>
          <p:spPr bwMode="auto">
            <a:xfrm>
              <a:off x="2017400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8" name="TextBox 9"/>
            <p:cNvSpPr txBox="1">
              <a:spLocks noChangeArrowheads="1"/>
            </p:cNvSpPr>
            <p:nvPr/>
          </p:nvSpPr>
          <p:spPr bwMode="auto">
            <a:xfrm>
              <a:off x="20254598" y="3604205"/>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1966</a:t>
              </a:r>
              <a:endParaRPr lang="ko-KR" altLang="en-US" sz="1600">
                <a:solidFill>
                  <a:schemeClr val="bg1"/>
                </a:solidFill>
                <a:latin typeface="Arial" panose="020B0604020202020204" pitchFamily="34" charset="0"/>
              </a:endParaRPr>
            </a:p>
          </p:txBody>
        </p:sp>
        <p:sp>
          <p:nvSpPr>
            <p:cNvPr id="129" name="직사각형 10"/>
            <p:cNvSpPr/>
            <p:nvPr/>
          </p:nvSpPr>
          <p:spPr bwMode="auto">
            <a:xfrm>
              <a:off x="19195455"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0" name="TextBox 11"/>
            <p:cNvSpPr txBox="1">
              <a:spLocks noChangeArrowheads="1"/>
            </p:cNvSpPr>
            <p:nvPr/>
          </p:nvSpPr>
          <p:spPr bwMode="auto">
            <a:xfrm>
              <a:off x="19276047"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1965</a:t>
              </a:r>
              <a:endParaRPr lang="ko-KR" altLang="en-US" sz="1600">
                <a:solidFill>
                  <a:schemeClr val="bg1"/>
                </a:solidFill>
                <a:latin typeface="Arial" panose="020B0604020202020204" pitchFamily="34" charset="0"/>
              </a:endParaRPr>
            </a:p>
          </p:txBody>
        </p:sp>
        <p:sp>
          <p:nvSpPr>
            <p:cNvPr id="131" name="직사각형 12"/>
            <p:cNvSpPr/>
            <p:nvPr/>
          </p:nvSpPr>
          <p:spPr bwMode="auto">
            <a:xfrm>
              <a:off x="18216904"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2" name="TextBox 13"/>
            <p:cNvSpPr txBox="1">
              <a:spLocks noChangeArrowheads="1"/>
            </p:cNvSpPr>
            <p:nvPr/>
          </p:nvSpPr>
          <p:spPr bwMode="auto">
            <a:xfrm>
              <a:off x="1829749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1964</a:t>
              </a:r>
              <a:endParaRPr lang="ko-KR" altLang="en-US" sz="1600">
                <a:solidFill>
                  <a:schemeClr val="bg1"/>
                </a:solidFill>
                <a:latin typeface="Arial" panose="020B0604020202020204" pitchFamily="34" charset="0"/>
              </a:endParaRPr>
            </a:p>
          </p:txBody>
        </p:sp>
        <p:sp>
          <p:nvSpPr>
            <p:cNvPr id="133" name="직사각형 14"/>
            <p:cNvSpPr/>
            <p:nvPr/>
          </p:nvSpPr>
          <p:spPr bwMode="auto">
            <a:xfrm>
              <a:off x="1723835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4" name="TextBox 15"/>
            <p:cNvSpPr txBox="1">
              <a:spLocks noChangeArrowheads="1"/>
            </p:cNvSpPr>
            <p:nvPr/>
          </p:nvSpPr>
          <p:spPr bwMode="auto">
            <a:xfrm>
              <a:off x="1731894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1963</a:t>
              </a:r>
              <a:endParaRPr lang="ko-KR" altLang="en-US" sz="1600">
                <a:solidFill>
                  <a:schemeClr val="bg1"/>
                </a:solidFill>
                <a:latin typeface="Arial" panose="020B0604020202020204" pitchFamily="34" charset="0"/>
              </a:endParaRPr>
            </a:p>
          </p:txBody>
        </p:sp>
        <p:sp>
          <p:nvSpPr>
            <p:cNvPr id="135" name="직사각형 16"/>
            <p:cNvSpPr/>
            <p:nvPr/>
          </p:nvSpPr>
          <p:spPr bwMode="auto">
            <a:xfrm>
              <a:off x="15281251"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6" name="TextBox 17"/>
            <p:cNvSpPr txBox="1">
              <a:spLocks noChangeArrowheads="1"/>
            </p:cNvSpPr>
            <p:nvPr/>
          </p:nvSpPr>
          <p:spPr bwMode="auto">
            <a:xfrm>
              <a:off x="15361844"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1961</a:t>
              </a:r>
              <a:endParaRPr lang="ko-KR" altLang="en-US" sz="1600">
                <a:solidFill>
                  <a:schemeClr val="bg1"/>
                </a:solidFill>
                <a:latin typeface="Arial" panose="020B0604020202020204" pitchFamily="34" charset="0"/>
              </a:endParaRPr>
            </a:p>
          </p:txBody>
        </p:sp>
        <p:sp>
          <p:nvSpPr>
            <p:cNvPr id="137" name="직사각형 18"/>
            <p:cNvSpPr/>
            <p:nvPr/>
          </p:nvSpPr>
          <p:spPr bwMode="auto">
            <a:xfrm>
              <a:off x="1625980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8" name="TextBox 19"/>
            <p:cNvSpPr txBox="1">
              <a:spLocks noChangeArrowheads="1"/>
            </p:cNvSpPr>
            <p:nvPr/>
          </p:nvSpPr>
          <p:spPr bwMode="auto">
            <a:xfrm>
              <a:off x="1634039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1962</a:t>
              </a:r>
              <a:endParaRPr lang="ko-KR" altLang="en-US" sz="1600" dirty="0">
                <a:solidFill>
                  <a:schemeClr val="bg1"/>
                </a:solidFill>
                <a:latin typeface="Arial" panose="020B0604020202020204" pitchFamily="34" charset="0"/>
              </a:endParaRPr>
            </a:p>
          </p:txBody>
        </p:sp>
        <p:sp>
          <p:nvSpPr>
            <p:cNvPr id="170" name="TextBox 37"/>
            <p:cNvSpPr txBox="1"/>
            <p:nvPr/>
          </p:nvSpPr>
          <p:spPr bwMode="auto">
            <a:xfrm>
              <a:off x="16939172" y="5080363"/>
              <a:ext cx="7363018" cy="400110"/>
            </a:xfrm>
            <a:prstGeom prst="rect">
              <a:avLst/>
            </a:prstGeom>
            <a:noFill/>
          </p:spPr>
          <p:txBody>
            <a:bodyPr>
              <a:spAutoFit/>
            </a:bodyPr>
            <a:lstStyle/>
            <a:p>
              <a:pPr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41" name="이등변 삼각형 49"/>
            <p:cNvSpPr/>
            <p:nvPr/>
          </p:nvSpPr>
          <p:spPr bwMode="auto">
            <a:xfrm rot="10800000">
              <a:off x="14484153"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2" name="이등변 삼각형 53"/>
            <p:cNvSpPr/>
            <p:nvPr/>
          </p:nvSpPr>
          <p:spPr bwMode="auto">
            <a:xfrm>
              <a:off x="15554915" y="4397735"/>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3" name="직사각형 6"/>
            <p:cNvSpPr/>
            <p:nvPr/>
          </p:nvSpPr>
          <p:spPr bwMode="auto">
            <a:xfrm>
              <a:off x="14289530"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4" name="TextBox 7"/>
            <p:cNvSpPr txBox="1">
              <a:spLocks noChangeArrowheads="1"/>
            </p:cNvSpPr>
            <p:nvPr/>
          </p:nvSpPr>
          <p:spPr bwMode="auto">
            <a:xfrm>
              <a:off x="14370123"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1960</a:t>
              </a:r>
              <a:endParaRPr lang="ko-KR" altLang="en-US" sz="1600">
                <a:solidFill>
                  <a:schemeClr val="bg1"/>
                </a:solidFill>
                <a:latin typeface="Arial" panose="020B0604020202020204" pitchFamily="34" charset="0"/>
              </a:endParaRPr>
            </a:p>
          </p:txBody>
        </p:sp>
        <p:sp>
          <p:nvSpPr>
            <p:cNvPr id="168" name="TextBox 31"/>
            <p:cNvSpPr txBox="1">
              <a:spLocks noChangeArrowheads="1"/>
            </p:cNvSpPr>
            <p:nvPr/>
          </p:nvSpPr>
          <p:spPr bwMode="auto">
            <a:xfrm>
              <a:off x="13012872" y="1872022"/>
              <a:ext cx="304968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Laboratórium </a:t>
              </a:r>
              <a:r>
                <a:rPr lang="pt-BR" altLang="sk-SK" sz="2000" dirty="0">
                  <a:latin typeface="Arial" panose="020B0604020202020204" pitchFamily="34" charset="0"/>
                  <a:cs typeface="Arial" panose="020B0604020202020204" pitchFamily="34" charset="0"/>
                </a:rPr>
                <a:t>pôdoznalectva v Bratislave (1.7.1960)</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4" name="Rectangle 3"/>
            <p:cNvSpPr/>
            <p:nvPr/>
          </p:nvSpPr>
          <p:spPr>
            <a:xfrm>
              <a:off x="13483168" y="4943043"/>
              <a:ext cx="4572000" cy="646331"/>
            </a:xfrm>
            <a:prstGeom prst="rect">
              <a:avLst/>
            </a:prstGeom>
          </p:spPr>
          <p:txBody>
            <a:bodyPr>
              <a:spAutoFit/>
            </a:bodyPr>
            <a:lstStyle/>
            <a:p>
              <a:pPr algn="ctr"/>
              <a:r>
                <a:rPr lang="sk-SK" dirty="0"/>
                <a:t>Vznik regionálneho pracoviska </a:t>
              </a:r>
            </a:p>
            <a:p>
              <a:pPr algn="ctr"/>
              <a:r>
                <a:rPr lang="sk-SK" dirty="0"/>
                <a:t>v Prešove (1.3.1961)</a:t>
              </a:r>
            </a:p>
          </p:txBody>
        </p:sp>
        <p:sp>
          <p:nvSpPr>
            <p:cNvPr id="5" name="Rectangle 4"/>
            <p:cNvSpPr/>
            <p:nvPr/>
          </p:nvSpPr>
          <p:spPr>
            <a:xfrm>
              <a:off x="18765414" y="5000024"/>
              <a:ext cx="2729338" cy="923330"/>
            </a:xfrm>
            <a:prstGeom prst="rect">
              <a:avLst/>
            </a:prstGeom>
          </p:spPr>
          <p:txBody>
            <a:bodyPr wrap="square">
              <a:spAutoFit/>
            </a:bodyPr>
            <a:lstStyle/>
            <a:p>
              <a:pPr algn="ctr"/>
              <a:r>
                <a:rPr lang="sk-SK" dirty="0"/>
                <a:t>Vznik regionálneho pracoviska v Banskej Bystrici (1.3.1966)</a:t>
              </a:r>
            </a:p>
          </p:txBody>
        </p:sp>
        <p:sp>
          <p:nvSpPr>
            <p:cNvPr id="187" name="이등변 삼각형 53"/>
            <p:cNvSpPr/>
            <p:nvPr/>
          </p:nvSpPr>
          <p:spPr bwMode="auto">
            <a:xfrm>
              <a:off x="20426618"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1" name="Straight Arrow Connector 190"/>
            <p:cNvCxnSpPr/>
            <p:nvPr/>
          </p:nvCxnSpPr>
          <p:spPr bwMode="auto">
            <a:xfrm>
              <a:off x="25774552" y="3347862"/>
              <a:ext cx="8077642"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3" name="TextBox 31"/>
            <p:cNvSpPr txBox="1">
              <a:spLocks noChangeArrowheads="1"/>
            </p:cNvSpPr>
            <p:nvPr/>
          </p:nvSpPr>
          <p:spPr bwMode="auto">
            <a:xfrm>
              <a:off x="17748640" y="1852611"/>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Komplexný prieskum pôd</a:t>
              </a:r>
            </a:p>
            <a:p>
              <a:pPr marL="0" indent="0" eaLnBrk="1" hangingPunct="1"/>
              <a:r>
                <a:rPr lang="sk-SK" altLang="sk-SK" sz="2000" dirty="0">
                  <a:latin typeface="Arial" panose="020B0604020202020204" pitchFamily="34" charset="0"/>
                  <a:cs typeface="Arial" panose="020B0604020202020204" pitchFamily="34" charset="0"/>
                </a:rPr>
                <a:t> (vedenie Ing. Juraj </a:t>
              </a:r>
              <a:r>
                <a:rPr lang="sk-SK" altLang="sk-SK" sz="2000" dirty="0" err="1">
                  <a:latin typeface="Arial" panose="020B0604020202020204" pitchFamily="34" charset="0"/>
                  <a:cs typeface="Arial" panose="020B0604020202020204" pitchFamily="34" charset="0"/>
                </a:rPr>
                <a:t>Hraško</a:t>
              </a:r>
              <a:r>
                <a:rPr lang="sk-SK" altLang="sk-SK" sz="2000" dirty="0">
                  <a:latin typeface="Arial" panose="020B0604020202020204" pitchFamily="34" charset="0"/>
                  <a:cs typeface="Arial" panose="020B0604020202020204" pitchFamily="34" charset="0"/>
                </a:rPr>
                <a:t>, CSc., Ing. Zoltán </a:t>
              </a:r>
              <a:r>
                <a:rPr lang="sk-SK" altLang="sk-SK" sz="2000" dirty="0" err="1">
                  <a:latin typeface="Arial" panose="020B0604020202020204" pitchFamily="34" charset="0"/>
                  <a:cs typeface="Arial" panose="020B0604020202020204" pitchFamily="34" charset="0"/>
                </a:rPr>
                <a:t>Bedrna</a:t>
              </a:r>
              <a:r>
                <a:rPr lang="sk-SK" altLang="sk-SK" sz="2000" dirty="0">
                  <a:latin typeface="Arial" panose="020B0604020202020204" pitchFamily="34" charset="0"/>
                  <a:cs typeface="Arial" panose="020B0604020202020204" pitchFamily="34" charset="0"/>
                </a:rPr>
                <a:t>)</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4" name="이등변 삼각형 50"/>
            <p:cNvSpPr/>
            <p:nvPr/>
          </p:nvSpPr>
          <p:spPr bwMode="auto">
            <a:xfrm rot="10800000">
              <a:off x="25271343" y="306423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95" name="이등변 삼각형 50"/>
            <p:cNvSpPr/>
            <p:nvPr/>
          </p:nvSpPr>
          <p:spPr bwMode="auto">
            <a:xfrm rot="10800000">
              <a:off x="34102676" y="303248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6" name="Straight Arrow Connector 195"/>
            <p:cNvCxnSpPr/>
            <p:nvPr/>
          </p:nvCxnSpPr>
          <p:spPr bwMode="auto">
            <a:xfrm>
              <a:off x="15461732" y="3347862"/>
              <a:ext cx="8715474"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8" name="TextBox 31"/>
            <p:cNvSpPr txBox="1">
              <a:spLocks noChangeArrowheads="1"/>
            </p:cNvSpPr>
            <p:nvPr/>
          </p:nvSpPr>
          <p:spPr bwMode="auto">
            <a:xfrm>
              <a:off x="27504207" y="1907485"/>
              <a:ext cx="42909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Mapovanie a bonitácia poľnohospodárskych pôd</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9" name="이등변 삼각형 53"/>
            <p:cNvSpPr/>
            <p:nvPr/>
          </p:nvSpPr>
          <p:spPr bwMode="auto">
            <a:xfrm>
              <a:off x="224549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0" name="Rectangle 199"/>
            <p:cNvSpPr/>
            <p:nvPr/>
          </p:nvSpPr>
          <p:spPr>
            <a:xfrm>
              <a:off x="21295468" y="5000024"/>
              <a:ext cx="2729338" cy="923330"/>
            </a:xfrm>
            <a:prstGeom prst="rect">
              <a:avLst/>
            </a:prstGeom>
          </p:spPr>
          <p:txBody>
            <a:bodyPr wrap="square">
              <a:spAutoFit/>
            </a:bodyPr>
            <a:lstStyle/>
            <a:p>
              <a:pPr algn="ctr"/>
              <a:r>
                <a:rPr lang="sk-SK" dirty="0"/>
                <a:t>Výskumný ústav pôdoznalectva a výživy rastlín </a:t>
              </a:r>
            </a:p>
          </p:txBody>
        </p:sp>
        <p:sp>
          <p:nvSpPr>
            <p:cNvPr id="201" name="이등변 삼각형 53"/>
            <p:cNvSpPr/>
            <p:nvPr/>
          </p:nvSpPr>
          <p:spPr bwMode="auto">
            <a:xfrm>
              <a:off x="25271343" y="444680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2" name="Rectangle 201"/>
            <p:cNvSpPr/>
            <p:nvPr/>
          </p:nvSpPr>
          <p:spPr>
            <a:xfrm>
              <a:off x="24219059" y="5000024"/>
              <a:ext cx="2729338" cy="646331"/>
            </a:xfrm>
            <a:prstGeom prst="rect">
              <a:avLst/>
            </a:prstGeom>
          </p:spPr>
          <p:txBody>
            <a:bodyPr wrap="square">
              <a:spAutoFit/>
            </a:bodyPr>
            <a:lstStyle/>
            <a:p>
              <a:pPr algn="ctr"/>
              <a:r>
                <a:rPr lang="sk-SK" dirty="0"/>
                <a:t>Poverenie na výkon bonitácie PPF</a:t>
              </a:r>
            </a:p>
          </p:txBody>
        </p:sp>
        <p:sp>
          <p:nvSpPr>
            <p:cNvPr id="203" name="TextBox 31"/>
            <p:cNvSpPr txBox="1">
              <a:spLocks noChangeArrowheads="1"/>
            </p:cNvSpPr>
            <p:nvPr/>
          </p:nvSpPr>
          <p:spPr bwMode="auto">
            <a:xfrm>
              <a:off x="39627112" y="2398846"/>
              <a:ext cx="4290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Aktualizácia bonitácie</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4" name="이등변 삼각형 50"/>
            <p:cNvSpPr/>
            <p:nvPr/>
          </p:nvSpPr>
          <p:spPr bwMode="auto">
            <a:xfrm rot="10800000">
              <a:off x="41894062"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5" name="이등변 삼각형 50"/>
            <p:cNvSpPr/>
            <p:nvPr/>
          </p:nvSpPr>
          <p:spPr bwMode="auto">
            <a:xfrm rot="10800000">
              <a:off x="42982687"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6" name="이등변 삼각형 50"/>
            <p:cNvSpPr/>
            <p:nvPr/>
          </p:nvSpPr>
          <p:spPr bwMode="auto">
            <a:xfrm rot="10800000">
              <a:off x="46770894" y="302705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7" name="TextBox 31"/>
            <p:cNvSpPr txBox="1">
              <a:spLocks noChangeArrowheads="1"/>
            </p:cNvSpPr>
            <p:nvPr/>
          </p:nvSpPr>
          <p:spPr bwMode="auto">
            <a:xfrm>
              <a:off x="44911231" y="1903774"/>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Ukončenie prác na bonitácii a odovzdanie výstupov na pozemkové úrady</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8" name="이등변 삼각형 53"/>
            <p:cNvSpPr/>
            <p:nvPr/>
          </p:nvSpPr>
          <p:spPr bwMode="auto">
            <a:xfrm>
              <a:off x="40002210"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9" name="Rectangle 208"/>
            <p:cNvSpPr/>
            <p:nvPr/>
          </p:nvSpPr>
          <p:spPr>
            <a:xfrm>
              <a:off x="38952194" y="4957252"/>
              <a:ext cx="2729338" cy="646331"/>
            </a:xfrm>
            <a:prstGeom prst="rect">
              <a:avLst/>
            </a:prstGeom>
          </p:spPr>
          <p:txBody>
            <a:bodyPr wrap="square">
              <a:spAutoFit/>
            </a:bodyPr>
            <a:lstStyle/>
            <a:p>
              <a:pPr algn="ctr"/>
              <a:r>
                <a:rPr lang="sk-SK" dirty="0"/>
                <a:t>Centrum výskumu pôdnej úrodnosti</a:t>
              </a:r>
            </a:p>
          </p:txBody>
        </p:sp>
        <p:sp>
          <p:nvSpPr>
            <p:cNvPr id="210" name="이등변 삼각형 53"/>
            <p:cNvSpPr/>
            <p:nvPr/>
          </p:nvSpPr>
          <p:spPr bwMode="auto">
            <a:xfrm>
              <a:off x="517561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1" name="Rectangle 210"/>
            <p:cNvSpPr/>
            <p:nvPr/>
          </p:nvSpPr>
          <p:spPr>
            <a:xfrm>
              <a:off x="50809233" y="4943042"/>
              <a:ext cx="2729338" cy="923330"/>
            </a:xfrm>
            <a:prstGeom prst="rect">
              <a:avLst/>
            </a:prstGeom>
          </p:spPr>
          <p:txBody>
            <a:bodyPr wrap="square">
              <a:spAutoFit/>
            </a:bodyPr>
            <a:lstStyle/>
            <a:p>
              <a:pPr algn="ctr"/>
              <a:r>
                <a:rPr lang="sk-SK" dirty="0"/>
                <a:t>Výskumný ústav pôdoznalectva a ochrany pôdy</a:t>
              </a:r>
            </a:p>
          </p:txBody>
        </p:sp>
        <p:sp>
          <p:nvSpPr>
            <p:cNvPr id="212" name="이등변 삼각형 49"/>
            <p:cNvSpPr/>
            <p:nvPr/>
          </p:nvSpPr>
          <p:spPr bwMode="auto">
            <a:xfrm rot="10800000">
              <a:off x="52706681" y="3106732"/>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3" name="TextBox 28"/>
            <p:cNvSpPr txBox="1"/>
            <p:nvPr/>
          </p:nvSpPr>
          <p:spPr bwMode="auto">
            <a:xfrm>
              <a:off x="50847680" y="2011054"/>
              <a:ext cx="4121150" cy="707886"/>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err="1">
                  <a:solidFill>
                    <a:schemeClr val="tx1">
                      <a:lumMod val="75000"/>
                      <a:lumOff val="25000"/>
                    </a:schemeClr>
                  </a:solidFill>
                  <a:cs typeface="Arial" pitchFamily="34" charset="0"/>
                </a:rPr>
                <a:t>Morfogenetický</a:t>
              </a:r>
              <a:r>
                <a:rPr lang="sk-SK" altLang="ko-KR" sz="2000" kern="0" dirty="0">
                  <a:solidFill>
                    <a:schemeClr val="tx1">
                      <a:lumMod val="75000"/>
                      <a:lumOff val="25000"/>
                    </a:schemeClr>
                  </a:solidFill>
                  <a:cs typeface="Arial" pitchFamily="34" charset="0"/>
                </a:rPr>
                <a:t> klasifikačný systém pôd ČSFR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214" name="이등변 삼각형 53"/>
            <p:cNvSpPr/>
            <p:nvPr/>
          </p:nvSpPr>
          <p:spPr bwMode="auto">
            <a:xfrm>
              <a:off x="46770894"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5" name="Rectangle 214"/>
            <p:cNvSpPr/>
            <p:nvPr/>
          </p:nvSpPr>
          <p:spPr>
            <a:xfrm>
              <a:off x="45502751" y="4861524"/>
              <a:ext cx="2729338" cy="646331"/>
            </a:xfrm>
            <a:prstGeom prst="rect">
              <a:avLst/>
            </a:prstGeom>
          </p:spPr>
          <p:txBody>
            <a:bodyPr wrap="square">
              <a:spAutoFit/>
            </a:bodyPr>
            <a:lstStyle/>
            <a:p>
              <a:pPr algn="ctr"/>
              <a:r>
                <a:rPr lang="sk-SK" dirty="0"/>
                <a:t>Čiastkový monitorovací systém - pôda</a:t>
              </a:r>
            </a:p>
          </p:txBody>
        </p:sp>
        <p:sp>
          <p:nvSpPr>
            <p:cNvPr id="216" name="이등변 삼각형 54"/>
            <p:cNvSpPr/>
            <p:nvPr/>
          </p:nvSpPr>
          <p:spPr bwMode="auto">
            <a:xfrm>
              <a:off x="57606922" y="4459649"/>
              <a:ext cx="385763"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7" name="직사각형 6"/>
            <p:cNvSpPr/>
            <p:nvPr/>
          </p:nvSpPr>
          <p:spPr bwMode="auto">
            <a:xfrm>
              <a:off x="6817245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18" name="TextBox 7"/>
            <p:cNvSpPr txBox="1">
              <a:spLocks noChangeArrowheads="1"/>
            </p:cNvSpPr>
            <p:nvPr/>
          </p:nvSpPr>
          <p:spPr bwMode="auto">
            <a:xfrm>
              <a:off x="68253047"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5</a:t>
              </a:r>
              <a:endParaRPr lang="ko-KR" altLang="en-US" sz="1600" dirty="0">
                <a:solidFill>
                  <a:schemeClr val="bg1"/>
                </a:solidFill>
                <a:latin typeface="Arial" panose="020B0604020202020204" pitchFamily="34" charset="0"/>
              </a:endParaRPr>
            </a:p>
          </p:txBody>
        </p:sp>
        <p:sp>
          <p:nvSpPr>
            <p:cNvPr id="219" name="직사각형 6"/>
            <p:cNvSpPr/>
            <p:nvPr/>
          </p:nvSpPr>
          <p:spPr bwMode="auto">
            <a:xfrm>
              <a:off x="69157244"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0" name="TextBox 7"/>
            <p:cNvSpPr txBox="1">
              <a:spLocks noChangeArrowheads="1"/>
            </p:cNvSpPr>
            <p:nvPr/>
          </p:nvSpPr>
          <p:spPr bwMode="auto">
            <a:xfrm>
              <a:off x="69237835"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6</a:t>
              </a:r>
              <a:endParaRPr lang="ko-KR" altLang="en-US" sz="1600" dirty="0">
                <a:solidFill>
                  <a:schemeClr val="bg1"/>
                </a:solidFill>
                <a:latin typeface="Arial" panose="020B0604020202020204" pitchFamily="34" charset="0"/>
              </a:endParaRPr>
            </a:p>
          </p:txBody>
        </p:sp>
        <p:sp>
          <p:nvSpPr>
            <p:cNvPr id="221" name="직사각형 6"/>
            <p:cNvSpPr/>
            <p:nvPr/>
          </p:nvSpPr>
          <p:spPr bwMode="auto">
            <a:xfrm>
              <a:off x="70129555"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2" name="TextBox 7"/>
            <p:cNvSpPr txBox="1">
              <a:spLocks noChangeArrowheads="1"/>
            </p:cNvSpPr>
            <p:nvPr/>
          </p:nvSpPr>
          <p:spPr bwMode="auto">
            <a:xfrm>
              <a:off x="70210146"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7</a:t>
              </a:r>
              <a:endParaRPr lang="ko-KR" altLang="en-US" sz="1600" dirty="0">
                <a:solidFill>
                  <a:schemeClr val="bg1"/>
                </a:solidFill>
                <a:latin typeface="Arial" panose="020B0604020202020204" pitchFamily="34" charset="0"/>
              </a:endParaRPr>
            </a:p>
          </p:txBody>
        </p:sp>
        <p:sp>
          <p:nvSpPr>
            <p:cNvPr id="224" name="직사각형 6"/>
            <p:cNvSpPr/>
            <p:nvPr/>
          </p:nvSpPr>
          <p:spPr bwMode="auto">
            <a:xfrm>
              <a:off x="71105652"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5" name="TextBox 7"/>
            <p:cNvSpPr txBox="1">
              <a:spLocks noChangeArrowheads="1"/>
            </p:cNvSpPr>
            <p:nvPr/>
          </p:nvSpPr>
          <p:spPr bwMode="auto">
            <a:xfrm>
              <a:off x="71186243"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8</a:t>
              </a:r>
              <a:endParaRPr lang="ko-KR" altLang="en-US" sz="1600" dirty="0">
                <a:solidFill>
                  <a:schemeClr val="bg1"/>
                </a:solidFill>
                <a:latin typeface="Arial" panose="020B0604020202020204" pitchFamily="34" charset="0"/>
              </a:endParaRPr>
            </a:p>
          </p:txBody>
        </p:sp>
        <p:sp>
          <p:nvSpPr>
            <p:cNvPr id="226" name="직사각형 6"/>
            <p:cNvSpPr/>
            <p:nvPr/>
          </p:nvSpPr>
          <p:spPr bwMode="auto">
            <a:xfrm>
              <a:off x="72111167"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7" name="TextBox 7"/>
            <p:cNvSpPr txBox="1">
              <a:spLocks noChangeArrowheads="1"/>
            </p:cNvSpPr>
            <p:nvPr/>
          </p:nvSpPr>
          <p:spPr bwMode="auto">
            <a:xfrm>
              <a:off x="72191758"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9</a:t>
              </a:r>
              <a:endParaRPr lang="ko-KR" altLang="en-US" sz="1600" dirty="0">
                <a:solidFill>
                  <a:schemeClr val="bg1"/>
                </a:solidFill>
                <a:latin typeface="Arial" panose="020B0604020202020204" pitchFamily="34" charset="0"/>
              </a:endParaRPr>
            </a:p>
          </p:txBody>
        </p:sp>
        <p:sp>
          <p:nvSpPr>
            <p:cNvPr id="228" name="직사각형 6"/>
            <p:cNvSpPr/>
            <p:nvPr/>
          </p:nvSpPr>
          <p:spPr bwMode="auto">
            <a:xfrm>
              <a:off x="7309996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9" name="TextBox 7"/>
            <p:cNvSpPr txBox="1">
              <a:spLocks noChangeArrowheads="1"/>
            </p:cNvSpPr>
            <p:nvPr/>
          </p:nvSpPr>
          <p:spPr bwMode="auto">
            <a:xfrm>
              <a:off x="73180554"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20</a:t>
              </a:r>
              <a:endParaRPr lang="ko-KR" altLang="en-US" sz="1600" dirty="0">
                <a:solidFill>
                  <a:schemeClr val="bg1"/>
                </a:solidFill>
                <a:latin typeface="Arial" panose="020B0604020202020204" pitchFamily="34" charset="0"/>
              </a:endParaRPr>
            </a:p>
          </p:txBody>
        </p:sp>
      </p:grpSp>
      <p:sp>
        <p:nvSpPr>
          <p:cNvPr id="230" name="TextBox 22"/>
          <p:cNvSpPr txBox="1"/>
          <p:nvPr/>
        </p:nvSpPr>
        <p:spPr bwMode="auto">
          <a:xfrm>
            <a:off x="72578762" y="2448578"/>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Zelená dohoda</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pic>
        <p:nvPicPr>
          <p:cNvPr id="175" name="Picture 2" descr="K vzácnemu životnému jubileu prof. Ing. Juraja Hraška, DrSc. | Societas  pedologica slova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375" y="1542280"/>
            <a:ext cx="1276598" cy="172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2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sp>
        <p:nvSpPr>
          <p:cNvPr id="158" name="TextBox 7"/>
          <p:cNvSpPr txBox="1">
            <a:spLocks noChangeArrowheads="1"/>
          </p:cNvSpPr>
          <p:nvPr/>
        </p:nvSpPr>
        <p:spPr bwMode="auto">
          <a:xfrm>
            <a:off x="7514501"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153</a:t>
            </a:r>
            <a:endParaRPr lang="ko-KR" altLang="en-US" sz="1600" dirty="0">
              <a:solidFill>
                <a:schemeClr val="bg1"/>
              </a:solidFill>
              <a:latin typeface="Arial" panose="020B0604020202020204" pitchFamily="34" charset="0"/>
            </a:endParaRPr>
          </a:p>
        </p:txBody>
      </p:sp>
      <p:sp>
        <p:nvSpPr>
          <p:cNvPr id="160" name="TextBox 9"/>
          <p:cNvSpPr txBox="1">
            <a:spLocks noChangeArrowheads="1"/>
          </p:cNvSpPr>
          <p:nvPr/>
        </p:nvSpPr>
        <p:spPr bwMode="auto">
          <a:xfrm>
            <a:off x="6535950"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1952</a:t>
            </a:r>
            <a:endParaRPr lang="ko-KR" altLang="en-US" sz="1600">
              <a:solidFill>
                <a:schemeClr val="bg1"/>
              </a:solidFill>
              <a:latin typeface="Arial" panose="020B0604020202020204" pitchFamily="34" charset="0"/>
            </a:endParaRPr>
          </a:p>
        </p:txBody>
      </p:sp>
      <p:sp>
        <p:nvSpPr>
          <p:cNvPr id="164" name="TextBox 13"/>
          <p:cNvSpPr txBox="1">
            <a:spLocks noChangeArrowheads="1"/>
          </p:cNvSpPr>
          <p:nvPr/>
        </p:nvSpPr>
        <p:spPr bwMode="auto">
          <a:xfrm>
            <a:off x="4578851"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1950</a:t>
            </a:r>
            <a:endParaRPr lang="ko-KR" altLang="en-US" sz="1600">
              <a:solidFill>
                <a:schemeClr val="bg1"/>
              </a:solidFill>
              <a:latin typeface="Arial" panose="020B0604020202020204" pitchFamily="34" charset="0"/>
            </a:endParaRPr>
          </a:p>
        </p:txBody>
      </p:sp>
      <p:grpSp>
        <p:nvGrpSpPr>
          <p:cNvPr id="235" name="Group 234"/>
          <p:cNvGrpSpPr/>
          <p:nvPr/>
        </p:nvGrpSpPr>
        <p:grpSpPr>
          <a:xfrm>
            <a:off x="-2124744" y="1917462"/>
            <a:ext cx="62286065" cy="4070743"/>
            <a:chOff x="13012872" y="1852611"/>
            <a:chExt cx="62286065" cy="4070743"/>
          </a:xfrm>
        </p:grpSpPr>
        <p:sp>
          <p:nvSpPr>
            <p:cNvPr id="174" name="TextBox 31"/>
            <p:cNvSpPr txBox="1"/>
            <p:nvPr/>
          </p:nvSpPr>
          <p:spPr bwMode="auto">
            <a:xfrm>
              <a:off x="15788015" y="1852611"/>
              <a:ext cx="11464183" cy="1015663"/>
            </a:xfrm>
            <a:prstGeom prst="rect">
              <a:avLst/>
            </a:prstGeom>
            <a:noFill/>
          </p:spPr>
          <p:txBody>
            <a:bodyPr>
              <a:spAutoFit/>
            </a:bodyPr>
            <a:lstStyle/>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3" name="오각형 4"/>
            <p:cNvSpPr/>
            <p:nvPr/>
          </p:nvSpPr>
          <p:spPr bwMode="auto">
            <a:xfrm>
              <a:off x="74104438" y="3552813"/>
              <a:ext cx="1194499" cy="661735"/>
            </a:xfrm>
            <a:prstGeom prst="homePlate">
              <a:avLst/>
            </a:prstGeom>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 name="TextBox 5"/>
            <p:cNvSpPr txBox="1">
              <a:spLocks noChangeArrowheads="1"/>
            </p:cNvSpPr>
            <p:nvPr/>
          </p:nvSpPr>
          <p:spPr bwMode="auto">
            <a:xfrm>
              <a:off x="7418503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21</a:t>
              </a:r>
              <a:endParaRPr lang="ko-KR" altLang="en-US" sz="1600" dirty="0">
                <a:solidFill>
                  <a:schemeClr val="bg1"/>
                </a:solidFill>
                <a:latin typeface="Arial" panose="020B0604020202020204" pitchFamily="34" charset="0"/>
              </a:endParaRPr>
            </a:p>
          </p:txBody>
        </p:sp>
        <p:sp>
          <p:nvSpPr>
            <p:cNvPr id="15" name="직사각형 6"/>
            <p:cNvSpPr/>
            <p:nvPr/>
          </p:nvSpPr>
          <p:spPr bwMode="auto">
            <a:xfrm>
              <a:off x="6719390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6" name="TextBox 7"/>
            <p:cNvSpPr txBox="1">
              <a:spLocks noChangeArrowheads="1"/>
            </p:cNvSpPr>
            <p:nvPr/>
          </p:nvSpPr>
          <p:spPr bwMode="auto">
            <a:xfrm>
              <a:off x="6727449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2014</a:t>
              </a:r>
              <a:endParaRPr lang="ko-KR" altLang="en-US" sz="1600" dirty="0">
                <a:solidFill>
                  <a:schemeClr val="bg1"/>
                </a:solidFill>
                <a:latin typeface="Arial" panose="020B0604020202020204" pitchFamily="34" charset="0"/>
              </a:endParaRPr>
            </a:p>
          </p:txBody>
        </p:sp>
        <p:sp>
          <p:nvSpPr>
            <p:cNvPr id="17" name="직사각형 8"/>
            <p:cNvSpPr/>
            <p:nvPr/>
          </p:nvSpPr>
          <p:spPr bwMode="auto">
            <a:xfrm>
              <a:off x="6621535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8" name="TextBox 9"/>
            <p:cNvSpPr txBox="1">
              <a:spLocks noChangeArrowheads="1"/>
            </p:cNvSpPr>
            <p:nvPr/>
          </p:nvSpPr>
          <p:spPr bwMode="auto">
            <a:xfrm>
              <a:off x="6629594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2013</a:t>
              </a:r>
              <a:endParaRPr lang="ko-KR" altLang="en-US" sz="1600">
                <a:solidFill>
                  <a:schemeClr val="bg1"/>
                </a:solidFill>
                <a:latin typeface="Arial" panose="020B0604020202020204" pitchFamily="34" charset="0"/>
              </a:endParaRPr>
            </a:p>
          </p:txBody>
        </p:sp>
        <p:sp>
          <p:nvSpPr>
            <p:cNvPr id="19" name="직사각형 10"/>
            <p:cNvSpPr/>
            <p:nvPr/>
          </p:nvSpPr>
          <p:spPr bwMode="auto">
            <a:xfrm>
              <a:off x="6523680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0" name="TextBox 11"/>
            <p:cNvSpPr txBox="1">
              <a:spLocks noChangeArrowheads="1"/>
            </p:cNvSpPr>
            <p:nvPr/>
          </p:nvSpPr>
          <p:spPr bwMode="auto">
            <a:xfrm>
              <a:off x="6531739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2012</a:t>
              </a:r>
              <a:endParaRPr lang="ko-KR" altLang="en-US" sz="1600">
                <a:solidFill>
                  <a:schemeClr val="bg1"/>
                </a:solidFill>
                <a:latin typeface="Arial" panose="020B0604020202020204" pitchFamily="34" charset="0"/>
              </a:endParaRPr>
            </a:p>
          </p:txBody>
        </p:sp>
        <p:sp>
          <p:nvSpPr>
            <p:cNvPr id="21" name="직사각형 12"/>
            <p:cNvSpPr/>
            <p:nvPr/>
          </p:nvSpPr>
          <p:spPr bwMode="auto">
            <a:xfrm>
              <a:off x="642582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 name="TextBox 13"/>
            <p:cNvSpPr txBox="1">
              <a:spLocks noChangeArrowheads="1"/>
            </p:cNvSpPr>
            <p:nvPr/>
          </p:nvSpPr>
          <p:spPr bwMode="auto">
            <a:xfrm>
              <a:off x="643388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2011</a:t>
              </a:r>
              <a:endParaRPr lang="ko-KR" altLang="en-US" sz="1600">
                <a:solidFill>
                  <a:schemeClr val="bg1"/>
                </a:solidFill>
                <a:latin typeface="Arial" panose="020B0604020202020204" pitchFamily="34" charset="0"/>
              </a:endParaRPr>
            </a:p>
          </p:txBody>
        </p:sp>
        <p:sp>
          <p:nvSpPr>
            <p:cNvPr id="23" name="직사각형 14"/>
            <p:cNvSpPr/>
            <p:nvPr/>
          </p:nvSpPr>
          <p:spPr bwMode="auto">
            <a:xfrm>
              <a:off x="6327970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4" name="TextBox 15"/>
            <p:cNvSpPr txBox="1">
              <a:spLocks noChangeArrowheads="1"/>
            </p:cNvSpPr>
            <p:nvPr/>
          </p:nvSpPr>
          <p:spPr bwMode="auto">
            <a:xfrm>
              <a:off x="6336029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2010</a:t>
              </a:r>
              <a:endParaRPr lang="ko-KR" altLang="en-US" sz="1600">
                <a:solidFill>
                  <a:schemeClr val="bg1"/>
                </a:solidFill>
                <a:latin typeface="Arial" panose="020B0604020202020204" pitchFamily="34" charset="0"/>
              </a:endParaRPr>
            </a:p>
          </p:txBody>
        </p:sp>
        <p:sp>
          <p:nvSpPr>
            <p:cNvPr id="25" name="직사각형 16"/>
            <p:cNvSpPr/>
            <p:nvPr/>
          </p:nvSpPr>
          <p:spPr bwMode="auto">
            <a:xfrm>
              <a:off x="61322602"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6" name="TextBox 17"/>
            <p:cNvSpPr txBox="1">
              <a:spLocks noChangeArrowheads="1"/>
            </p:cNvSpPr>
            <p:nvPr/>
          </p:nvSpPr>
          <p:spPr bwMode="auto">
            <a:xfrm>
              <a:off x="6140319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2008</a:t>
              </a:r>
              <a:endParaRPr lang="ko-KR" altLang="en-US" sz="1600">
                <a:solidFill>
                  <a:schemeClr val="bg1"/>
                </a:solidFill>
                <a:latin typeface="Arial" panose="020B0604020202020204" pitchFamily="34" charset="0"/>
              </a:endParaRPr>
            </a:p>
          </p:txBody>
        </p:sp>
        <p:sp>
          <p:nvSpPr>
            <p:cNvPr id="27" name="직사각형 18"/>
            <p:cNvSpPr/>
            <p:nvPr/>
          </p:nvSpPr>
          <p:spPr bwMode="auto">
            <a:xfrm>
              <a:off x="623011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8" name="TextBox 19"/>
            <p:cNvSpPr txBox="1">
              <a:spLocks noChangeArrowheads="1"/>
            </p:cNvSpPr>
            <p:nvPr/>
          </p:nvSpPr>
          <p:spPr bwMode="auto">
            <a:xfrm>
              <a:off x="623817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2009</a:t>
              </a:r>
              <a:endParaRPr lang="ko-KR" altLang="en-US" sz="1600">
                <a:solidFill>
                  <a:schemeClr val="bg1"/>
                </a:solidFill>
                <a:latin typeface="Arial" panose="020B0604020202020204" pitchFamily="34" charset="0"/>
              </a:endParaRPr>
            </a:p>
          </p:txBody>
        </p:sp>
        <p:sp>
          <p:nvSpPr>
            <p:cNvPr id="186" name="TextBox 22"/>
            <p:cNvSpPr txBox="1"/>
            <p:nvPr/>
          </p:nvSpPr>
          <p:spPr bwMode="auto">
            <a:xfrm>
              <a:off x="65909577" y="2422070"/>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Vznik NPPC</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82" name="TextBox 42"/>
            <p:cNvSpPr txBox="1"/>
            <p:nvPr/>
          </p:nvSpPr>
          <p:spPr bwMode="auto">
            <a:xfrm>
              <a:off x="68470161" y="4851887"/>
              <a:ext cx="2309356" cy="400110"/>
            </a:xfrm>
            <a:prstGeom prst="rect">
              <a:avLst/>
            </a:prstGeom>
            <a:noFill/>
          </p:spPr>
          <p:txBody>
            <a:bodyPr wrap="square">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GSAA</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33" name="이등변 삼각형 47"/>
            <p:cNvSpPr/>
            <p:nvPr/>
          </p:nvSpPr>
          <p:spPr bwMode="auto">
            <a:xfrm rot="10800000">
              <a:off x="7417424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4" name="이등변 삼각형 50"/>
            <p:cNvSpPr/>
            <p:nvPr/>
          </p:nvSpPr>
          <p:spPr bwMode="auto">
            <a:xfrm rot="10800000">
              <a:off x="67412069"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5" name="이등변 삼각형 54"/>
            <p:cNvSpPr/>
            <p:nvPr/>
          </p:nvSpPr>
          <p:spPr bwMode="auto">
            <a:xfrm>
              <a:off x="69431704" y="4397736"/>
              <a:ext cx="38627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7" name="직사각형 6"/>
            <p:cNvSpPr/>
            <p:nvPr/>
          </p:nvSpPr>
          <p:spPr bwMode="auto">
            <a:xfrm>
              <a:off x="6033828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38" name="TextBox 7"/>
            <p:cNvSpPr txBox="1">
              <a:spLocks noChangeArrowheads="1"/>
            </p:cNvSpPr>
            <p:nvPr/>
          </p:nvSpPr>
          <p:spPr bwMode="auto">
            <a:xfrm>
              <a:off x="604188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2007</a:t>
              </a:r>
              <a:endParaRPr lang="ko-KR" altLang="en-US" sz="1600">
                <a:solidFill>
                  <a:schemeClr val="bg1"/>
                </a:solidFill>
                <a:latin typeface="Arial" panose="020B0604020202020204" pitchFamily="34" charset="0"/>
              </a:endParaRPr>
            </a:p>
          </p:txBody>
        </p:sp>
        <p:sp>
          <p:nvSpPr>
            <p:cNvPr id="39" name="직사각형 8"/>
            <p:cNvSpPr/>
            <p:nvPr/>
          </p:nvSpPr>
          <p:spPr bwMode="auto">
            <a:xfrm>
              <a:off x="5935973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0" name="TextBox 9"/>
            <p:cNvSpPr txBox="1">
              <a:spLocks noChangeArrowheads="1"/>
            </p:cNvSpPr>
            <p:nvPr/>
          </p:nvSpPr>
          <p:spPr bwMode="auto">
            <a:xfrm>
              <a:off x="59440330" y="3604206"/>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a:t>
              </a:r>
              <a:r>
                <a:rPr lang="en-US" altLang="ko-KR" sz="1600">
                  <a:solidFill>
                    <a:schemeClr val="bg1"/>
                  </a:solidFill>
                  <a:latin typeface="Arial" panose="020B0604020202020204" pitchFamily="34" charset="0"/>
                </a:rPr>
                <a:t>0</a:t>
              </a:r>
              <a:r>
                <a:rPr lang="sk-SK" altLang="ko-KR" sz="1600">
                  <a:solidFill>
                    <a:schemeClr val="bg1"/>
                  </a:solidFill>
                  <a:latin typeface="Arial" panose="020B0604020202020204" pitchFamily="34" charset="0"/>
                </a:rPr>
                <a:t>06</a:t>
              </a:r>
              <a:endParaRPr lang="ko-KR" altLang="en-US" sz="1600">
                <a:solidFill>
                  <a:schemeClr val="bg1"/>
                </a:solidFill>
                <a:latin typeface="Arial" panose="020B0604020202020204" pitchFamily="34" charset="0"/>
              </a:endParaRPr>
            </a:p>
          </p:txBody>
        </p:sp>
        <p:sp>
          <p:nvSpPr>
            <p:cNvPr id="41" name="직사각형 10"/>
            <p:cNvSpPr/>
            <p:nvPr/>
          </p:nvSpPr>
          <p:spPr bwMode="auto">
            <a:xfrm>
              <a:off x="5838118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2" name="TextBox 11"/>
            <p:cNvSpPr txBox="1">
              <a:spLocks noChangeArrowheads="1"/>
            </p:cNvSpPr>
            <p:nvPr/>
          </p:nvSpPr>
          <p:spPr bwMode="auto">
            <a:xfrm>
              <a:off x="584617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2005</a:t>
              </a:r>
              <a:endParaRPr lang="ko-KR" altLang="en-US" sz="1600">
                <a:solidFill>
                  <a:schemeClr val="bg1"/>
                </a:solidFill>
                <a:latin typeface="Arial" panose="020B0604020202020204" pitchFamily="34" charset="0"/>
              </a:endParaRPr>
            </a:p>
          </p:txBody>
        </p:sp>
        <p:sp>
          <p:nvSpPr>
            <p:cNvPr id="43" name="직사각형 12"/>
            <p:cNvSpPr/>
            <p:nvPr/>
          </p:nvSpPr>
          <p:spPr bwMode="auto">
            <a:xfrm>
              <a:off x="574026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4" name="TextBox 13"/>
            <p:cNvSpPr txBox="1">
              <a:spLocks noChangeArrowheads="1"/>
            </p:cNvSpPr>
            <p:nvPr/>
          </p:nvSpPr>
          <p:spPr bwMode="auto">
            <a:xfrm>
              <a:off x="5748322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2004</a:t>
              </a:r>
              <a:endParaRPr lang="ko-KR" altLang="en-US" sz="1600">
                <a:solidFill>
                  <a:schemeClr val="bg1"/>
                </a:solidFill>
                <a:latin typeface="Arial" panose="020B0604020202020204" pitchFamily="34" charset="0"/>
              </a:endParaRPr>
            </a:p>
          </p:txBody>
        </p:sp>
        <p:sp>
          <p:nvSpPr>
            <p:cNvPr id="45" name="직사각형 14"/>
            <p:cNvSpPr/>
            <p:nvPr/>
          </p:nvSpPr>
          <p:spPr bwMode="auto">
            <a:xfrm>
              <a:off x="564240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6" name="TextBox 15"/>
            <p:cNvSpPr txBox="1">
              <a:spLocks noChangeArrowheads="1"/>
            </p:cNvSpPr>
            <p:nvPr/>
          </p:nvSpPr>
          <p:spPr bwMode="auto">
            <a:xfrm>
              <a:off x="565046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2003</a:t>
              </a:r>
              <a:endParaRPr lang="ko-KR" altLang="en-US" sz="1600">
                <a:solidFill>
                  <a:schemeClr val="bg1"/>
                </a:solidFill>
                <a:latin typeface="Arial" panose="020B0604020202020204" pitchFamily="34" charset="0"/>
              </a:endParaRPr>
            </a:p>
          </p:txBody>
        </p:sp>
        <p:sp>
          <p:nvSpPr>
            <p:cNvPr id="47" name="직사각형 16"/>
            <p:cNvSpPr/>
            <p:nvPr/>
          </p:nvSpPr>
          <p:spPr bwMode="auto">
            <a:xfrm>
              <a:off x="544669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8" name="TextBox 17"/>
            <p:cNvSpPr txBox="1">
              <a:spLocks noChangeArrowheads="1"/>
            </p:cNvSpPr>
            <p:nvPr/>
          </p:nvSpPr>
          <p:spPr bwMode="auto">
            <a:xfrm>
              <a:off x="545475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1</a:t>
              </a:r>
              <a:endParaRPr lang="ko-KR" altLang="en-US" sz="1600">
                <a:solidFill>
                  <a:schemeClr val="bg1"/>
                </a:solidFill>
                <a:latin typeface="Arial" panose="020B0604020202020204" pitchFamily="34" charset="0"/>
              </a:endParaRPr>
            </a:p>
          </p:txBody>
        </p:sp>
        <p:sp>
          <p:nvSpPr>
            <p:cNvPr id="49" name="직사각형 18"/>
            <p:cNvSpPr/>
            <p:nvPr/>
          </p:nvSpPr>
          <p:spPr bwMode="auto">
            <a:xfrm>
              <a:off x="554455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0" name="TextBox 19"/>
            <p:cNvSpPr txBox="1">
              <a:spLocks noChangeArrowheads="1"/>
            </p:cNvSpPr>
            <p:nvPr/>
          </p:nvSpPr>
          <p:spPr bwMode="auto">
            <a:xfrm>
              <a:off x="5552612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2</a:t>
              </a:r>
              <a:endParaRPr lang="ko-KR" altLang="en-US" sz="1600">
                <a:solidFill>
                  <a:schemeClr val="bg1"/>
                </a:solidFill>
                <a:latin typeface="Arial" panose="020B0604020202020204" pitchFamily="34" charset="0"/>
              </a:endParaRPr>
            </a:p>
          </p:txBody>
        </p:sp>
        <p:sp>
          <p:nvSpPr>
            <p:cNvPr id="180" name="TextBox 28"/>
            <p:cNvSpPr txBox="1"/>
            <p:nvPr/>
          </p:nvSpPr>
          <p:spPr bwMode="auto">
            <a:xfrm>
              <a:off x="54733139" y="2216387"/>
              <a:ext cx="4126596" cy="400110"/>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LPIS</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78" name="TextBox 37"/>
            <p:cNvSpPr txBox="1"/>
            <p:nvPr/>
          </p:nvSpPr>
          <p:spPr bwMode="auto">
            <a:xfrm>
              <a:off x="56380725" y="4973999"/>
              <a:ext cx="288412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Pôdna služba</a:t>
              </a: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53" name="이등변 삼각형 49"/>
            <p:cNvSpPr/>
            <p:nvPr/>
          </p:nvSpPr>
          <p:spPr bwMode="auto">
            <a:xfrm rot="10800000">
              <a:off x="56657647"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55" name="직사각형 6"/>
            <p:cNvSpPr/>
            <p:nvPr/>
          </p:nvSpPr>
          <p:spPr bwMode="auto">
            <a:xfrm>
              <a:off x="534752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6" name="TextBox 7"/>
            <p:cNvSpPr txBox="1">
              <a:spLocks noChangeArrowheads="1"/>
            </p:cNvSpPr>
            <p:nvPr/>
          </p:nvSpPr>
          <p:spPr bwMode="auto">
            <a:xfrm>
              <a:off x="535558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2000</a:t>
              </a:r>
              <a:endParaRPr lang="ko-KR" altLang="en-US" sz="1600">
                <a:solidFill>
                  <a:schemeClr val="bg1"/>
                </a:solidFill>
                <a:latin typeface="Arial" panose="020B0604020202020204" pitchFamily="34" charset="0"/>
              </a:endParaRPr>
            </a:p>
          </p:txBody>
        </p:sp>
        <p:sp>
          <p:nvSpPr>
            <p:cNvPr id="57" name="직사각형 8"/>
            <p:cNvSpPr/>
            <p:nvPr/>
          </p:nvSpPr>
          <p:spPr bwMode="auto">
            <a:xfrm>
              <a:off x="524967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8" name="TextBox 9"/>
            <p:cNvSpPr txBox="1">
              <a:spLocks noChangeArrowheads="1"/>
            </p:cNvSpPr>
            <p:nvPr/>
          </p:nvSpPr>
          <p:spPr bwMode="auto">
            <a:xfrm>
              <a:off x="525773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1999</a:t>
              </a:r>
              <a:endParaRPr lang="ko-KR" altLang="en-US" sz="1600">
                <a:solidFill>
                  <a:schemeClr val="bg1"/>
                </a:solidFill>
                <a:latin typeface="Arial" panose="020B0604020202020204" pitchFamily="34" charset="0"/>
              </a:endParaRPr>
            </a:p>
          </p:txBody>
        </p:sp>
        <p:sp>
          <p:nvSpPr>
            <p:cNvPr id="59" name="직사각형 10"/>
            <p:cNvSpPr/>
            <p:nvPr/>
          </p:nvSpPr>
          <p:spPr bwMode="auto">
            <a:xfrm>
              <a:off x="515181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0" name="TextBox 11"/>
            <p:cNvSpPr txBox="1">
              <a:spLocks noChangeArrowheads="1"/>
            </p:cNvSpPr>
            <p:nvPr/>
          </p:nvSpPr>
          <p:spPr bwMode="auto">
            <a:xfrm>
              <a:off x="515987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1998</a:t>
              </a:r>
              <a:endParaRPr lang="ko-KR" altLang="en-US" sz="1600">
                <a:solidFill>
                  <a:schemeClr val="bg1"/>
                </a:solidFill>
                <a:latin typeface="Arial" panose="020B0604020202020204" pitchFamily="34" charset="0"/>
              </a:endParaRPr>
            </a:p>
          </p:txBody>
        </p:sp>
        <p:sp>
          <p:nvSpPr>
            <p:cNvPr id="61" name="직사각형 12"/>
            <p:cNvSpPr/>
            <p:nvPr/>
          </p:nvSpPr>
          <p:spPr bwMode="auto">
            <a:xfrm>
              <a:off x="505396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2" name="TextBox 13"/>
            <p:cNvSpPr txBox="1">
              <a:spLocks noChangeArrowheads="1"/>
            </p:cNvSpPr>
            <p:nvPr/>
          </p:nvSpPr>
          <p:spPr bwMode="auto">
            <a:xfrm>
              <a:off x="506202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1997</a:t>
              </a:r>
              <a:endParaRPr lang="ko-KR" altLang="en-US" sz="1600">
                <a:solidFill>
                  <a:schemeClr val="bg1"/>
                </a:solidFill>
                <a:latin typeface="Arial" panose="020B0604020202020204" pitchFamily="34" charset="0"/>
              </a:endParaRPr>
            </a:p>
          </p:txBody>
        </p:sp>
        <p:sp>
          <p:nvSpPr>
            <p:cNvPr id="63" name="직사각형 14"/>
            <p:cNvSpPr/>
            <p:nvPr/>
          </p:nvSpPr>
          <p:spPr bwMode="auto">
            <a:xfrm>
              <a:off x="495610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4" name="TextBox 15"/>
            <p:cNvSpPr txBox="1">
              <a:spLocks noChangeArrowheads="1"/>
            </p:cNvSpPr>
            <p:nvPr/>
          </p:nvSpPr>
          <p:spPr bwMode="auto">
            <a:xfrm>
              <a:off x="496416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1996</a:t>
              </a:r>
              <a:endParaRPr lang="ko-KR" altLang="en-US" sz="1600">
                <a:solidFill>
                  <a:schemeClr val="bg1"/>
                </a:solidFill>
                <a:latin typeface="Arial" panose="020B0604020202020204" pitchFamily="34" charset="0"/>
              </a:endParaRPr>
            </a:p>
          </p:txBody>
        </p:sp>
        <p:sp>
          <p:nvSpPr>
            <p:cNvPr id="65" name="직사각형 16"/>
            <p:cNvSpPr/>
            <p:nvPr/>
          </p:nvSpPr>
          <p:spPr bwMode="auto">
            <a:xfrm>
              <a:off x="4760396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6" name="TextBox 17"/>
            <p:cNvSpPr txBox="1">
              <a:spLocks noChangeArrowheads="1"/>
            </p:cNvSpPr>
            <p:nvPr/>
          </p:nvSpPr>
          <p:spPr bwMode="auto">
            <a:xfrm>
              <a:off x="476845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1994</a:t>
              </a:r>
              <a:endParaRPr lang="ko-KR" altLang="en-US" sz="1600">
                <a:solidFill>
                  <a:schemeClr val="bg1"/>
                </a:solidFill>
                <a:latin typeface="Arial" panose="020B0604020202020204" pitchFamily="34" charset="0"/>
              </a:endParaRPr>
            </a:p>
          </p:txBody>
        </p:sp>
        <p:sp>
          <p:nvSpPr>
            <p:cNvPr id="67" name="직사각형 18"/>
            <p:cNvSpPr/>
            <p:nvPr/>
          </p:nvSpPr>
          <p:spPr bwMode="auto">
            <a:xfrm>
              <a:off x="4858251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8" name="TextBox 19"/>
            <p:cNvSpPr txBox="1">
              <a:spLocks noChangeArrowheads="1"/>
            </p:cNvSpPr>
            <p:nvPr/>
          </p:nvSpPr>
          <p:spPr bwMode="auto">
            <a:xfrm>
              <a:off x="486631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1995</a:t>
              </a:r>
              <a:endParaRPr lang="ko-KR" altLang="en-US" sz="1600">
                <a:solidFill>
                  <a:schemeClr val="bg1"/>
                </a:solidFill>
                <a:latin typeface="Arial" panose="020B0604020202020204" pitchFamily="34" charset="0"/>
              </a:endParaRPr>
            </a:p>
          </p:txBody>
        </p:sp>
        <p:sp>
          <p:nvSpPr>
            <p:cNvPr id="69" name="직사각형 6"/>
            <p:cNvSpPr/>
            <p:nvPr/>
          </p:nvSpPr>
          <p:spPr bwMode="auto">
            <a:xfrm>
              <a:off x="466196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0" name="TextBox 7"/>
            <p:cNvSpPr txBox="1">
              <a:spLocks noChangeArrowheads="1"/>
            </p:cNvSpPr>
            <p:nvPr/>
          </p:nvSpPr>
          <p:spPr bwMode="auto">
            <a:xfrm>
              <a:off x="4670023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1993</a:t>
              </a:r>
              <a:endParaRPr lang="ko-KR" altLang="en-US" sz="1600">
                <a:solidFill>
                  <a:schemeClr val="bg1"/>
                </a:solidFill>
                <a:latin typeface="Arial" panose="020B0604020202020204" pitchFamily="34" charset="0"/>
              </a:endParaRPr>
            </a:p>
          </p:txBody>
        </p:sp>
        <p:sp>
          <p:nvSpPr>
            <p:cNvPr id="71" name="직사각형 8"/>
            <p:cNvSpPr/>
            <p:nvPr/>
          </p:nvSpPr>
          <p:spPr bwMode="auto">
            <a:xfrm>
              <a:off x="4564109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2" name="TextBox 9"/>
            <p:cNvSpPr txBox="1">
              <a:spLocks noChangeArrowheads="1"/>
            </p:cNvSpPr>
            <p:nvPr/>
          </p:nvSpPr>
          <p:spPr bwMode="auto">
            <a:xfrm>
              <a:off x="4572168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1992</a:t>
              </a:r>
              <a:endParaRPr lang="ko-KR" altLang="en-US" sz="1600">
                <a:solidFill>
                  <a:schemeClr val="bg1"/>
                </a:solidFill>
                <a:latin typeface="Arial" panose="020B0604020202020204" pitchFamily="34" charset="0"/>
              </a:endParaRPr>
            </a:p>
          </p:txBody>
        </p:sp>
        <p:sp>
          <p:nvSpPr>
            <p:cNvPr id="73" name="직사각형 10"/>
            <p:cNvSpPr/>
            <p:nvPr/>
          </p:nvSpPr>
          <p:spPr bwMode="auto">
            <a:xfrm>
              <a:off x="446625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4" name="TextBox 11"/>
            <p:cNvSpPr txBox="1">
              <a:spLocks noChangeArrowheads="1"/>
            </p:cNvSpPr>
            <p:nvPr/>
          </p:nvSpPr>
          <p:spPr bwMode="auto">
            <a:xfrm>
              <a:off x="4474314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1991</a:t>
              </a:r>
              <a:endParaRPr lang="ko-KR" altLang="en-US" sz="1600">
                <a:solidFill>
                  <a:schemeClr val="bg1"/>
                </a:solidFill>
                <a:latin typeface="Arial" panose="020B0604020202020204" pitchFamily="34" charset="0"/>
              </a:endParaRPr>
            </a:p>
          </p:txBody>
        </p:sp>
        <p:sp>
          <p:nvSpPr>
            <p:cNvPr id="75" name="직사각형 12"/>
            <p:cNvSpPr/>
            <p:nvPr/>
          </p:nvSpPr>
          <p:spPr bwMode="auto">
            <a:xfrm>
              <a:off x="4368399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6" name="TextBox 13"/>
            <p:cNvSpPr txBox="1">
              <a:spLocks noChangeArrowheads="1"/>
            </p:cNvSpPr>
            <p:nvPr/>
          </p:nvSpPr>
          <p:spPr bwMode="auto">
            <a:xfrm>
              <a:off x="4376459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1990</a:t>
              </a:r>
              <a:endParaRPr lang="ko-KR" altLang="en-US" sz="1600">
                <a:solidFill>
                  <a:schemeClr val="bg1"/>
                </a:solidFill>
                <a:latin typeface="Arial" panose="020B0604020202020204" pitchFamily="34" charset="0"/>
              </a:endParaRPr>
            </a:p>
          </p:txBody>
        </p:sp>
        <p:sp>
          <p:nvSpPr>
            <p:cNvPr id="78" name="이등변 삼각형 50"/>
            <p:cNvSpPr/>
            <p:nvPr/>
          </p:nvSpPr>
          <p:spPr bwMode="auto">
            <a:xfrm rot="10800000">
              <a:off x="4001911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79" name="직사각형 16"/>
            <p:cNvSpPr/>
            <p:nvPr/>
          </p:nvSpPr>
          <p:spPr bwMode="auto">
            <a:xfrm>
              <a:off x="4173832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0" name="TextBox 17"/>
            <p:cNvSpPr txBox="1">
              <a:spLocks noChangeArrowheads="1"/>
            </p:cNvSpPr>
            <p:nvPr/>
          </p:nvSpPr>
          <p:spPr bwMode="auto">
            <a:xfrm>
              <a:off x="41818915"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1988</a:t>
              </a:r>
              <a:endParaRPr lang="ko-KR" altLang="en-US" sz="1600" dirty="0">
                <a:solidFill>
                  <a:schemeClr val="bg1"/>
                </a:solidFill>
                <a:latin typeface="Arial" panose="020B0604020202020204" pitchFamily="34" charset="0"/>
              </a:endParaRPr>
            </a:p>
          </p:txBody>
        </p:sp>
        <p:sp>
          <p:nvSpPr>
            <p:cNvPr id="81" name="직사각형 18"/>
            <p:cNvSpPr/>
            <p:nvPr/>
          </p:nvSpPr>
          <p:spPr bwMode="auto">
            <a:xfrm>
              <a:off x="4271687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2" name="TextBox 19"/>
            <p:cNvSpPr txBox="1">
              <a:spLocks noChangeArrowheads="1"/>
            </p:cNvSpPr>
            <p:nvPr/>
          </p:nvSpPr>
          <p:spPr bwMode="auto">
            <a:xfrm>
              <a:off x="42797466"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1989</a:t>
              </a:r>
              <a:endParaRPr lang="ko-KR" altLang="en-US" sz="1600">
                <a:solidFill>
                  <a:schemeClr val="bg1"/>
                </a:solidFill>
                <a:latin typeface="Arial" panose="020B0604020202020204" pitchFamily="34" charset="0"/>
              </a:endParaRPr>
            </a:p>
          </p:txBody>
        </p:sp>
        <p:sp>
          <p:nvSpPr>
            <p:cNvPr id="83" name="직사각형 6"/>
            <p:cNvSpPr/>
            <p:nvPr/>
          </p:nvSpPr>
          <p:spPr bwMode="auto">
            <a:xfrm>
              <a:off x="407540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4" name="TextBox 7"/>
            <p:cNvSpPr txBox="1">
              <a:spLocks noChangeArrowheads="1"/>
            </p:cNvSpPr>
            <p:nvPr/>
          </p:nvSpPr>
          <p:spPr bwMode="auto">
            <a:xfrm>
              <a:off x="408346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1987</a:t>
              </a:r>
              <a:endParaRPr lang="ko-KR" altLang="en-US" sz="1600">
                <a:solidFill>
                  <a:schemeClr val="bg1"/>
                </a:solidFill>
                <a:latin typeface="Arial" panose="020B0604020202020204" pitchFamily="34" charset="0"/>
              </a:endParaRPr>
            </a:p>
          </p:txBody>
        </p:sp>
        <p:sp>
          <p:nvSpPr>
            <p:cNvPr id="85" name="직사각형 8"/>
            <p:cNvSpPr/>
            <p:nvPr/>
          </p:nvSpPr>
          <p:spPr bwMode="auto">
            <a:xfrm>
              <a:off x="3977545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6" name="TextBox 9"/>
            <p:cNvSpPr txBox="1">
              <a:spLocks noChangeArrowheads="1"/>
            </p:cNvSpPr>
            <p:nvPr/>
          </p:nvSpPr>
          <p:spPr bwMode="auto">
            <a:xfrm>
              <a:off x="39856050" y="3604578"/>
              <a:ext cx="754140" cy="33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1986</a:t>
              </a:r>
              <a:endParaRPr lang="ko-KR" altLang="en-US" sz="1600">
                <a:solidFill>
                  <a:schemeClr val="bg1"/>
                </a:solidFill>
                <a:latin typeface="Arial" panose="020B0604020202020204" pitchFamily="34" charset="0"/>
              </a:endParaRPr>
            </a:p>
          </p:txBody>
        </p:sp>
        <p:sp>
          <p:nvSpPr>
            <p:cNvPr id="87" name="직사각형 10"/>
            <p:cNvSpPr/>
            <p:nvPr/>
          </p:nvSpPr>
          <p:spPr bwMode="auto">
            <a:xfrm>
              <a:off x="387969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8" name="TextBox 11"/>
            <p:cNvSpPr txBox="1">
              <a:spLocks noChangeArrowheads="1"/>
            </p:cNvSpPr>
            <p:nvPr/>
          </p:nvSpPr>
          <p:spPr bwMode="auto">
            <a:xfrm>
              <a:off x="388774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1985</a:t>
              </a:r>
              <a:endParaRPr lang="ko-KR" altLang="en-US" sz="1600">
                <a:solidFill>
                  <a:schemeClr val="bg1"/>
                </a:solidFill>
                <a:latin typeface="Arial" panose="020B0604020202020204" pitchFamily="34" charset="0"/>
              </a:endParaRPr>
            </a:p>
          </p:txBody>
        </p:sp>
        <p:sp>
          <p:nvSpPr>
            <p:cNvPr id="89" name="직사각형 12"/>
            <p:cNvSpPr/>
            <p:nvPr/>
          </p:nvSpPr>
          <p:spPr bwMode="auto">
            <a:xfrm>
              <a:off x="378183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0" name="TextBox 13"/>
            <p:cNvSpPr txBox="1">
              <a:spLocks noChangeArrowheads="1"/>
            </p:cNvSpPr>
            <p:nvPr/>
          </p:nvSpPr>
          <p:spPr bwMode="auto">
            <a:xfrm>
              <a:off x="3789894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1984</a:t>
              </a:r>
              <a:endParaRPr lang="ko-KR" altLang="en-US" sz="1600">
                <a:solidFill>
                  <a:schemeClr val="bg1"/>
                </a:solidFill>
                <a:latin typeface="Arial" panose="020B0604020202020204" pitchFamily="34" charset="0"/>
              </a:endParaRPr>
            </a:p>
          </p:txBody>
        </p:sp>
        <p:sp>
          <p:nvSpPr>
            <p:cNvPr id="91" name="직사각형 14"/>
            <p:cNvSpPr/>
            <p:nvPr/>
          </p:nvSpPr>
          <p:spPr bwMode="auto">
            <a:xfrm>
              <a:off x="3683980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2" name="TextBox 15"/>
            <p:cNvSpPr txBox="1">
              <a:spLocks noChangeArrowheads="1"/>
            </p:cNvSpPr>
            <p:nvPr/>
          </p:nvSpPr>
          <p:spPr bwMode="auto">
            <a:xfrm>
              <a:off x="369204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1983</a:t>
              </a:r>
              <a:endParaRPr lang="ko-KR" altLang="en-US" sz="1600">
                <a:solidFill>
                  <a:schemeClr val="bg1"/>
                </a:solidFill>
                <a:latin typeface="Arial" panose="020B0604020202020204" pitchFamily="34" charset="0"/>
              </a:endParaRPr>
            </a:p>
          </p:txBody>
        </p:sp>
        <p:sp>
          <p:nvSpPr>
            <p:cNvPr id="93" name="직사각형 16"/>
            <p:cNvSpPr/>
            <p:nvPr/>
          </p:nvSpPr>
          <p:spPr bwMode="auto">
            <a:xfrm>
              <a:off x="348827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4" name="TextBox 17"/>
            <p:cNvSpPr txBox="1">
              <a:spLocks noChangeArrowheads="1"/>
            </p:cNvSpPr>
            <p:nvPr/>
          </p:nvSpPr>
          <p:spPr bwMode="auto">
            <a:xfrm>
              <a:off x="349632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1981</a:t>
              </a:r>
              <a:endParaRPr lang="ko-KR" altLang="en-US" sz="1600">
                <a:solidFill>
                  <a:schemeClr val="bg1"/>
                </a:solidFill>
                <a:latin typeface="Arial" panose="020B0604020202020204" pitchFamily="34" charset="0"/>
              </a:endParaRPr>
            </a:p>
          </p:txBody>
        </p:sp>
        <p:sp>
          <p:nvSpPr>
            <p:cNvPr id="95" name="직사각형 18"/>
            <p:cNvSpPr/>
            <p:nvPr/>
          </p:nvSpPr>
          <p:spPr bwMode="auto">
            <a:xfrm>
              <a:off x="358612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6" name="TextBox 19"/>
            <p:cNvSpPr txBox="1">
              <a:spLocks noChangeArrowheads="1"/>
            </p:cNvSpPr>
            <p:nvPr/>
          </p:nvSpPr>
          <p:spPr bwMode="auto">
            <a:xfrm>
              <a:off x="3594185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1982</a:t>
              </a:r>
              <a:endParaRPr lang="ko-KR" altLang="en-US" sz="1600">
                <a:solidFill>
                  <a:schemeClr val="bg1"/>
                </a:solidFill>
                <a:latin typeface="Arial" panose="020B0604020202020204" pitchFamily="34" charset="0"/>
              </a:endParaRPr>
            </a:p>
          </p:txBody>
        </p:sp>
        <p:sp>
          <p:nvSpPr>
            <p:cNvPr id="97" name="직사각형 6"/>
            <p:cNvSpPr/>
            <p:nvPr/>
          </p:nvSpPr>
          <p:spPr bwMode="auto">
            <a:xfrm>
              <a:off x="338909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8" name="TextBox 7"/>
            <p:cNvSpPr txBox="1">
              <a:spLocks noChangeArrowheads="1"/>
            </p:cNvSpPr>
            <p:nvPr/>
          </p:nvSpPr>
          <p:spPr bwMode="auto">
            <a:xfrm>
              <a:off x="339715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1980</a:t>
              </a:r>
              <a:endParaRPr lang="ko-KR" altLang="en-US" sz="1600">
                <a:solidFill>
                  <a:schemeClr val="bg1"/>
                </a:solidFill>
                <a:latin typeface="Arial" panose="020B0604020202020204" pitchFamily="34" charset="0"/>
              </a:endParaRPr>
            </a:p>
          </p:txBody>
        </p:sp>
        <p:sp>
          <p:nvSpPr>
            <p:cNvPr id="99" name="직사각형 8"/>
            <p:cNvSpPr/>
            <p:nvPr/>
          </p:nvSpPr>
          <p:spPr bwMode="auto">
            <a:xfrm>
              <a:off x="3291243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0" name="TextBox 9"/>
            <p:cNvSpPr txBox="1">
              <a:spLocks noChangeArrowheads="1"/>
            </p:cNvSpPr>
            <p:nvPr/>
          </p:nvSpPr>
          <p:spPr bwMode="auto">
            <a:xfrm>
              <a:off x="329930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1979</a:t>
              </a:r>
              <a:endParaRPr lang="ko-KR" altLang="en-US" sz="1600">
                <a:solidFill>
                  <a:schemeClr val="bg1"/>
                </a:solidFill>
                <a:latin typeface="Arial" panose="020B0604020202020204" pitchFamily="34" charset="0"/>
              </a:endParaRPr>
            </a:p>
          </p:txBody>
        </p:sp>
        <p:sp>
          <p:nvSpPr>
            <p:cNvPr id="101" name="직사각형 10"/>
            <p:cNvSpPr/>
            <p:nvPr/>
          </p:nvSpPr>
          <p:spPr bwMode="auto">
            <a:xfrm>
              <a:off x="319338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2" name="TextBox 11"/>
            <p:cNvSpPr txBox="1">
              <a:spLocks noChangeArrowheads="1"/>
            </p:cNvSpPr>
            <p:nvPr/>
          </p:nvSpPr>
          <p:spPr bwMode="auto">
            <a:xfrm>
              <a:off x="320144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1978</a:t>
              </a:r>
              <a:endParaRPr lang="ko-KR" altLang="en-US" sz="1600">
                <a:solidFill>
                  <a:schemeClr val="bg1"/>
                </a:solidFill>
                <a:latin typeface="Arial" panose="020B0604020202020204" pitchFamily="34" charset="0"/>
              </a:endParaRPr>
            </a:p>
          </p:txBody>
        </p:sp>
        <p:sp>
          <p:nvSpPr>
            <p:cNvPr id="103" name="직사각형 12"/>
            <p:cNvSpPr/>
            <p:nvPr/>
          </p:nvSpPr>
          <p:spPr bwMode="auto">
            <a:xfrm>
              <a:off x="309553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4" name="TextBox 13"/>
            <p:cNvSpPr txBox="1">
              <a:spLocks noChangeArrowheads="1"/>
            </p:cNvSpPr>
            <p:nvPr/>
          </p:nvSpPr>
          <p:spPr bwMode="auto">
            <a:xfrm>
              <a:off x="310359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1977</a:t>
              </a:r>
              <a:endParaRPr lang="ko-KR" altLang="en-US" sz="1600">
                <a:solidFill>
                  <a:schemeClr val="bg1"/>
                </a:solidFill>
                <a:latin typeface="Arial" panose="020B0604020202020204" pitchFamily="34" charset="0"/>
              </a:endParaRPr>
            </a:p>
          </p:txBody>
        </p:sp>
        <p:sp>
          <p:nvSpPr>
            <p:cNvPr id="105" name="직사각형 14"/>
            <p:cNvSpPr/>
            <p:nvPr/>
          </p:nvSpPr>
          <p:spPr bwMode="auto">
            <a:xfrm>
              <a:off x="299767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6" name="TextBox 15"/>
            <p:cNvSpPr txBox="1">
              <a:spLocks noChangeArrowheads="1"/>
            </p:cNvSpPr>
            <p:nvPr/>
          </p:nvSpPr>
          <p:spPr bwMode="auto">
            <a:xfrm>
              <a:off x="3005737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1976</a:t>
              </a:r>
              <a:endParaRPr lang="ko-KR" altLang="en-US" sz="1600">
                <a:solidFill>
                  <a:schemeClr val="bg1"/>
                </a:solidFill>
                <a:latin typeface="Arial" panose="020B0604020202020204" pitchFamily="34" charset="0"/>
              </a:endParaRPr>
            </a:p>
          </p:txBody>
        </p:sp>
        <p:sp>
          <p:nvSpPr>
            <p:cNvPr id="107" name="직사각형 16"/>
            <p:cNvSpPr/>
            <p:nvPr/>
          </p:nvSpPr>
          <p:spPr bwMode="auto">
            <a:xfrm>
              <a:off x="280196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8" name="TextBox 17"/>
            <p:cNvSpPr txBox="1">
              <a:spLocks noChangeArrowheads="1"/>
            </p:cNvSpPr>
            <p:nvPr/>
          </p:nvSpPr>
          <p:spPr bwMode="auto">
            <a:xfrm>
              <a:off x="28100277"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1974</a:t>
              </a:r>
              <a:endParaRPr lang="ko-KR" altLang="en-US" sz="1600">
                <a:solidFill>
                  <a:schemeClr val="bg1"/>
                </a:solidFill>
                <a:latin typeface="Arial" panose="020B0604020202020204" pitchFamily="34" charset="0"/>
              </a:endParaRPr>
            </a:p>
          </p:txBody>
        </p:sp>
        <p:sp>
          <p:nvSpPr>
            <p:cNvPr id="109" name="직사각형 18"/>
            <p:cNvSpPr/>
            <p:nvPr/>
          </p:nvSpPr>
          <p:spPr bwMode="auto">
            <a:xfrm>
              <a:off x="289982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0" name="TextBox 19"/>
            <p:cNvSpPr txBox="1">
              <a:spLocks noChangeArrowheads="1"/>
            </p:cNvSpPr>
            <p:nvPr/>
          </p:nvSpPr>
          <p:spPr bwMode="auto">
            <a:xfrm>
              <a:off x="2907882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1975</a:t>
              </a:r>
              <a:endParaRPr lang="ko-KR" altLang="en-US" sz="1600">
                <a:solidFill>
                  <a:schemeClr val="bg1"/>
                </a:solidFill>
                <a:latin typeface="Arial" panose="020B0604020202020204" pitchFamily="34" charset="0"/>
              </a:endParaRPr>
            </a:p>
          </p:txBody>
        </p:sp>
        <p:sp>
          <p:nvSpPr>
            <p:cNvPr id="111" name="직사각형 6"/>
            <p:cNvSpPr/>
            <p:nvPr/>
          </p:nvSpPr>
          <p:spPr bwMode="auto">
            <a:xfrm>
              <a:off x="27035370"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2" name="TextBox 7"/>
            <p:cNvSpPr txBox="1">
              <a:spLocks noChangeArrowheads="1"/>
            </p:cNvSpPr>
            <p:nvPr/>
          </p:nvSpPr>
          <p:spPr bwMode="auto">
            <a:xfrm>
              <a:off x="27115962"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1973</a:t>
              </a:r>
              <a:endParaRPr lang="ko-KR" altLang="en-US" sz="1600">
                <a:solidFill>
                  <a:schemeClr val="bg1"/>
                </a:solidFill>
                <a:latin typeface="Arial" panose="020B0604020202020204" pitchFamily="34" charset="0"/>
              </a:endParaRPr>
            </a:p>
          </p:txBody>
        </p:sp>
        <p:sp>
          <p:nvSpPr>
            <p:cNvPr id="113" name="직사각형 8"/>
            <p:cNvSpPr/>
            <p:nvPr/>
          </p:nvSpPr>
          <p:spPr bwMode="auto">
            <a:xfrm>
              <a:off x="26056819"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4" name="TextBox 9"/>
            <p:cNvSpPr txBox="1">
              <a:spLocks noChangeArrowheads="1"/>
            </p:cNvSpPr>
            <p:nvPr/>
          </p:nvSpPr>
          <p:spPr bwMode="auto">
            <a:xfrm>
              <a:off x="26137411"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1972</a:t>
              </a:r>
              <a:endParaRPr lang="ko-KR" altLang="en-US" sz="1600">
                <a:solidFill>
                  <a:schemeClr val="bg1"/>
                </a:solidFill>
                <a:latin typeface="Arial" panose="020B0604020202020204" pitchFamily="34" charset="0"/>
              </a:endParaRPr>
            </a:p>
          </p:txBody>
        </p:sp>
        <p:sp>
          <p:nvSpPr>
            <p:cNvPr id="115" name="직사각형 10"/>
            <p:cNvSpPr/>
            <p:nvPr/>
          </p:nvSpPr>
          <p:spPr bwMode="auto">
            <a:xfrm>
              <a:off x="2507826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6" name="TextBox 11"/>
            <p:cNvSpPr txBox="1">
              <a:spLocks noChangeArrowheads="1"/>
            </p:cNvSpPr>
            <p:nvPr/>
          </p:nvSpPr>
          <p:spPr bwMode="auto">
            <a:xfrm>
              <a:off x="2515886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1971</a:t>
              </a:r>
              <a:endParaRPr lang="ko-KR" altLang="en-US" sz="1600">
                <a:solidFill>
                  <a:schemeClr val="bg1"/>
                </a:solidFill>
                <a:latin typeface="Arial" panose="020B0604020202020204" pitchFamily="34" charset="0"/>
              </a:endParaRPr>
            </a:p>
          </p:txBody>
        </p:sp>
        <p:sp>
          <p:nvSpPr>
            <p:cNvPr id="117" name="직사각형 12"/>
            <p:cNvSpPr/>
            <p:nvPr/>
          </p:nvSpPr>
          <p:spPr bwMode="auto">
            <a:xfrm>
              <a:off x="2409971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8" name="TextBox 13"/>
            <p:cNvSpPr txBox="1">
              <a:spLocks noChangeArrowheads="1"/>
            </p:cNvSpPr>
            <p:nvPr/>
          </p:nvSpPr>
          <p:spPr bwMode="auto">
            <a:xfrm>
              <a:off x="2418030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1970</a:t>
              </a:r>
              <a:endParaRPr lang="ko-KR" altLang="en-US" sz="1600">
                <a:solidFill>
                  <a:schemeClr val="bg1"/>
                </a:solidFill>
                <a:latin typeface="Arial" panose="020B0604020202020204" pitchFamily="34" charset="0"/>
              </a:endParaRPr>
            </a:p>
          </p:txBody>
        </p:sp>
        <p:sp>
          <p:nvSpPr>
            <p:cNvPr id="120" name="이등변 삼각형 50"/>
            <p:cNvSpPr/>
            <p:nvPr/>
          </p:nvSpPr>
          <p:spPr bwMode="auto">
            <a:xfrm rot="10800000">
              <a:off x="24302190"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21" name="직사각형 16"/>
            <p:cNvSpPr/>
            <p:nvPr/>
          </p:nvSpPr>
          <p:spPr bwMode="auto">
            <a:xfrm>
              <a:off x="2213687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2" name="TextBox 17"/>
            <p:cNvSpPr txBox="1">
              <a:spLocks noChangeArrowheads="1"/>
            </p:cNvSpPr>
            <p:nvPr/>
          </p:nvSpPr>
          <p:spPr bwMode="auto">
            <a:xfrm>
              <a:off x="2221746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1968</a:t>
              </a:r>
              <a:endParaRPr lang="ko-KR" altLang="en-US" sz="1600">
                <a:solidFill>
                  <a:schemeClr val="bg1"/>
                </a:solidFill>
                <a:latin typeface="Arial" panose="020B0604020202020204" pitchFamily="34" charset="0"/>
              </a:endParaRPr>
            </a:p>
          </p:txBody>
        </p:sp>
        <p:sp>
          <p:nvSpPr>
            <p:cNvPr id="123" name="직사각형 18"/>
            <p:cNvSpPr/>
            <p:nvPr/>
          </p:nvSpPr>
          <p:spPr bwMode="auto">
            <a:xfrm>
              <a:off x="2311542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4" name="TextBox 19"/>
            <p:cNvSpPr txBox="1">
              <a:spLocks noChangeArrowheads="1"/>
            </p:cNvSpPr>
            <p:nvPr/>
          </p:nvSpPr>
          <p:spPr bwMode="auto">
            <a:xfrm>
              <a:off x="2319601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1969</a:t>
              </a:r>
              <a:endParaRPr lang="ko-KR" altLang="en-US" sz="1600">
                <a:solidFill>
                  <a:schemeClr val="bg1"/>
                </a:solidFill>
                <a:latin typeface="Arial" panose="020B0604020202020204" pitchFamily="34" charset="0"/>
              </a:endParaRPr>
            </a:p>
          </p:txBody>
        </p:sp>
        <p:sp>
          <p:nvSpPr>
            <p:cNvPr id="125" name="직사각형 6"/>
            <p:cNvSpPr/>
            <p:nvPr/>
          </p:nvSpPr>
          <p:spPr bwMode="auto">
            <a:xfrm>
              <a:off x="21152557"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6" name="TextBox 7"/>
            <p:cNvSpPr txBox="1">
              <a:spLocks noChangeArrowheads="1"/>
            </p:cNvSpPr>
            <p:nvPr/>
          </p:nvSpPr>
          <p:spPr bwMode="auto">
            <a:xfrm>
              <a:off x="21233148"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1967</a:t>
              </a:r>
              <a:endParaRPr lang="ko-KR" altLang="en-US" sz="1600">
                <a:solidFill>
                  <a:schemeClr val="bg1"/>
                </a:solidFill>
                <a:latin typeface="Arial" panose="020B0604020202020204" pitchFamily="34" charset="0"/>
              </a:endParaRPr>
            </a:p>
          </p:txBody>
        </p:sp>
        <p:sp>
          <p:nvSpPr>
            <p:cNvPr id="127" name="직사각형 8"/>
            <p:cNvSpPr/>
            <p:nvPr/>
          </p:nvSpPr>
          <p:spPr bwMode="auto">
            <a:xfrm>
              <a:off x="2017400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8" name="TextBox 9"/>
            <p:cNvSpPr txBox="1">
              <a:spLocks noChangeArrowheads="1"/>
            </p:cNvSpPr>
            <p:nvPr/>
          </p:nvSpPr>
          <p:spPr bwMode="auto">
            <a:xfrm>
              <a:off x="20254598" y="3604205"/>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1966</a:t>
              </a:r>
              <a:endParaRPr lang="ko-KR" altLang="en-US" sz="1600" dirty="0">
                <a:solidFill>
                  <a:schemeClr val="bg1"/>
                </a:solidFill>
                <a:latin typeface="Arial" panose="020B0604020202020204" pitchFamily="34" charset="0"/>
              </a:endParaRPr>
            </a:p>
          </p:txBody>
        </p:sp>
        <p:sp>
          <p:nvSpPr>
            <p:cNvPr id="129" name="직사각형 10"/>
            <p:cNvSpPr/>
            <p:nvPr/>
          </p:nvSpPr>
          <p:spPr bwMode="auto">
            <a:xfrm>
              <a:off x="19195455"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0" name="TextBox 11"/>
            <p:cNvSpPr txBox="1">
              <a:spLocks noChangeArrowheads="1"/>
            </p:cNvSpPr>
            <p:nvPr/>
          </p:nvSpPr>
          <p:spPr bwMode="auto">
            <a:xfrm>
              <a:off x="19276047"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1965</a:t>
              </a:r>
              <a:endParaRPr lang="ko-KR" altLang="en-US" sz="1600">
                <a:solidFill>
                  <a:schemeClr val="bg1"/>
                </a:solidFill>
                <a:latin typeface="Arial" panose="020B0604020202020204" pitchFamily="34" charset="0"/>
              </a:endParaRPr>
            </a:p>
          </p:txBody>
        </p:sp>
        <p:sp>
          <p:nvSpPr>
            <p:cNvPr id="131" name="직사각형 12"/>
            <p:cNvSpPr/>
            <p:nvPr/>
          </p:nvSpPr>
          <p:spPr bwMode="auto">
            <a:xfrm>
              <a:off x="18216904"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2" name="TextBox 13"/>
            <p:cNvSpPr txBox="1">
              <a:spLocks noChangeArrowheads="1"/>
            </p:cNvSpPr>
            <p:nvPr/>
          </p:nvSpPr>
          <p:spPr bwMode="auto">
            <a:xfrm>
              <a:off x="1829749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1964</a:t>
              </a:r>
              <a:endParaRPr lang="ko-KR" altLang="en-US" sz="1600">
                <a:solidFill>
                  <a:schemeClr val="bg1"/>
                </a:solidFill>
                <a:latin typeface="Arial" panose="020B0604020202020204" pitchFamily="34" charset="0"/>
              </a:endParaRPr>
            </a:p>
          </p:txBody>
        </p:sp>
        <p:sp>
          <p:nvSpPr>
            <p:cNvPr id="133" name="직사각형 14"/>
            <p:cNvSpPr/>
            <p:nvPr/>
          </p:nvSpPr>
          <p:spPr bwMode="auto">
            <a:xfrm>
              <a:off x="1723835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4" name="TextBox 15"/>
            <p:cNvSpPr txBox="1">
              <a:spLocks noChangeArrowheads="1"/>
            </p:cNvSpPr>
            <p:nvPr/>
          </p:nvSpPr>
          <p:spPr bwMode="auto">
            <a:xfrm>
              <a:off x="1731894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1963</a:t>
              </a:r>
              <a:endParaRPr lang="ko-KR" altLang="en-US" sz="1600">
                <a:solidFill>
                  <a:schemeClr val="bg1"/>
                </a:solidFill>
                <a:latin typeface="Arial" panose="020B0604020202020204" pitchFamily="34" charset="0"/>
              </a:endParaRPr>
            </a:p>
          </p:txBody>
        </p:sp>
        <p:sp>
          <p:nvSpPr>
            <p:cNvPr id="135" name="직사각형 16"/>
            <p:cNvSpPr/>
            <p:nvPr/>
          </p:nvSpPr>
          <p:spPr bwMode="auto">
            <a:xfrm>
              <a:off x="15281251"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6" name="TextBox 17"/>
            <p:cNvSpPr txBox="1">
              <a:spLocks noChangeArrowheads="1"/>
            </p:cNvSpPr>
            <p:nvPr/>
          </p:nvSpPr>
          <p:spPr bwMode="auto">
            <a:xfrm>
              <a:off x="15361844"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1961</a:t>
              </a:r>
              <a:endParaRPr lang="ko-KR" altLang="en-US" sz="1600">
                <a:solidFill>
                  <a:schemeClr val="bg1"/>
                </a:solidFill>
                <a:latin typeface="Arial" panose="020B0604020202020204" pitchFamily="34" charset="0"/>
              </a:endParaRPr>
            </a:p>
          </p:txBody>
        </p:sp>
        <p:sp>
          <p:nvSpPr>
            <p:cNvPr id="137" name="직사각형 18"/>
            <p:cNvSpPr/>
            <p:nvPr/>
          </p:nvSpPr>
          <p:spPr bwMode="auto">
            <a:xfrm>
              <a:off x="1625980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8" name="TextBox 19"/>
            <p:cNvSpPr txBox="1">
              <a:spLocks noChangeArrowheads="1"/>
            </p:cNvSpPr>
            <p:nvPr/>
          </p:nvSpPr>
          <p:spPr bwMode="auto">
            <a:xfrm>
              <a:off x="1634039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1962</a:t>
              </a:r>
              <a:endParaRPr lang="ko-KR" altLang="en-US" sz="1600" dirty="0">
                <a:solidFill>
                  <a:schemeClr val="bg1"/>
                </a:solidFill>
                <a:latin typeface="Arial" panose="020B0604020202020204" pitchFamily="34" charset="0"/>
              </a:endParaRPr>
            </a:p>
          </p:txBody>
        </p:sp>
        <p:sp>
          <p:nvSpPr>
            <p:cNvPr id="170" name="TextBox 37"/>
            <p:cNvSpPr txBox="1"/>
            <p:nvPr/>
          </p:nvSpPr>
          <p:spPr bwMode="auto">
            <a:xfrm>
              <a:off x="16939172" y="5080363"/>
              <a:ext cx="7363018" cy="400110"/>
            </a:xfrm>
            <a:prstGeom prst="rect">
              <a:avLst/>
            </a:prstGeom>
            <a:noFill/>
          </p:spPr>
          <p:txBody>
            <a:bodyPr>
              <a:spAutoFit/>
            </a:bodyPr>
            <a:lstStyle/>
            <a:p>
              <a:pPr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41" name="이등변 삼각형 49"/>
            <p:cNvSpPr/>
            <p:nvPr/>
          </p:nvSpPr>
          <p:spPr bwMode="auto">
            <a:xfrm rot="10800000">
              <a:off x="14484153"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2" name="이등변 삼각형 53"/>
            <p:cNvSpPr/>
            <p:nvPr/>
          </p:nvSpPr>
          <p:spPr bwMode="auto">
            <a:xfrm>
              <a:off x="15554915" y="4397735"/>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3" name="직사각형 6"/>
            <p:cNvSpPr/>
            <p:nvPr/>
          </p:nvSpPr>
          <p:spPr bwMode="auto">
            <a:xfrm>
              <a:off x="14289530"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4" name="TextBox 7"/>
            <p:cNvSpPr txBox="1">
              <a:spLocks noChangeArrowheads="1"/>
            </p:cNvSpPr>
            <p:nvPr/>
          </p:nvSpPr>
          <p:spPr bwMode="auto">
            <a:xfrm>
              <a:off x="14370123"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1960</a:t>
              </a:r>
              <a:endParaRPr lang="ko-KR" altLang="en-US" sz="1600">
                <a:solidFill>
                  <a:schemeClr val="bg1"/>
                </a:solidFill>
                <a:latin typeface="Arial" panose="020B0604020202020204" pitchFamily="34" charset="0"/>
              </a:endParaRPr>
            </a:p>
          </p:txBody>
        </p:sp>
        <p:sp>
          <p:nvSpPr>
            <p:cNvPr id="168" name="TextBox 31"/>
            <p:cNvSpPr txBox="1">
              <a:spLocks noChangeArrowheads="1"/>
            </p:cNvSpPr>
            <p:nvPr/>
          </p:nvSpPr>
          <p:spPr bwMode="auto">
            <a:xfrm>
              <a:off x="13012872" y="1872022"/>
              <a:ext cx="304968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Laboratórium </a:t>
              </a:r>
              <a:r>
                <a:rPr lang="pt-BR" altLang="sk-SK" sz="2000" dirty="0">
                  <a:latin typeface="Arial" panose="020B0604020202020204" pitchFamily="34" charset="0"/>
                  <a:cs typeface="Arial" panose="020B0604020202020204" pitchFamily="34" charset="0"/>
                </a:rPr>
                <a:t>pôdoznalectva v Bratislave (1.7.1960)</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4" name="Rectangle 3"/>
            <p:cNvSpPr/>
            <p:nvPr/>
          </p:nvSpPr>
          <p:spPr>
            <a:xfrm>
              <a:off x="13483168" y="4943043"/>
              <a:ext cx="4572000" cy="646331"/>
            </a:xfrm>
            <a:prstGeom prst="rect">
              <a:avLst/>
            </a:prstGeom>
          </p:spPr>
          <p:txBody>
            <a:bodyPr>
              <a:spAutoFit/>
            </a:bodyPr>
            <a:lstStyle/>
            <a:p>
              <a:pPr algn="ctr"/>
              <a:r>
                <a:rPr lang="sk-SK" dirty="0"/>
                <a:t>Vznik regionálneho pracoviska </a:t>
              </a:r>
            </a:p>
            <a:p>
              <a:pPr algn="ctr"/>
              <a:r>
                <a:rPr lang="sk-SK" dirty="0"/>
                <a:t>v Prešove (1.3.1961)</a:t>
              </a:r>
            </a:p>
          </p:txBody>
        </p:sp>
        <p:sp>
          <p:nvSpPr>
            <p:cNvPr id="5" name="Rectangle 4"/>
            <p:cNvSpPr/>
            <p:nvPr/>
          </p:nvSpPr>
          <p:spPr>
            <a:xfrm>
              <a:off x="18765414" y="5000024"/>
              <a:ext cx="2729338" cy="923330"/>
            </a:xfrm>
            <a:prstGeom prst="rect">
              <a:avLst/>
            </a:prstGeom>
          </p:spPr>
          <p:txBody>
            <a:bodyPr wrap="square">
              <a:spAutoFit/>
            </a:bodyPr>
            <a:lstStyle/>
            <a:p>
              <a:pPr algn="ctr"/>
              <a:r>
                <a:rPr lang="sk-SK" dirty="0"/>
                <a:t>Vznik regionálneho pracoviska v Banskej Bystrici (1.3.1966)</a:t>
              </a:r>
            </a:p>
          </p:txBody>
        </p:sp>
        <p:sp>
          <p:nvSpPr>
            <p:cNvPr id="187" name="이등변 삼각형 53"/>
            <p:cNvSpPr/>
            <p:nvPr/>
          </p:nvSpPr>
          <p:spPr bwMode="auto">
            <a:xfrm>
              <a:off x="20426618"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1" name="Straight Arrow Connector 190"/>
            <p:cNvCxnSpPr/>
            <p:nvPr/>
          </p:nvCxnSpPr>
          <p:spPr bwMode="auto">
            <a:xfrm>
              <a:off x="25774552" y="3347862"/>
              <a:ext cx="8077642"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3" name="TextBox 31"/>
            <p:cNvSpPr txBox="1">
              <a:spLocks noChangeArrowheads="1"/>
            </p:cNvSpPr>
            <p:nvPr/>
          </p:nvSpPr>
          <p:spPr bwMode="auto">
            <a:xfrm>
              <a:off x="17748640" y="1852611"/>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Komplexný prieskum pôd</a:t>
              </a:r>
            </a:p>
            <a:p>
              <a:pPr marL="0" indent="0" eaLnBrk="1" hangingPunct="1"/>
              <a:r>
                <a:rPr lang="sk-SK" altLang="sk-SK" sz="2000" dirty="0">
                  <a:latin typeface="Arial" panose="020B0604020202020204" pitchFamily="34" charset="0"/>
                  <a:cs typeface="Arial" panose="020B0604020202020204" pitchFamily="34" charset="0"/>
                </a:rPr>
                <a:t> (vedenie Ing. Juraj </a:t>
              </a:r>
              <a:r>
                <a:rPr lang="sk-SK" altLang="sk-SK" sz="2000" dirty="0" err="1">
                  <a:latin typeface="Arial" panose="020B0604020202020204" pitchFamily="34" charset="0"/>
                  <a:cs typeface="Arial" panose="020B0604020202020204" pitchFamily="34" charset="0"/>
                </a:rPr>
                <a:t>Hraško</a:t>
              </a:r>
              <a:r>
                <a:rPr lang="sk-SK" altLang="sk-SK" sz="2000" dirty="0">
                  <a:latin typeface="Arial" panose="020B0604020202020204" pitchFamily="34" charset="0"/>
                  <a:cs typeface="Arial" panose="020B0604020202020204" pitchFamily="34" charset="0"/>
                </a:rPr>
                <a:t>, CSc., Ing. Zoltán </a:t>
              </a:r>
              <a:r>
                <a:rPr lang="sk-SK" altLang="sk-SK" sz="2000" dirty="0" err="1">
                  <a:latin typeface="Arial" panose="020B0604020202020204" pitchFamily="34" charset="0"/>
                  <a:cs typeface="Arial" panose="020B0604020202020204" pitchFamily="34" charset="0"/>
                </a:rPr>
                <a:t>Bedrna</a:t>
              </a:r>
              <a:r>
                <a:rPr lang="sk-SK" altLang="sk-SK" sz="2000" dirty="0">
                  <a:latin typeface="Arial" panose="020B0604020202020204" pitchFamily="34" charset="0"/>
                  <a:cs typeface="Arial" panose="020B0604020202020204" pitchFamily="34" charset="0"/>
                </a:rPr>
                <a:t>)</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4" name="이등변 삼각형 50"/>
            <p:cNvSpPr/>
            <p:nvPr/>
          </p:nvSpPr>
          <p:spPr bwMode="auto">
            <a:xfrm rot="10800000">
              <a:off x="25271343" y="306423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95" name="이등변 삼각형 50"/>
            <p:cNvSpPr/>
            <p:nvPr/>
          </p:nvSpPr>
          <p:spPr bwMode="auto">
            <a:xfrm rot="10800000">
              <a:off x="34102676" y="303248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6" name="Straight Arrow Connector 195"/>
            <p:cNvCxnSpPr/>
            <p:nvPr/>
          </p:nvCxnSpPr>
          <p:spPr bwMode="auto">
            <a:xfrm>
              <a:off x="15461732" y="3347862"/>
              <a:ext cx="8715474"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8" name="TextBox 31"/>
            <p:cNvSpPr txBox="1">
              <a:spLocks noChangeArrowheads="1"/>
            </p:cNvSpPr>
            <p:nvPr/>
          </p:nvSpPr>
          <p:spPr bwMode="auto">
            <a:xfrm>
              <a:off x="27504207" y="1907485"/>
              <a:ext cx="42909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Mapovanie a bonitácia poľnohospodárskych pôd</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9" name="이등변 삼각형 53"/>
            <p:cNvSpPr/>
            <p:nvPr/>
          </p:nvSpPr>
          <p:spPr bwMode="auto">
            <a:xfrm>
              <a:off x="224549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0" name="Rectangle 199"/>
            <p:cNvSpPr/>
            <p:nvPr/>
          </p:nvSpPr>
          <p:spPr>
            <a:xfrm>
              <a:off x="21295468" y="5000024"/>
              <a:ext cx="2729338" cy="923330"/>
            </a:xfrm>
            <a:prstGeom prst="rect">
              <a:avLst/>
            </a:prstGeom>
          </p:spPr>
          <p:txBody>
            <a:bodyPr wrap="square">
              <a:spAutoFit/>
            </a:bodyPr>
            <a:lstStyle/>
            <a:p>
              <a:pPr algn="ctr"/>
              <a:r>
                <a:rPr lang="sk-SK" dirty="0"/>
                <a:t>Výskumný ústav pôdoznalectva a výživy rastlín </a:t>
              </a:r>
            </a:p>
          </p:txBody>
        </p:sp>
        <p:sp>
          <p:nvSpPr>
            <p:cNvPr id="201" name="이등변 삼각형 53"/>
            <p:cNvSpPr/>
            <p:nvPr/>
          </p:nvSpPr>
          <p:spPr bwMode="auto">
            <a:xfrm>
              <a:off x="26366103" y="444680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2" name="Rectangle 201"/>
            <p:cNvSpPr/>
            <p:nvPr/>
          </p:nvSpPr>
          <p:spPr>
            <a:xfrm>
              <a:off x="25313819" y="5000024"/>
              <a:ext cx="2729338" cy="646331"/>
            </a:xfrm>
            <a:prstGeom prst="rect">
              <a:avLst/>
            </a:prstGeom>
          </p:spPr>
          <p:txBody>
            <a:bodyPr wrap="square">
              <a:spAutoFit/>
            </a:bodyPr>
            <a:lstStyle/>
            <a:p>
              <a:pPr algn="ctr"/>
              <a:r>
                <a:rPr lang="sk-SK" dirty="0"/>
                <a:t>Poverenie na výkon bonitácie PPF</a:t>
              </a:r>
            </a:p>
          </p:txBody>
        </p:sp>
        <p:sp>
          <p:nvSpPr>
            <p:cNvPr id="203" name="TextBox 31"/>
            <p:cNvSpPr txBox="1">
              <a:spLocks noChangeArrowheads="1"/>
            </p:cNvSpPr>
            <p:nvPr/>
          </p:nvSpPr>
          <p:spPr bwMode="auto">
            <a:xfrm>
              <a:off x="39627112" y="2398846"/>
              <a:ext cx="4290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Aktualizácia bonitácie</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4" name="이등변 삼각형 50"/>
            <p:cNvSpPr/>
            <p:nvPr/>
          </p:nvSpPr>
          <p:spPr bwMode="auto">
            <a:xfrm rot="10800000">
              <a:off x="41894062"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5" name="이등변 삼각형 50"/>
            <p:cNvSpPr/>
            <p:nvPr/>
          </p:nvSpPr>
          <p:spPr bwMode="auto">
            <a:xfrm rot="10800000">
              <a:off x="42982687"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6" name="이등변 삼각형 50"/>
            <p:cNvSpPr/>
            <p:nvPr/>
          </p:nvSpPr>
          <p:spPr bwMode="auto">
            <a:xfrm rot="10800000">
              <a:off x="46770894" y="302705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7" name="TextBox 31"/>
            <p:cNvSpPr txBox="1">
              <a:spLocks noChangeArrowheads="1"/>
            </p:cNvSpPr>
            <p:nvPr/>
          </p:nvSpPr>
          <p:spPr bwMode="auto">
            <a:xfrm>
              <a:off x="44911231" y="1903774"/>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Ukončenie prác na bonitácii a odovzdanie výstupov na pozemkové úrady</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8" name="이등변 삼각형 53"/>
            <p:cNvSpPr/>
            <p:nvPr/>
          </p:nvSpPr>
          <p:spPr bwMode="auto">
            <a:xfrm>
              <a:off x="40002210"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9" name="Rectangle 208"/>
            <p:cNvSpPr/>
            <p:nvPr/>
          </p:nvSpPr>
          <p:spPr>
            <a:xfrm>
              <a:off x="38952194" y="4957252"/>
              <a:ext cx="2729338" cy="646331"/>
            </a:xfrm>
            <a:prstGeom prst="rect">
              <a:avLst/>
            </a:prstGeom>
          </p:spPr>
          <p:txBody>
            <a:bodyPr wrap="square">
              <a:spAutoFit/>
            </a:bodyPr>
            <a:lstStyle/>
            <a:p>
              <a:pPr algn="ctr"/>
              <a:r>
                <a:rPr lang="sk-SK" dirty="0"/>
                <a:t>Centrum výskumu pôdnej úrodnosti</a:t>
              </a:r>
            </a:p>
          </p:txBody>
        </p:sp>
        <p:sp>
          <p:nvSpPr>
            <p:cNvPr id="210" name="이등변 삼각형 53"/>
            <p:cNvSpPr/>
            <p:nvPr/>
          </p:nvSpPr>
          <p:spPr bwMode="auto">
            <a:xfrm>
              <a:off x="517561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1" name="Rectangle 210"/>
            <p:cNvSpPr/>
            <p:nvPr/>
          </p:nvSpPr>
          <p:spPr>
            <a:xfrm>
              <a:off x="50809233" y="4943042"/>
              <a:ext cx="2729338" cy="923330"/>
            </a:xfrm>
            <a:prstGeom prst="rect">
              <a:avLst/>
            </a:prstGeom>
          </p:spPr>
          <p:txBody>
            <a:bodyPr wrap="square">
              <a:spAutoFit/>
            </a:bodyPr>
            <a:lstStyle/>
            <a:p>
              <a:pPr algn="ctr"/>
              <a:r>
                <a:rPr lang="sk-SK" dirty="0"/>
                <a:t>Výskumný ústav pôdoznalectva a ochrany pôdy</a:t>
              </a:r>
            </a:p>
          </p:txBody>
        </p:sp>
        <p:sp>
          <p:nvSpPr>
            <p:cNvPr id="212" name="이등변 삼각형 49"/>
            <p:cNvSpPr/>
            <p:nvPr/>
          </p:nvSpPr>
          <p:spPr bwMode="auto">
            <a:xfrm rot="10800000">
              <a:off x="52706681" y="3106732"/>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3" name="TextBox 28"/>
            <p:cNvSpPr txBox="1"/>
            <p:nvPr/>
          </p:nvSpPr>
          <p:spPr bwMode="auto">
            <a:xfrm>
              <a:off x="50847680" y="2011054"/>
              <a:ext cx="4121150" cy="707886"/>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err="1">
                  <a:solidFill>
                    <a:schemeClr val="tx1">
                      <a:lumMod val="75000"/>
                      <a:lumOff val="25000"/>
                    </a:schemeClr>
                  </a:solidFill>
                  <a:cs typeface="Arial" pitchFamily="34" charset="0"/>
                </a:rPr>
                <a:t>Morfogenetický</a:t>
              </a:r>
              <a:r>
                <a:rPr lang="sk-SK" altLang="ko-KR" sz="2000" kern="0" dirty="0">
                  <a:solidFill>
                    <a:schemeClr val="tx1">
                      <a:lumMod val="75000"/>
                      <a:lumOff val="25000"/>
                    </a:schemeClr>
                  </a:solidFill>
                  <a:cs typeface="Arial" pitchFamily="34" charset="0"/>
                </a:rPr>
                <a:t> klasifikačný systém pôd ČSFR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214" name="이등변 삼각형 53"/>
            <p:cNvSpPr/>
            <p:nvPr/>
          </p:nvSpPr>
          <p:spPr bwMode="auto">
            <a:xfrm>
              <a:off x="46770894"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5" name="Rectangle 214"/>
            <p:cNvSpPr/>
            <p:nvPr/>
          </p:nvSpPr>
          <p:spPr>
            <a:xfrm>
              <a:off x="45502751" y="4861524"/>
              <a:ext cx="2729338" cy="646331"/>
            </a:xfrm>
            <a:prstGeom prst="rect">
              <a:avLst/>
            </a:prstGeom>
          </p:spPr>
          <p:txBody>
            <a:bodyPr wrap="square">
              <a:spAutoFit/>
            </a:bodyPr>
            <a:lstStyle/>
            <a:p>
              <a:pPr algn="ctr"/>
              <a:r>
                <a:rPr lang="sk-SK" dirty="0"/>
                <a:t>Čiastkový monitorovací systém - pôda</a:t>
              </a:r>
            </a:p>
          </p:txBody>
        </p:sp>
        <p:sp>
          <p:nvSpPr>
            <p:cNvPr id="216" name="이등변 삼각형 54"/>
            <p:cNvSpPr/>
            <p:nvPr/>
          </p:nvSpPr>
          <p:spPr bwMode="auto">
            <a:xfrm>
              <a:off x="57606922" y="4459649"/>
              <a:ext cx="385763"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7" name="직사각형 6"/>
            <p:cNvSpPr/>
            <p:nvPr/>
          </p:nvSpPr>
          <p:spPr bwMode="auto">
            <a:xfrm>
              <a:off x="6817245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18" name="TextBox 7"/>
            <p:cNvSpPr txBox="1">
              <a:spLocks noChangeArrowheads="1"/>
            </p:cNvSpPr>
            <p:nvPr/>
          </p:nvSpPr>
          <p:spPr bwMode="auto">
            <a:xfrm>
              <a:off x="68253047"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5</a:t>
              </a:r>
              <a:endParaRPr lang="ko-KR" altLang="en-US" sz="1600" dirty="0">
                <a:solidFill>
                  <a:schemeClr val="bg1"/>
                </a:solidFill>
                <a:latin typeface="Arial" panose="020B0604020202020204" pitchFamily="34" charset="0"/>
              </a:endParaRPr>
            </a:p>
          </p:txBody>
        </p:sp>
        <p:sp>
          <p:nvSpPr>
            <p:cNvPr id="219" name="직사각형 6"/>
            <p:cNvSpPr/>
            <p:nvPr/>
          </p:nvSpPr>
          <p:spPr bwMode="auto">
            <a:xfrm>
              <a:off x="69157244"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0" name="TextBox 7"/>
            <p:cNvSpPr txBox="1">
              <a:spLocks noChangeArrowheads="1"/>
            </p:cNvSpPr>
            <p:nvPr/>
          </p:nvSpPr>
          <p:spPr bwMode="auto">
            <a:xfrm>
              <a:off x="69237835"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6</a:t>
              </a:r>
              <a:endParaRPr lang="ko-KR" altLang="en-US" sz="1600" dirty="0">
                <a:solidFill>
                  <a:schemeClr val="bg1"/>
                </a:solidFill>
                <a:latin typeface="Arial" panose="020B0604020202020204" pitchFamily="34" charset="0"/>
              </a:endParaRPr>
            </a:p>
          </p:txBody>
        </p:sp>
        <p:sp>
          <p:nvSpPr>
            <p:cNvPr id="221" name="직사각형 6"/>
            <p:cNvSpPr/>
            <p:nvPr/>
          </p:nvSpPr>
          <p:spPr bwMode="auto">
            <a:xfrm>
              <a:off x="70129555"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2" name="TextBox 7"/>
            <p:cNvSpPr txBox="1">
              <a:spLocks noChangeArrowheads="1"/>
            </p:cNvSpPr>
            <p:nvPr/>
          </p:nvSpPr>
          <p:spPr bwMode="auto">
            <a:xfrm>
              <a:off x="70210146"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7</a:t>
              </a:r>
              <a:endParaRPr lang="ko-KR" altLang="en-US" sz="1600" dirty="0">
                <a:solidFill>
                  <a:schemeClr val="bg1"/>
                </a:solidFill>
                <a:latin typeface="Arial" panose="020B0604020202020204" pitchFamily="34" charset="0"/>
              </a:endParaRPr>
            </a:p>
          </p:txBody>
        </p:sp>
        <p:sp>
          <p:nvSpPr>
            <p:cNvPr id="224" name="직사각형 6"/>
            <p:cNvSpPr/>
            <p:nvPr/>
          </p:nvSpPr>
          <p:spPr bwMode="auto">
            <a:xfrm>
              <a:off x="71105652"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5" name="TextBox 7"/>
            <p:cNvSpPr txBox="1">
              <a:spLocks noChangeArrowheads="1"/>
            </p:cNvSpPr>
            <p:nvPr/>
          </p:nvSpPr>
          <p:spPr bwMode="auto">
            <a:xfrm>
              <a:off x="71186243"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8</a:t>
              </a:r>
              <a:endParaRPr lang="ko-KR" altLang="en-US" sz="1600" dirty="0">
                <a:solidFill>
                  <a:schemeClr val="bg1"/>
                </a:solidFill>
                <a:latin typeface="Arial" panose="020B0604020202020204" pitchFamily="34" charset="0"/>
              </a:endParaRPr>
            </a:p>
          </p:txBody>
        </p:sp>
        <p:sp>
          <p:nvSpPr>
            <p:cNvPr id="226" name="직사각형 6"/>
            <p:cNvSpPr/>
            <p:nvPr/>
          </p:nvSpPr>
          <p:spPr bwMode="auto">
            <a:xfrm>
              <a:off x="72111167"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7" name="TextBox 7"/>
            <p:cNvSpPr txBox="1">
              <a:spLocks noChangeArrowheads="1"/>
            </p:cNvSpPr>
            <p:nvPr/>
          </p:nvSpPr>
          <p:spPr bwMode="auto">
            <a:xfrm>
              <a:off x="72191758"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9</a:t>
              </a:r>
              <a:endParaRPr lang="ko-KR" altLang="en-US" sz="1600" dirty="0">
                <a:solidFill>
                  <a:schemeClr val="bg1"/>
                </a:solidFill>
                <a:latin typeface="Arial" panose="020B0604020202020204" pitchFamily="34" charset="0"/>
              </a:endParaRPr>
            </a:p>
          </p:txBody>
        </p:sp>
        <p:sp>
          <p:nvSpPr>
            <p:cNvPr id="228" name="직사각형 6"/>
            <p:cNvSpPr/>
            <p:nvPr/>
          </p:nvSpPr>
          <p:spPr bwMode="auto">
            <a:xfrm>
              <a:off x="7309996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9" name="TextBox 7"/>
            <p:cNvSpPr txBox="1">
              <a:spLocks noChangeArrowheads="1"/>
            </p:cNvSpPr>
            <p:nvPr/>
          </p:nvSpPr>
          <p:spPr bwMode="auto">
            <a:xfrm>
              <a:off x="73180554"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20</a:t>
              </a:r>
              <a:endParaRPr lang="ko-KR" altLang="en-US" sz="1600" dirty="0">
                <a:solidFill>
                  <a:schemeClr val="bg1"/>
                </a:solidFill>
                <a:latin typeface="Arial" panose="020B0604020202020204" pitchFamily="34" charset="0"/>
              </a:endParaRPr>
            </a:p>
          </p:txBody>
        </p:sp>
      </p:grpSp>
      <p:sp>
        <p:nvSpPr>
          <p:cNvPr id="230" name="TextBox 22"/>
          <p:cNvSpPr txBox="1"/>
          <p:nvPr/>
        </p:nvSpPr>
        <p:spPr bwMode="auto">
          <a:xfrm>
            <a:off x="59912305" y="2448578"/>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Zelená dohoda</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19769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5E-6 1.11111E-6 L -1.13004 1.11111E-6 " pathEditMode="relative" rAng="0" ptsTypes="AA">
                                      <p:cBhvr>
                                        <p:cTn id="6" dur="2000" fill="hold"/>
                                        <p:tgtEl>
                                          <p:spTgt spid="235"/>
                                        </p:tgtEl>
                                        <p:attrNameLst>
                                          <p:attrName>ppt_x</p:attrName>
                                          <p:attrName>ppt_y</p:attrName>
                                        </p:attrNameLst>
                                      </p:cBhvr>
                                      <p:rCtr x="-5651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graphicFrame>
        <p:nvGraphicFramePr>
          <p:cNvPr id="3" name="HlavnyTab"/>
          <p:cNvGraphicFramePr>
            <a:graphicFrameLocks noGrp="1"/>
          </p:cNvGraphicFramePr>
          <p:nvPr/>
        </p:nvGraphicFramePr>
        <p:xfrm>
          <a:off x="0" y="1556792"/>
          <a:ext cx="8771296" cy="456148"/>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456148">
                <a:tc>
                  <a:txBody>
                    <a:bodyPr/>
                    <a:lstStyle/>
                    <a:p>
                      <a:pPr algn="l">
                        <a:spcBef>
                          <a:spcPct val="0"/>
                        </a:spcBef>
                        <a:buFontTx/>
                        <a:buNone/>
                      </a:pPr>
                      <a:r>
                        <a:rPr lang="sk-SK" altLang="sk-SK" sz="1600" b="1" dirty="0">
                          <a:solidFill>
                            <a:srgbClr val="186537"/>
                          </a:solidFill>
                        </a:rPr>
                        <a:t>1971-1980 – Mapovanie a bonitácia poľnohospodárskych pôd</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8" name="HlavnyTab"/>
          <p:cNvGraphicFramePr>
            <a:graphicFrameLocks noGrp="1"/>
          </p:cNvGraphicFramePr>
          <p:nvPr/>
        </p:nvGraphicFramePr>
        <p:xfrm>
          <a:off x="0" y="2204864"/>
          <a:ext cx="8771296" cy="57912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Poverenie na vykonávanie bonitácie poľnohospodárskeho pôdneho fondu (1972) </a:t>
                      </a:r>
                    </a:p>
                    <a:p>
                      <a:pPr algn="l"/>
                      <a:endParaRPr lang="sk-SK" sz="1600" b="1" dirty="0">
                        <a:solidFill>
                          <a:srgbClr val="EAD77B"/>
                        </a:solidFill>
                        <a:effectLst/>
                        <a:latin typeface="+mn-lt"/>
                        <a:ea typeface="+mn-ea"/>
                        <a:cs typeface="+mn-cs"/>
                        <a:sym typeface="Helvetica Light"/>
                      </a:endParaRP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9" name="HlavnyTab"/>
          <p:cNvGraphicFramePr>
            <a:graphicFrameLocks noGrp="1"/>
          </p:cNvGraphicFramePr>
          <p:nvPr/>
        </p:nvGraphicFramePr>
        <p:xfrm>
          <a:off x="0" y="2967152"/>
          <a:ext cx="8771296" cy="57912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Mapovaním pôdnoekologických jednotiek a výskumom produkčno-nákladových parametrov pôd na celom území Slovenska</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0" name="HlavnyTab"/>
          <p:cNvGraphicFramePr>
            <a:graphicFrameLocks noGrp="1"/>
          </p:cNvGraphicFramePr>
          <p:nvPr/>
        </p:nvGraphicFramePr>
        <p:xfrm>
          <a:off x="0" y="3737780"/>
          <a:ext cx="8771296" cy="57912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Základný legislatívny nástroj na podporu rozhodovania v oblasti využívania a ochrany poľnohospodárskych pôd</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1" name="HlavnyTab"/>
          <p:cNvGraphicFramePr>
            <a:graphicFrameLocks noGrp="1"/>
          </p:cNvGraphicFramePr>
          <p:nvPr/>
        </p:nvGraphicFramePr>
        <p:xfrm>
          <a:off x="0" y="4508408"/>
          <a:ext cx="8771296" cy="57912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Významný podkladový materiál a potenciál pre tvorbu rôznych informácií o pôde a krajine</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pic>
        <p:nvPicPr>
          <p:cNvPr id="5122" name="Picture 2" descr="BPEJ - Bonitované Pôdno-Ekologické Jednot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923" y="5373216"/>
            <a:ext cx="4876800" cy="110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33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sp>
        <p:nvSpPr>
          <p:cNvPr id="158" name="TextBox 7"/>
          <p:cNvSpPr txBox="1">
            <a:spLocks noChangeArrowheads="1"/>
          </p:cNvSpPr>
          <p:nvPr/>
        </p:nvSpPr>
        <p:spPr bwMode="auto">
          <a:xfrm>
            <a:off x="7514501"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153</a:t>
            </a:r>
            <a:endParaRPr lang="ko-KR" altLang="en-US" sz="1600" dirty="0">
              <a:solidFill>
                <a:schemeClr val="bg1"/>
              </a:solidFill>
              <a:latin typeface="Arial" panose="020B0604020202020204" pitchFamily="34" charset="0"/>
            </a:endParaRPr>
          </a:p>
        </p:txBody>
      </p:sp>
      <p:sp>
        <p:nvSpPr>
          <p:cNvPr id="160" name="TextBox 9"/>
          <p:cNvSpPr txBox="1">
            <a:spLocks noChangeArrowheads="1"/>
          </p:cNvSpPr>
          <p:nvPr/>
        </p:nvSpPr>
        <p:spPr bwMode="auto">
          <a:xfrm>
            <a:off x="6535950"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1952</a:t>
            </a:r>
            <a:endParaRPr lang="ko-KR" altLang="en-US" sz="1600">
              <a:solidFill>
                <a:schemeClr val="bg1"/>
              </a:solidFill>
              <a:latin typeface="Arial" panose="020B0604020202020204" pitchFamily="34" charset="0"/>
            </a:endParaRPr>
          </a:p>
        </p:txBody>
      </p:sp>
      <p:sp>
        <p:nvSpPr>
          <p:cNvPr id="164" name="TextBox 13"/>
          <p:cNvSpPr txBox="1">
            <a:spLocks noChangeArrowheads="1"/>
          </p:cNvSpPr>
          <p:nvPr/>
        </p:nvSpPr>
        <p:spPr bwMode="auto">
          <a:xfrm>
            <a:off x="4578851"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1950</a:t>
            </a:r>
            <a:endParaRPr lang="ko-KR" altLang="en-US" sz="1600">
              <a:solidFill>
                <a:schemeClr val="bg1"/>
              </a:solidFill>
              <a:latin typeface="Arial" panose="020B0604020202020204" pitchFamily="34" charset="0"/>
            </a:endParaRPr>
          </a:p>
        </p:txBody>
      </p:sp>
      <p:grpSp>
        <p:nvGrpSpPr>
          <p:cNvPr id="235" name="Group 234"/>
          <p:cNvGrpSpPr/>
          <p:nvPr/>
        </p:nvGrpSpPr>
        <p:grpSpPr>
          <a:xfrm>
            <a:off x="-12493896" y="1917462"/>
            <a:ext cx="62286065" cy="4070743"/>
            <a:chOff x="13012872" y="1852611"/>
            <a:chExt cx="62286065" cy="4070743"/>
          </a:xfrm>
        </p:grpSpPr>
        <p:sp>
          <p:nvSpPr>
            <p:cNvPr id="174" name="TextBox 31"/>
            <p:cNvSpPr txBox="1"/>
            <p:nvPr/>
          </p:nvSpPr>
          <p:spPr bwMode="auto">
            <a:xfrm>
              <a:off x="15788015" y="1852611"/>
              <a:ext cx="11464183" cy="1015663"/>
            </a:xfrm>
            <a:prstGeom prst="rect">
              <a:avLst/>
            </a:prstGeom>
            <a:noFill/>
          </p:spPr>
          <p:txBody>
            <a:bodyPr>
              <a:spAutoFit/>
            </a:bodyPr>
            <a:lstStyle/>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3" name="오각형 4"/>
            <p:cNvSpPr/>
            <p:nvPr/>
          </p:nvSpPr>
          <p:spPr bwMode="auto">
            <a:xfrm>
              <a:off x="74104438" y="3552813"/>
              <a:ext cx="1194499" cy="661735"/>
            </a:xfrm>
            <a:prstGeom prst="homePlate">
              <a:avLst/>
            </a:prstGeom>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 name="TextBox 5"/>
            <p:cNvSpPr txBox="1">
              <a:spLocks noChangeArrowheads="1"/>
            </p:cNvSpPr>
            <p:nvPr/>
          </p:nvSpPr>
          <p:spPr bwMode="auto">
            <a:xfrm>
              <a:off x="7418503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21</a:t>
              </a:r>
              <a:endParaRPr lang="ko-KR" altLang="en-US" sz="1600" dirty="0">
                <a:solidFill>
                  <a:schemeClr val="bg1"/>
                </a:solidFill>
                <a:latin typeface="Arial" panose="020B0604020202020204" pitchFamily="34" charset="0"/>
              </a:endParaRPr>
            </a:p>
          </p:txBody>
        </p:sp>
        <p:sp>
          <p:nvSpPr>
            <p:cNvPr id="15" name="직사각형 6"/>
            <p:cNvSpPr/>
            <p:nvPr/>
          </p:nvSpPr>
          <p:spPr bwMode="auto">
            <a:xfrm>
              <a:off x="6719390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6" name="TextBox 7"/>
            <p:cNvSpPr txBox="1">
              <a:spLocks noChangeArrowheads="1"/>
            </p:cNvSpPr>
            <p:nvPr/>
          </p:nvSpPr>
          <p:spPr bwMode="auto">
            <a:xfrm>
              <a:off x="6727449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2014</a:t>
              </a:r>
              <a:endParaRPr lang="ko-KR" altLang="en-US" sz="1600" dirty="0">
                <a:solidFill>
                  <a:schemeClr val="bg1"/>
                </a:solidFill>
                <a:latin typeface="Arial" panose="020B0604020202020204" pitchFamily="34" charset="0"/>
              </a:endParaRPr>
            </a:p>
          </p:txBody>
        </p:sp>
        <p:sp>
          <p:nvSpPr>
            <p:cNvPr id="17" name="직사각형 8"/>
            <p:cNvSpPr/>
            <p:nvPr/>
          </p:nvSpPr>
          <p:spPr bwMode="auto">
            <a:xfrm>
              <a:off x="6621535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8" name="TextBox 9"/>
            <p:cNvSpPr txBox="1">
              <a:spLocks noChangeArrowheads="1"/>
            </p:cNvSpPr>
            <p:nvPr/>
          </p:nvSpPr>
          <p:spPr bwMode="auto">
            <a:xfrm>
              <a:off x="66295948"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2013</a:t>
              </a:r>
              <a:endParaRPr lang="ko-KR" altLang="en-US" sz="1600">
                <a:solidFill>
                  <a:schemeClr val="bg1"/>
                </a:solidFill>
                <a:latin typeface="Arial" panose="020B0604020202020204" pitchFamily="34" charset="0"/>
              </a:endParaRPr>
            </a:p>
          </p:txBody>
        </p:sp>
        <p:sp>
          <p:nvSpPr>
            <p:cNvPr id="19" name="직사각형 10"/>
            <p:cNvSpPr/>
            <p:nvPr/>
          </p:nvSpPr>
          <p:spPr bwMode="auto">
            <a:xfrm>
              <a:off x="6523680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0" name="TextBox 11"/>
            <p:cNvSpPr txBox="1">
              <a:spLocks noChangeArrowheads="1"/>
            </p:cNvSpPr>
            <p:nvPr/>
          </p:nvSpPr>
          <p:spPr bwMode="auto">
            <a:xfrm>
              <a:off x="6531739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2012</a:t>
              </a:r>
              <a:endParaRPr lang="ko-KR" altLang="en-US" sz="1600">
                <a:solidFill>
                  <a:schemeClr val="bg1"/>
                </a:solidFill>
                <a:latin typeface="Arial" panose="020B0604020202020204" pitchFamily="34" charset="0"/>
              </a:endParaRPr>
            </a:p>
          </p:txBody>
        </p:sp>
        <p:sp>
          <p:nvSpPr>
            <p:cNvPr id="21" name="직사각형 12"/>
            <p:cNvSpPr/>
            <p:nvPr/>
          </p:nvSpPr>
          <p:spPr bwMode="auto">
            <a:xfrm>
              <a:off x="642582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 name="TextBox 13"/>
            <p:cNvSpPr txBox="1">
              <a:spLocks noChangeArrowheads="1"/>
            </p:cNvSpPr>
            <p:nvPr/>
          </p:nvSpPr>
          <p:spPr bwMode="auto">
            <a:xfrm>
              <a:off x="643388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2011</a:t>
              </a:r>
              <a:endParaRPr lang="ko-KR" altLang="en-US" sz="1600">
                <a:solidFill>
                  <a:schemeClr val="bg1"/>
                </a:solidFill>
                <a:latin typeface="Arial" panose="020B0604020202020204" pitchFamily="34" charset="0"/>
              </a:endParaRPr>
            </a:p>
          </p:txBody>
        </p:sp>
        <p:sp>
          <p:nvSpPr>
            <p:cNvPr id="23" name="직사각형 14"/>
            <p:cNvSpPr/>
            <p:nvPr/>
          </p:nvSpPr>
          <p:spPr bwMode="auto">
            <a:xfrm>
              <a:off x="6327970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4" name="TextBox 15"/>
            <p:cNvSpPr txBox="1">
              <a:spLocks noChangeArrowheads="1"/>
            </p:cNvSpPr>
            <p:nvPr/>
          </p:nvSpPr>
          <p:spPr bwMode="auto">
            <a:xfrm>
              <a:off x="6336029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2010</a:t>
              </a:r>
              <a:endParaRPr lang="ko-KR" altLang="en-US" sz="1600">
                <a:solidFill>
                  <a:schemeClr val="bg1"/>
                </a:solidFill>
                <a:latin typeface="Arial" panose="020B0604020202020204" pitchFamily="34" charset="0"/>
              </a:endParaRPr>
            </a:p>
          </p:txBody>
        </p:sp>
        <p:sp>
          <p:nvSpPr>
            <p:cNvPr id="25" name="직사각형 16"/>
            <p:cNvSpPr/>
            <p:nvPr/>
          </p:nvSpPr>
          <p:spPr bwMode="auto">
            <a:xfrm>
              <a:off x="61322602"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6" name="TextBox 17"/>
            <p:cNvSpPr txBox="1">
              <a:spLocks noChangeArrowheads="1"/>
            </p:cNvSpPr>
            <p:nvPr/>
          </p:nvSpPr>
          <p:spPr bwMode="auto">
            <a:xfrm>
              <a:off x="61403195"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2008</a:t>
              </a:r>
              <a:endParaRPr lang="ko-KR" altLang="en-US" sz="1600">
                <a:solidFill>
                  <a:schemeClr val="bg1"/>
                </a:solidFill>
                <a:latin typeface="Arial" panose="020B0604020202020204" pitchFamily="34" charset="0"/>
              </a:endParaRPr>
            </a:p>
          </p:txBody>
        </p:sp>
        <p:sp>
          <p:nvSpPr>
            <p:cNvPr id="27" name="직사각형 18"/>
            <p:cNvSpPr/>
            <p:nvPr/>
          </p:nvSpPr>
          <p:spPr bwMode="auto">
            <a:xfrm>
              <a:off x="6230115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8" name="TextBox 19"/>
            <p:cNvSpPr txBox="1">
              <a:spLocks noChangeArrowheads="1"/>
            </p:cNvSpPr>
            <p:nvPr/>
          </p:nvSpPr>
          <p:spPr bwMode="auto">
            <a:xfrm>
              <a:off x="62381746"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2009</a:t>
              </a:r>
              <a:endParaRPr lang="ko-KR" altLang="en-US" sz="1600">
                <a:solidFill>
                  <a:schemeClr val="bg1"/>
                </a:solidFill>
                <a:latin typeface="Arial" panose="020B0604020202020204" pitchFamily="34" charset="0"/>
              </a:endParaRPr>
            </a:p>
          </p:txBody>
        </p:sp>
        <p:sp>
          <p:nvSpPr>
            <p:cNvPr id="186" name="TextBox 22"/>
            <p:cNvSpPr txBox="1"/>
            <p:nvPr/>
          </p:nvSpPr>
          <p:spPr bwMode="auto">
            <a:xfrm>
              <a:off x="65909577" y="2422070"/>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Vznik NPPC</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82" name="TextBox 42"/>
            <p:cNvSpPr txBox="1"/>
            <p:nvPr/>
          </p:nvSpPr>
          <p:spPr bwMode="auto">
            <a:xfrm>
              <a:off x="68470161" y="4851887"/>
              <a:ext cx="2309356" cy="400110"/>
            </a:xfrm>
            <a:prstGeom prst="rect">
              <a:avLst/>
            </a:prstGeom>
            <a:noFill/>
          </p:spPr>
          <p:txBody>
            <a:bodyPr wrap="square">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GSAA</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33" name="이등변 삼각형 47"/>
            <p:cNvSpPr/>
            <p:nvPr/>
          </p:nvSpPr>
          <p:spPr bwMode="auto">
            <a:xfrm rot="10800000">
              <a:off x="7417424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4" name="이등변 삼각형 50"/>
            <p:cNvSpPr/>
            <p:nvPr/>
          </p:nvSpPr>
          <p:spPr bwMode="auto">
            <a:xfrm rot="10800000">
              <a:off x="67412069"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5" name="이등변 삼각형 54"/>
            <p:cNvSpPr/>
            <p:nvPr/>
          </p:nvSpPr>
          <p:spPr bwMode="auto">
            <a:xfrm>
              <a:off x="69431704" y="4397736"/>
              <a:ext cx="38627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37" name="직사각형 6"/>
            <p:cNvSpPr/>
            <p:nvPr/>
          </p:nvSpPr>
          <p:spPr bwMode="auto">
            <a:xfrm>
              <a:off x="6033828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38" name="TextBox 7"/>
            <p:cNvSpPr txBox="1">
              <a:spLocks noChangeArrowheads="1"/>
            </p:cNvSpPr>
            <p:nvPr/>
          </p:nvSpPr>
          <p:spPr bwMode="auto">
            <a:xfrm>
              <a:off x="604188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2007</a:t>
              </a:r>
              <a:endParaRPr lang="ko-KR" altLang="en-US" sz="1600">
                <a:solidFill>
                  <a:schemeClr val="bg1"/>
                </a:solidFill>
                <a:latin typeface="Arial" panose="020B0604020202020204" pitchFamily="34" charset="0"/>
              </a:endParaRPr>
            </a:p>
          </p:txBody>
        </p:sp>
        <p:sp>
          <p:nvSpPr>
            <p:cNvPr id="39" name="직사각형 8"/>
            <p:cNvSpPr/>
            <p:nvPr/>
          </p:nvSpPr>
          <p:spPr bwMode="auto">
            <a:xfrm>
              <a:off x="5935973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0" name="TextBox 9"/>
            <p:cNvSpPr txBox="1">
              <a:spLocks noChangeArrowheads="1"/>
            </p:cNvSpPr>
            <p:nvPr/>
          </p:nvSpPr>
          <p:spPr bwMode="auto">
            <a:xfrm>
              <a:off x="59440330" y="3604206"/>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a:t>
              </a:r>
              <a:r>
                <a:rPr lang="en-US" altLang="ko-KR" sz="1600">
                  <a:solidFill>
                    <a:schemeClr val="bg1"/>
                  </a:solidFill>
                  <a:latin typeface="Arial" panose="020B0604020202020204" pitchFamily="34" charset="0"/>
                </a:rPr>
                <a:t>0</a:t>
              </a:r>
              <a:r>
                <a:rPr lang="sk-SK" altLang="ko-KR" sz="1600">
                  <a:solidFill>
                    <a:schemeClr val="bg1"/>
                  </a:solidFill>
                  <a:latin typeface="Arial" panose="020B0604020202020204" pitchFamily="34" charset="0"/>
                </a:rPr>
                <a:t>06</a:t>
              </a:r>
              <a:endParaRPr lang="ko-KR" altLang="en-US" sz="1600">
                <a:solidFill>
                  <a:schemeClr val="bg1"/>
                </a:solidFill>
                <a:latin typeface="Arial" panose="020B0604020202020204" pitchFamily="34" charset="0"/>
              </a:endParaRPr>
            </a:p>
          </p:txBody>
        </p:sp>
        <p:sp>
          <p:nvSpPr>
            <p:cNvPr id="41" name="직사각형 10"/>
            <p:cNvSpPr/>
            <p:nvPr/>
          </p:nvSpPr>
          <p:spPr bwMode="auto">
            <a:xfrm>
              <a:off x="5838118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2" name="TextBox 11"/>
            <p:cNvSpPr txBox="1">
              <a:spLocks noChangeArrowheads="1"/>
            </p:cNvSpPr>
            <p:nvPr/>
          </p:nvSpPr>
          <p:spPr bwMode="auto">
            <a:xfrm>
              <a:off x="5846177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2005</a:t>
              </a:r>
              <a:endParaRPr lang="ko-KR" altLang="en-US" sz="1600">
                <a:solidFill>
                  <a:schemeClr val="bg1"/>
                </a:solidFill>
                <a:latin typeface="Arial" panose="020B0604020202020204" pitchFamily="34" charset="0"/>
              </a:endParaRPr>
            </a:p>
          </p:txBody>
        </p:sp>
        <p:sp>
          <p:nvSpPr>
            <p:cNvPr id="43" name="직사각형 12"/>
            <p:cNvSpPr/>
            <p:nvPr/>
          </p:nvSpPr>
          <p:spPr bwMode="auto">
            <a:xfrm>
              <a:off x="574026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4" name="TextBox 13"/>
            <p:cNvSpPr txBox="1">
              <a:spLocks noChangeArrowheads="1"/>
            </p:cNvSpPr>
            <p:nvPr/>
          </p:nvSpPr>
          <p:spPr bwMode="auto">
            <a:xfrm>
              <a:off x="57483229"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2004</a:t>
              </a:r>
              <a:endParaRPr lang="ko-KR" altLang="en-US" sz="1600">
                <a:solidFill>
                  <a:schemeClr val="bg1"/>
                </a:solidFill>
                <a:latin typeface="Arial" panose="020B0604020202020204" pitchFamily="34" charset="0"/>
              </a:endParaRPr>
            </a:p>
          </p:txBody>
        </p:sp>
        <p:sp>
          <p:nvSpPr>
            <p:cNvPr id="45" name="직사각형 14"/>
            <p:cNvSpPr/>
            <p:nvPr/>
          </p:nvSpPr>
          <p:spPr bwMode="auto">
            <a:xfrm>
              <a:off x="564240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6" name="TextBox 15"/>
            <p:cNvSpPr txBox="1">
              <a:spLocks noChangeArrowheads="1"/>
            </p:cNvSpPr>
            <p:nvPr/>
          </p:nvSpPr>
          <p:spPr bwMode="auto">
            <a:xfrm>
              <a:off x="565046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2003</a:t>
              </a:r>
              <a:endParaRPr lang="ko-KR" altLang="en-US" sz="1600">
                <a:solidFill>
                  <a:schemeClr val="bg1"/>
                </a:solidFill>
                <a:latin typeface="Arial" panose="020B0604020202020204" pitchFamily="34" charset="0"/>
              </a:endParaRPr>
            </a:p>
          </p:txBody>
        </p:sp>
        <p:sp>
          <p:nvSpPr>
            <p:cNvPr id="47" name="직사각형 16"/>
            <p:cNvSpPr/>
            <p:nvPr/>
          </p:nvSpPr>
          <p:spPr bwMode="auto">
            <a:xfrm>
              <a:off x="5446698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48" name="TextBox 17"/>
            <p:cNvSpPr txBox="1">
              <a:spLocks noChangeArrowheads="1"/>
            </p:cNvSpPr>
            <p:nvPr/>
          </p:nvSpPr>
          <p:spPr bwMode="auto">
            <a:xfrm>
              <a:off x="5454757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1</a:t>
              </a:r>
              <a:endParaRPr lang="ko-KR" altLang="en-US" sz="1600">
                <a:solidFill>
                  <a:schemeClr val="bg1"/>
                </a:solidFill>
                <a:latin typeface="Arial" panose="020B0604020202020204" pitchFamily="34" charset="0"/>
              </a:endParaRPr>
            </a:p>
          </p:txBody>
        </p:sp>
        <p:sp>
          <p:nvSpPr>
            <p:cNvPr id="49" name="직사각형 18"/>
            <p:cNvSpPr/>
            <p:nvPr/>
          </p:nvSpPr>
          <p:spPr bwMode="auto">
            <a:xfrm>
              <a:off x="55445536"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0" name="TextBox 19"/>
            <p:cNvSpPr txBox="1">
              <a:spLocks noChangeArrowheads="1"/>
            </p:cNvSpPr>
            <p:nvPr/>
          </p:nvSpPr>
          <p:spPr bwMode="auto">
            <a:xfrm>
              <a:off x="55526127" y="3604206"/>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a:solidFill>
                    <a:schemeClr val="bg1"/>
                  </a:solidFill>
                  <a:latin typeface="Arial" panose="020B0604020202020204" pitchFamily="34" charset="0"/>
                </a:rPr>
                <a:t>200</a:t>
              </a:r>
              <a:r>
                <a:rPr lang="sk-SK" altLang="ko-KR" sz="1600">
                  <a:solidFill>
                    <a:schemeClr val="bg1"/>
                  </a:solidFill>
                  <a:latin typeface="Arial" panose="020B0604020202020204" pitchFamily="34" charset="0"/>
                </a:rPr>
                <a:t>2</a:t>
              </a:r>
              <a:endParaRPr lang="ko-KR" altLang="en-US" sz="1600">
                <a:solidFill>
                  <a:schemeClr val="bg1"/>
                </a:solidFill>
                <a:latin typeface="Arial" panose="020B0604020202020204" pitchFamily="34" charset="0"/>
              </a:endParaRPr>
            </a:p>
          </p:txBody>
        </p:sp>
        <p:sp>
          <p:nvSpPr>
            <p:cNvPr id="180" name="TextBox 28"/>
            <p:cNvSpPr txBox="1"/>
            <p:nvPr/>
          </p:nvSpPr>
          <p:spPr bwMode="auto">
            <a:xfrm>
              <a:off x="54733139" y="2216387"/>
              <a:ext cx="4126596" cy="400110"/>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a:solidFill>
                    <a:schemeClr val="tx1">
                      <a:lumMod val="75000"/>
                      <a:lumOff val="25000"/>
                    </a:schemeClr>
                  </a:solidFill>
                  <a:latin typeface="Arial" pitchFamily="34" charset="0"/>
                  <a:ea typeface="+mn-ea"/>
                  <a:cs typeface="Arial" pitchFamily="34" charset="0"/>
                </a:rPr>
                <a:t>LPIS</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178" name="TextBox 37"/>
            <p:cNvSpPr txBox="1"/>
            <p:nvPr/>
          </p:nvSpPr>
          <p:spPr bwMode="auto">
            <a:xfrm>
              <a:off x="56380725" y="4973999"/>
              <a:ext cx="288412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Pôdna služba</a:t>
              </a:r>
              <a:endParaRPr lang="sk-SK"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53" name="이등변 삼각형 49"/>
            <p:cNvSpPr/>
            <p:nvPr/>
          </p:nvSpPr>
          <p:spPr bwMode="auto">
            <a:xfrm rot="10800000">
              <a:off x="56657647"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55" name="직사각형 6"/>
            <p:cNvSpPr/>
            <p:nvPr/>
          </p:nvSpPr>
          <p:spPr bwMode="auto">
            <a:xfrm>
              <a:off x="534752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6" name="TextBox 7"/>
            <p:cNvSpPr txBox="1">
              <a:spLocks noChangeArrowheads="1"/>
            </p:cNvSpPr>
            <p:nvPr/>
          </p:nvSpPr>
          <p:spPr bwMode="auto">
            <a:xfrm>
              <a:off x="535558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2000</a:t>
              </a:r>
              <a:endParaRPr lang="ko-KR" altLang="en-US" sz="1600">
                <a:solidFill>
                  <a:schemeClr val="bg1"/>
                </a:solidFill>
                <a:latin typeface="Arial" panose="020B0604020202020204" pitchFamily="34" charset="0"/>
              </a:endParaRPr>
            </a:p>
          </p:txBody>
        </p:sp>
        <p:sp>
          <p:nvSpPr>
            <p:cNvPr id="57" name="직사각형 8"/>
            <p:cNvSpPr/>
            <p:nvPr/>
          </p:nvSpPr>
          <p:spPr bwMode="auto">
            <a:xfrm>
              <a:off x="524967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58" name="TextBox 9"/>
            <p:cNvSpPr txBox="1">
              <a:spLocks noChangeArrowheads="1"/>
            </p:cNvSpPr>
            <p:nvPr/>
          </p:nvSpPr>
          <p:spPr bwMode="auto">
            <a:xfrm>
              <a:off x="525773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1999</a:t>
              </a:r>
              <a:endParaRPr lang="ko-KR" altLang="en-US" sz="1600">
                <a:solidFill>
                  <a:schemeClr val="bg1"/>
                </a:solidFill>
                <a:latin typeface="Arial" panose="020B0604020202020204" pitchFamily="34" charset="0"/>
              </a:endParaRPr>
            </a:p>
          </p:txBody>
        </p:sp>
        <p:sp>
          <p:nvSpPr>
            <p:cNvPr id="59" name="직사각형 10"/>
            <p:cNvSpPr/>
            <p:nvPr/>
          </p:nvSpPr>
          <p:spPr bwMode="auto">
            <a:xfrm>
              <a:off x="515181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0" name="TextBox 11"/>
            <p:cNvSpPr txBox="1">
              <a:spLocks noChangeArrowheads="1"/>
            </p:cNvSpPr>
            <p:nvPr/>
          </p:nvSpPr>
          <p:spPr bwMode="auto">
            <a:xfrm>
              <a:off x="515987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1998</a:t>
              </a:r>
              <a:endParaRPr lang="ko-KR" altLang="en-US" sz="1600">
                <a:solidFill>
                  <a:schemeClr val="bg1"/>
                </a:solidFill>
                <a:latin typeface="Arial" panose="020B0604020202020204" pitchFamily="34" charset="0"/>
              </a:endParaRPr>
            </a:p>
          </p:txBody>
        </p:sp>
        <p:sp>
          <p:nvSpPr>
            <p:cNvPr id="61" name="직사각형 12"/>
            <p:cNvSpPr/>
            <p:nvPr/>
          </p:nvSpPr>
          <p:spPr bwMode="auto">
            <a:xfrm>
              <a:off x="5053961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2" name="TextBox 13"/>
            <p:cNvSpPr txBox="1">
              <a:spLocks noChangeArrowheads="1"/>
            </p:cNvSpPr>
            <p:nvPr/>
          </p:nvSpPr>
          <p:spPr bwMode="auto">
            <a:xfrm>
              <a:off x="506202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1997</a:t>
              </a:r>
              <a:endParaRPr lang="ko-KR" altLang="en-US" sz="1600">
                <a:solidFill>
                  <a:schemeClr val="bg1"/>
                </a:solidFill>
                <a:latin typeface="Arial" panose="020B0604020202020204" pitchFamily="34" charset="0"/>
              </a:endParaRPr>
            </a:p>
          </p:txBody>
        </p:sp>
        <p:sp>
          <p:nvSpPr>
            <p:cNvPr id="63" name="직사각형 14"/>
            <p:cNvSpPr/>
            <p:nvPr/>
          </p:nvSpPr>
          <p:spPr bwMode="auto">
            <a:xfrm>
              <a:off x="49561065"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4" name="TextBox 15"/>
            <p:cNvSpPr txBox="1">
              <a:spLocks noChangeArrowheads="1"/>
            </p:cNvSpPr>
            <p:nvPr/>
          </p:nvSpPr>
          <p:spPr bwMode="auto">
            <a:xfrm>
              <a:off x="4964165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1996</a:t>
              </a:r>
              <a:endParaRPr lang="ko-KR" altLang="en-US" sz="1600">
                <a:solidFill>
                  <a:schemeClr val="bg1"/>
                </a:solidFill>
                <a:latin typeface="Arial" panose="020B0604020202020204" pitchFamily="34" charset="0"/>
              </a:endParaRPr>
            </a:p>
          </p:txBody>
        </p:sp>
        <p:sp>
          <p:nvSpPr>
            <p:cNvPr id="65" name="직사각형 16"/>
            <p:cNvSpPr/>
            <p:nvPr/>
          </p:nvSpPr>
          <p:spPr bwMode="auto">
            <a:xfrm>
              <a:off x="4760396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6" name="TextBox 17"/>
            <p:cNvSpPr txBox="1">
              <a:spLocks noChangeArrowheads="1"/>
            </p:cNvSpPr>
            <p:nvPr/>
          </p:nvSpPr>
          <p:spPr bwMode="auto">
            <a:xfrm>
              <a:off x="47684556"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1994</a:t>
              </a:r>
              <a:endParaRPr lang="ko-KR" altLang="en-US" sz="1600">
                <a:solidFill>
                  <a:schemeClr val="bg1"/>
                </a:solidFill>
                <a:latin typeface="Arial" panose="020B0604020202020204" pitchFamily="34" charset="0"/>
              </a:endParaRPr>
            </a:p>
          </p:txBody>
        </p:sp>
        <p:sp>
          <p:nvSpPr>
            <p:cNvPr id="67" name="직사각형 18"/>
            <p:cNvSpPr/>
            <p:nvPr/>
          </p:nvSpPr>
          <p:spPr bwMode="auto">
            <a:xfrm>
              <a:off x="48582514"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68" name="TextBox 19"/>
            <p:cNvSpPr txBox="1">
              <a:spLocks noChangeArrowheads="1"/>
            </p:cNvSpPr>
            <p:nvPr/>
          </p:nvSpPr>
          <p:spPr bwMode="auto">
            <a:xfrm>
              <a:off x="48663107"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1995</a:t>
              </a:r>
              <a:endParaRPr lang="ko-KR" altLang="en-US" sz="1600">
                <a:solidFill>
                  <a:schemeClr val="bg1"/>
                </a:solidFill>
                <a:latin typeface="Arial" panose="020B0604020202020204" pitchFamily="34" charset="0"/>
              </a:endParaRPr>
            </a:p>
          </p:txBody>
        </p:sp>
        <p:sp>
          <p:nvSpPr>
            <p:cNvPr id="69" name="직사각형 6"/>
            <p:cNvSpPr/>
            <p:nvPr/>
          </p:nvSpPr>
          <p:spPr bwMode="auto">
            <a:xfrm>
              <a:off x="466196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0" name="TextBox 7"/>
            <p:cNvSpPr txBox="1">
              <a:spLocks noChangeArrowheads="1"/>
            </p:cNvSpPr>
            <p:nvPr/>
          </p:nvSpPr>
          <p:spPr bwMode="auto">
            <a:xfrm>
              <a:off x="4670023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1993</a:t>
              </a:r>
              <a:endParaRPr lang="ko-KR" altLang="en-US" sz="1600">
                <a:solidFill>
                  <a:schemeClr val="bg1"/>
                </a:solidFill>
                <a:latin typeface="Arial" panose="020B0604020202020204" pitchFamily="34" charset="0"/>
              </a:endParaRPr>
            </a:p>
          </p:txBody>
        </p:sp>
        <p:sp>
          <p:nvSpPr>
            <p:cNvPr id="71" name="직사각형 8"/>
            <p:cNvSpPr/>
            <p:nvPr/>
          </p:nvSpPr>
          <p:spPr bwMode="auto">
            <a:xfrm>
              <a:off x="4564109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2" name="TextBox 9"/>
            <p:cNvSpPr txBox="1">
              <a:spLocks noChangeArrowheads="1"/>
            </p:cNvSpPr>
            <p:nvPr/>
          </p:nvSpPr>
          <p:spPr bwMode="auto">
            <a:xfrm>
              <a:off x="45721689"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1992</a:t>
              </a:r>
              <a:endParaRPr lang="ko-KR" altLang="en-US" sz="1600">
                <a:solidFill>
                  <a:schemeClr val="bg1"/>
                </a:solidFill>
                <a:latin typeface="Arial" panose="020B0604020202020204" pitchFamily="34" charset="0"/>
              </a:endParaRPr>
            </a:p>
          </p:txBody>
        </p:sp>
        <p:sp>
          <p:nvSpPr>
            <p:cNvPr id="73" name="직사각형 10"/>
            <p:cNvSpPr/>
            <p:nvPr/>
          </p:nvSpPr>
          <p:spPr bwMode="auto">
            <a:xfrm>
              <a:off x="44662548"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4" name="TextBox 11"/>
            <p:cNvSpPr txBox="1">
              <a:spLocks noChangeArrowheads="1"/>
            </p:cNvSpPr>
            <p:nvPr/>
          </p:nvSpPr>
          <p:spPr bwMode="auto">
            <a:xfrm>
              <a:off x="4474314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1991</a:t>
              </a:r>
              <a:endParaRPr lang="ko-KR" altLang="en-US" sz="1600">
                <a:solidFill>
                  <a:schemeClr val="bg1"/>
                </a:solidFill>
                <a:latin typeface="Arial" panose="020B0604020202020204" pitchFamily="34" charset="0"/>
              </a:endParaRPr>
            </a:p>
          </p:txBody>
        </p:sp>
        <p:sp>
          <p:nvSpPr>
            <p:cNvPr id="75" name="직사각형 12"/>
            <p:cNvSpPr/>
            <p:nvPr/>
          </p:nvSpPr>
          <p:spPr bwMode="auto">
            <a:xfrm>
              <a:off x="43683997" y="3552813"/>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76" name="TextBox 13"/>
            <p:cNvSpPr txBox="1">
              <a:spLocks noChangeArrowheads="1"/>
            </p:cNvSpPr>
            <p:nvPr/>
          </p:nvSpPr>
          <p:spPr bwMode="auto">
            <a:xfrm>
              <a:off x="43764590" y="3604206"/>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1990</a:t>
              </a:r>
              <a:endParaRPr lang="ko-KR" altLang="en-US" sz="1600">
                <a:solidFill>
                  <a:schemeClr val="bg1"/>
                </a:solidFill>
                <a:latin typeface="Arial" panose="020B0604020202020204" pitchFamily="34" charset="0"/>
              </a:endParaRPr>
            </a:p>
          </p:txBody>
        </p:sp>
        <p:sp>
          <p:nvSpPr>
            <p:cNvPr id="78" name="이등변 삼각형 50"/>
            <p:cNvSpPr/>
            <p:nvPr/>
          </p:nvSpPr>
          <p:spPr bwMode="auto">
            <a:xfrm rot="10800000">
              <a:off x="40019114" y="3064236"/>
              <a:ext cx="387861"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79" name="직사각형 16"/>
            <p:cNvSpPr/>
            <p:nvPr/>
          </p:nvSpPr>
          <p:spPr bwMode="auto">
            <a:xfrm>
              <a:off x="4173832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0" name="TextBox 17"/>
            <p:cNvSpPr txBox="1">
              <a:spLocks noChangeArrowheads="1"/>
            </p:cNvSpPr>
            <p:nvPr/>
          </p:nvSpPr>
          <p:spPr bwMode="auto">
            <a:xfrm>
              <a:off x="41818915"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1988</a:t>
              </a:r>
              <a:endParaRPr lang="ko-KR" altLang="en-US" sz="1600" dirty="0">
                <a:solidFill>
                  <a:schemeClr val="bg1"/>
                </a:solidFill>
                <a:latin typeface="Arial" panose="020B0604020202020204" pitchFamily="34" charset="0"/>
              </a:endParaRPr>
            </a:p>
          </p:txBody>
        </p:sp>
        <p:sp>
          <p:nvSpPr>
            <p:cNvPr id="81" name="직사각형 18"/>
            <p:cNvSpPr/>
            <p:nvPr/>
          </p:nvSpPr>
          <p:spPr bwMode="auto">
            <a:xfrm>
              <a:off x="42716873"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2" name="TextBox 19"/>
            <p:cNvSpPr txBox="1">
              <a:spLocks noChangeArrowheads="1"/>
            </p:cNvSpPr>
            <p:nvPr/>
          </p:nvSpPr>
          <p:spPr bwMode="auto">
            <a:xfrm>
              <a:off x="42797466"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1989</a:t>
              </a:r>
              <a:endParaRPr lang="ko-KR" altLang="en-US" sz="1600">
                <a:solidFill>
                  <a:schemeClr val="bg1"/>
                </a:solidFill>
                <a:latin typeface="Arial" panose="020B0604020202020204" pitchFamily="34" charset="0"/>
              </a:endParaRPr>
            </a:p>
          </p:txBody>
        </p:sp>
        <p:sp>
          <p:nvSpPr>
            <p:cNvPr id="83" name="직사각형 6"/>
            <p:cNvSpPr/>
            <p:nvPr/>
          </p:nvSpPr>
          <p:spPr bwMode="auto">
            <a:xfrm>
              <a:off x="407540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4" name="TextBox 7"/>
            <p:cNvSpPr txBox="1">
              <a:spLocks noChangeArrowheads="1"/>
            </p:cNvSpPr>
            <p:nvPr/>
          </p:nvSpPr>
          <p:spPr bwMode="auto">
            <a:xfrm>
              <a:off x="408346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1987</a:t>
              </a:r>
              <a:endParaRPr lang="ko-KR" altLang="en-US" sz="1600">
                <a:solidFill>
                  <a:schemeClr val="bg1"/>
                </a:solidFill>
                <a:latin typeface="Arial" panose="020B0604020202020204" pitchFamily="34" charset="0"/>
              </a:endParaRPr>
            </a:p>
          </p:txBody>
        </p:sp>
        <p:sp>
          <p:nvSpPr>
            <p:cNvPr id="85" name="직사각형 8"/>
            <p:cNvSpPr/>
            <p:nvPr/>
          </p:nvSpPr>
          <p:spPr bwMode="auto">
            <a:xfrm>
              <a:off x="3977545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6" name="TextBox 9"/>
            <p:cNvSpPr txBox="1">
              <a:spLocks noChangeArrowheads="1"/>
            </p:cNvSpPr>
            <p:nvPr/>
          </p:nvSpPr>
          <p:spPr bwMode="auto">
            <a:xfrm>
              <a:off x="39856050" y="3604578"/>
              <a:ext cx="754140" cy="33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1986</a:t>
              </a:r>
              <a:endParaRPr lang="ko-KR" altLang="en-US" sz="1600">
                <a:solidFill>
                  <a:schemeClr val="bg1"/>
                </a:solidFill>
                <a:latin typeface="Arial" panose="020B0604020202020204" pitchFamily="34" charset="0"/>
              </a:endParaRPr>
            </a:p>
          </p:txBody>
        </p:sp>
        <p:sp>
          <p:nvSpPr>
            <p:cNvPr id="87" name="직사각형 10"/>
            <p:cNvSpPr/>
            <p:nvPr/>
          </p:nvSpPr>
          <p:spPr bwMode="auto">
            <a:xfrm>
              <a:off x="387969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88" name="TextBox 11"/>
            <p:cNvSpPr txBox="1">
              <a:spLocks noChangeArrowheads="1"/>
            </p:cNvSpPr>
            <p:nvPr/>
          </p:nvSpPr>
          <p:spPr bwMode="auto">
            <a:xfrm>
              <a:off x="388774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1985</a:t>
              </a:r>
              <a:endParaRPr lang="ko-KR" altLang="en-US" sz="1600">
                <a:solidFill>
                  <a:schemeClr val="bg1"/>
                </a:solidFill>
                <a:latin typeface="Arial" panose="020B0604020202020204" pitchFamily="34" charset="0"/>
              </a:endParaRPr>
            </a:p>
          </p:txBody>
        </p:sp>
        <p:sp>
          <p:nvSpPr>
            <p:cNvPr id="89" name="직사각형 12"/>
            <p:cNvSpPr/>
            <p:nvPr/>
          </p:nvSpPr>
          <p:spPr bwMode="auto">
            <a:xfrm>
              <a:off x="378183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0" name="TextBox 13"/>
            <p:cNvSpPr txBox="1">
              <a:spLocks noChangeArrowheads="1"/>
            </p:cNvSpPr>
            <p:nvPr/>
          </p:nvSpPr>
          <p:spPr bwMode="auto">
            <a:xfrm>
              <a:off x="3789894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1984</a:t>
              </a:r>
              <a:endParaRPr lang="ko-KR" altLang="en-US" sz="1600">
                <a:solidFill>
                  <a:schemeClr val="bg1"/>
                </a:solidFill>
                <a:latin typeface="Arial" panose="020B0604020202020204" pitchFamily="34" charset="0"/>
              </a:endParaRPr>
            </a:p>
          </p:txBody>
        </p:sp>
        <p:sp>
          <p:nvSpPr>
            <p:cNvPr id="91" name="직사각형 14"/>
            <p:cNvSpPr/>
            <p:nvPr/>
          </p:nvSpPr>
          <p:spPr bwMode="auto">
            <a:xfrm>
              <a:off x="3683980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2" name="TextBox 15"/>
            <p:cNvSpPr txBox="1">
              <a:spLocks noChangeArrowheads="1"/>
            </p:cNvSpPr>
            <p:nvPr/>
          </p:nvSpPr>
          <p:spPr bwMode="auto">
            <a:xfrm>
              <a:off x="3692040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1983</a:t>
              </a:r>
              <a:endParaRPr lang="ko-KR" altLang="en-US" sz="1600">
                <a:solidFill>
                  <a:schemeClr val="bg1"/>
                </a:solidFill>
                <a:latin typeface="Arial" panose="020B0604020202020204" pitchFamily="34" charset="0"/>
              </a:endParaRPr>
            </a:p>
          </p:txBody>
        </p:sp>
        <p:sp>
          <p:nvSpPr>
            <p:cNvPr id="93" name="직사각형 16"/>
            <p:cNvSpPr/>
            <p:nvPr/>
          </p:nvSpPr>
          <p:spPr bwMode="auto">
            <a:xfrm>
              <a:off x="3488270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4" name="TextBox 17"/>
            <p:cNvSpPr txBox="1">
              <a:spLocks noChangeArrowheads="1"/>
            </p:cNvSpPr>
            <p:nvPr/>
          </p:nvSpPr>
          <p:spPr bwMode="auto">
            <a:xfrm>
              <a:off x="3496329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1981</a:t>
              </a:r>
              <a:endParaRPr lang="ko-KR" altLang="en-US" sz="1600">
                <a:solidFill>
                  <a:schemeClr val="bg1"/>
                </a:solidFill>
                <a:latin typeface="Arial" panose="020B0604020202020204" pitchFamily="34" charset="0"/>
              </a:endParaRPr>
            </a:p>
          </p:txBody>
        </p:sp>
        <p:sp>
          <p:nvSpPr>
            <p:cNvPr id="95" name="직사각형 18"/>
            <p:cNvSpPr/>
            <p:nvPr/>
          </p:nvSpPr>
          <p:spPr bwMode="auto">
            <a:xfrm>
              <a:off x="3586125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6" name="TextBox 19"/>
            <p:cNvSpPr txBox="1">
              <a:spLocks noChangeArrowheads="1"/>
            </p:cNvSpPr>
            <p:nvPr/>
          </p:nvSpPr>
          <p:spPr bwMode="auto">
            <a:xfrm>
              <a:off x="3594185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1982</a:t>
              </a:r>
              <a:endParaRPr lang="ko-KR" altLang="en-US" sz="1600">
                <a:solidFill>
                  <a:schemeClr val="bg1"/>
                </a:solidFill>
                <a:latin typeface="Arial" panose="020B0604020202020204" pitchFamily="34" charset="0"/>
              </a:endParaRPr>
            </a:p>
          </p:txBody>
        </p:sp>
        <p:sp>
          <p:nvSpPr>
            <p:cNvPr id="97" name="직사각형 6"/>
            <p:cNvSpPr/>
            <p:nvPr/>
          </p:nvSpPr>
          <p:spPr bwMode="auto">
            <a:xfrm>
              <a:off x="338909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98" name="TextBox 7"/>
            <p:cNvSpPr txBox="1">
              <a:spLocks noChangeArrowheads="1"/>
            </p:cNvSpPr>
            <p:nvPr/>
          </p:nvSpPr>
          <p:spPr bwMode="auto">
            <a:xfrm>
              <a:off x="339715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1980</a:t>
              </a:r>
              <a:endParaRPr lang="ko-KR" altLang="en-US" sz="1600">
                <a:solidFill>
                  <a:schemeClr val="bg1"/>
                </a:solidFill>
                <a:latin typeface="Arial" panose="020B0604020202020204" pitchFamily="34" charset="0"/>
              </a:endParaRPr>
            </a:p>
          </p:txBody>
        </p:sp>
        <p:sp>
          <p:nvSpPr>
            <p:cNvPr id="99" name="직사각형 8"/>
            <p:cNvSpPr/>
            <p:nvPr/>
          </p:nvSpPr>
          <p:spPr bwMode="auto">
            <a:xfrm>
              <a:off x="3291243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0" name="TextBox 9"/>
            <p:cNvSpPr txBox="1">
              <a:spLocks noChangeArrowheads="1"/>
            </p:cNvSpPr>
            <p:nvPr/>
          </p:nvSpPr>
          <p:spPr bwMode="auto">
            <a:xfrm>
              <a:off x="329930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1979</a:t>
              </a:r>
              <a:endParaRPr lang="ko-KR" altLang="en-US" sz="1600">
                <a:solidFill>
                  <a:schemeClr val="bg1"/>
                </a:solidFill>
                <a:latin typeface="Arial" panose="020B0604020202020204" pitchFamily="34" charset="0"/>
              </a:endParaRPr>
            </a:p>
          </p:txBody>
        </p:sp>
        <p:sp>
          <p:nvSpPr>
            <p:cNvPr id="101" name="직사각형 10"/>
            <p:cNvSpPr/>
            <p:nvPr/>
          </p:nvSpPr>
          <p:spPr bwMode="auto">
            <a:xfrm>
              <a:off x="319338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2" name="TextBox 11"/>
            <p:cNvSpPr txBox="1">
              <a:spLocks noChangeArrowheads="1"/>
            </p:cNvSpPr>
            <p:nvPr/>
          </p:nvSpPr>
          <p:spPr bwMode="auto">
            <a:xfrm>
              <a:off x="3201447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1978</a:t>
              </a:r>
              <a:endParaRPr lang="ko-KR" altLang="en-US" sz="1600">
                <a:solidFill>
                  <a:schemeClr val="bg1"/>
                </a:solidFill>
                <a:latin typeface="Arial" panose="020B0604020202020204" pitchFamily="34" charset="0"/>
              </a:endParaRPr>
            </a:p>
          </p:txBody>
        </p:sp>
        <p:sp>
          <p:nvSpPr>
            <p:cNvPr id="103" name="직사각형 12"/>
            <p:cNvSpPr/>
            <p:nvPr/>
          </p:nvSpPr>
          <p:spPr bwMode="auto">
            <a:xfrm>
              <a:off x="309553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4" name="TextBox 13"/>
            <p:cNvSpPr txBox="1">
              <a:spLocks noChangeArrowheads="1"/>
            </p:cNvSpPr>
            <p:nvPr/>
          </p:nvSpPr>
          <p:spPr bwMode="auto">
            <a:xfrm>
              <a:off x="3103592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1977</a:t>
              </a:r>
              <a:endParaRPr lang="ko-KR" altLang="en-US" sz="1600">
                <a:solidFill>
                  <a:schemeClr val="bg1"/>
                </a:solidFill>
                <a:latin typeface="Arial" panose="020B0604020202020204" pitchFamily="34" charset="0"/>
              </a:endParaRPr>
            </a:p>
          </p:txBody>
        </p:sp>
        <p:sp>
          <p:nvSpPr>
            <p:cNvPr id="105" name="직사각형 14"/>
            <p:cNvSpPr/>
            <p:nvPr/>
          </p:nvSpPr>
          <p:spPr bwMode="auto">
            <a:xfrm>
              <a:off x="2997678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6" name="TextBox 15"/>
            <p:cNvSpPr txBox="1">
              <a:spLocks noChangeArrowheads="1"/>
            </p:cNvSpPr>
            <p:nvPr/>
          </p:nvSpPr>
          <p:spPr bwMode="auto">
            <a:xfrm>
              <a:off x="3005737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1976</a:t>
              </a:r>
              <a:endParaRPr lang="ko-KR" altLang="en-US" sz="1600">
                <a:solidFill>
                  <a:schemeClr val="bg1"/>
                </a:solidFill>
                <a:latin typeface="Arial" panose="020B0604020202020204" pitchFamily="34" charset="0"/>
              </a:endParaRPr>
            </a:p>
          </p:txBody>
        </p:sp>
        <p:sp>
          <p:nvSpPr>
            <p:cNvPr id="107" name="직사각형 16"/>
            <p:cNvSpPr/>
            <p:nvPr/>
          </p:nvSpPr>
          <p:spPr bwMode="auto">
            <a:xfrm>
              <a:off x="28019685"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08" name="TextBox 17"/>
            <p:cNvSpPr txBox="1">
              <a:spLocks noChangeArrowheads="1"/>
            </p:cNvSpPr>
            <p:nvPr/>
          </p:nvSpPr>
          <p:spPr bwMode="auto">
            <a:xfrm>
              <a:off x="28100277"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1974</a:t>
              </a:r>
              <a:endParaRPr lang="ko-KR" altLang="en-US" sz="1600">
                <a:solidFill>
                  <a:schemeClr val="bg1"/>
                </a:solidFill>
                <a:latin typeface="Arial" panose="020B0604020202020204" pitchFamily="34" charset="0"/>
              </a:endParaRPr>
            </a:p>
          </p:txBody>
        </p:sp>
        <p:sp>
          <p:nvSpPr>
            <p:cNvPr id="109" name="직사각형 18"/>
            <p:cNvSpPr/>
            <p:nvPr/>
          </p:nvSpPr>
          <p:spPr bwMode="auto">
            <a:xfrm>
              <a:off x="28998236"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0" name="TextBox 19"/>
            <p:cNvSpPr txBox="1">
              <a:spLocks noChangeArrowheads="1"/>
            </p:cNvSpPr>
            <p:nvPr/>
          </p:nvSpPr>
          <p:spPr bwMode="auto">
            <a:xfrm>
              <a:off x="29078828"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1975</a:t>
              </a:r>
              <a:endParaRPr lang="ko-KR" altLang="en-US" sz="1600">
                <a:solidFill>
                  <a:schemeClr val="bg1"/>
                </a:solidFill>
                <a:latin typeface="Arial" panose="020B0604020202020204" pitchFamily="34" charset="0"/>
              </a:endParaRPr>
            </a:p>
          </p:txBody>
        </p:sp>
        <p:sp>
          <p:nvSpPr>
            <p:cNvPr id="111" name="직사각형 6"/>
            <p:cNvSpPr/>
            <p:nvPr/>
          </p:nvSpPr>
          <p:spPr bwMode="auto">
            <a:xfrm>
              <a:off x="27035370"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2" name="TextBox 7"/>
            <p:cNvSpPr txBox="1">
              <a:spLocks noChangeArrowheads="1"/>
            </p:cNvSpPr>
            <p:nvPr/>
          </p:nvSpPr>
          <p:spPr bwMode="auto">
            <a:xfrm>
              <a:off x="27115962"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1973</a:t>
              </a:r>
              <a:endParaRPr lang="ko-KR" altLang="en-US" sz="1600">
                <a:solidFill>
                  <a:schemeClr val="bg1"/>
                </a:solidFill>
                <a:latin typeface="Arial" panose="020B0604020202020204" pitchFamily="34" charset="0"/>
              </a:endParaRPr>
            </a:p>
          </p:txBody>
        </p:sp>
        <p:sp>
          <p:nvSpPr>
            <p:cNvPr id="113" name="직사각형 8"/>
            <p:cNvSpPr/>
            <p:nvPr/>
          </p:nvSpPr>
          <p:spPr bwMode="auto">
            <a:xfrm>
              <a:off x="26056819"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4" name="TextBox 9"/>
            <p:cNvSpPr txBox="1">
              <a:spLocks noChangeArrowheads="1"/>
            </p:cNvSpPr>
            <p:nvPr/>
          </p:nvSpPr>
          <p:spPr bwMode="auto">
            <a:xfrm>
              <a:off x="26137411"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1972</a:t>
              </a:r>
              <a:endParaRPr lang="ko-KR" altLang="en-US" sz="1600" dirty="0">
                <a:solidFill>
                  <a:schemeClr val="bg1"/>
                </a:solidFill>
                <a:latin typeface="Arial" panose="020B0604020202020204" pitchFamily="34" charset="0"/>
              </a:endParaRPr>
            </a:p>
          </p:txBody>
        </p:sp>
        <p:sp>
          <p:nvSpPr>
            <p:cNvPr id="115" name="직사각형 10"/>
            <p:cNvSpPr/>
            <p:nvPr/>
          </p:nvSpPr>
          <p:spPr bwMode="auto">
            <a:xfrm>
              <a:off x="25078268"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6" name="TextBox 11"/>
            <p:cNvSpPr txBox="1">
              <a:spLocks noChangeArrowheads="1"/>
            </p:cNvSpPr>
            <p:nvPr/>
          </p:nvSpPr>
          <p:spPr bwMode="auto">
            <a:xfrm>
              <a:off x="25158860"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1971</a:t>
              </a:r>
              <a:endParaRPr lang="ko-KR" altLang="en-US" sz="1600">
                <a:solidFill>
                  <a:schemeClr val="bg1"/>
                </a:solidFill>
                <a:latin typeface="Arial" panose="020B0604020202020204" pitchFamily="34" charset="0"/>
              </a:endParaRPr>
            </a:p>
          </p:txBody>
        </p:sp>
        <p:sp>
          <p:nvSpPr>
            <p:cNvPr id="117" name="직사각형 12"/>
            <p:cNvSpPr/>
            <p:nvPr/>
          </p:nvSpPr>
          <p:spPr bwMode="auto">
            <a:xfrm>
              <a:off x="24099717" y="3553184"/>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18" name="TextBox 13"/>
            <p:cNvSpPr txBox="1">
              <a:spLocks noChangeArrowheads="1"/>
            </p:cNvSpPr>
            <p:nvPr/>
          </p:nvSpPr>
          <p:spPr bwMode="auto">
            <a:xfrm>
              <a:off x="24180309" y="3604578"/>
              <a:ext cx="754140" cy="34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1970</a:t>
              </a:r>
              <a:endParaRPr lang="ko-KR" altLang="en-US" sz="1600">
                <a:solidFill>
                  <a:schemeClr val="bg1"/>
                </a:solidFill>
                <a:latin typeface="Arial" panose="020B0604020202020204" pitchFamily="34" charset="0"/>
              </a:endParaRPr>
            </a:p>
          </p:txBody>
        </p:sp>
        <p:sp>
          <p:nvSpPr>
            <p:cNvPr id="120" name="이등변 삼각형 50"/>
            <p:cNvSpPr/>
            <p:nvPr/>
          </p:nvSpPr>
          <p:spPr bwMode="auto">
            <a:xfrm rot="10800000">
              <a:off x="24302190"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21" name="직사각형 16"/>
            <p:cNvSpPr/>
            <p:nvPr/>
          </p:nvSpPr>
          <p:spPr bwMode="auto">
            <a:xfrm>
              <a:off x="2213687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2" name="TextBox 17"/>
            <p:cNvSpPr txBox="1">
              <a:spLocks noChangeArrowheads="1"/>
            </p:cNvSpPr>
            <p:nvPr/>
          </p:nvSpPr>
          <p:spPr bwMode="auto">
            <a:xfrm>
              <a:off x="2221746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1968</a:t>
              </a:r>
              <a:endParaRPr lang="ko-KR" altLang="en-US" sz="1600">
                <a:solidFill>
                  <a:schemeClr val="bg1"/>
                </a:solidFill>
                <a:latin typeface="Arial" panose="020B0604020202020204" pitchFamily="34" charset="0"/>
              </a:endParaRPr>
            </a:p>
          </p:txBody>
        </p:sp>
        <p:sp>
          <p:nvSpPr>
            <p:cNvPr id="123" name="직사각형 18"/>
            <p:cNvSpPr/>
            <p:nvPr/>
          </p:nvSpPr>
          <p:spPr bwMode="auto">
            <a:xfrm>
              <a:off x="2311542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4" name="TextBox 19"/>
            <p:cNvSpPr txBox="1">
              <a:spLocks noChangeArrowheads="1"/>
            </p:cNvSpPr>
            <p:nvPr/>
          </p:nvSpPr>
          <p:spPr bwMode="auto">
            <a:xfrm>
              <a:off x="2319601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1969</a:t>
              </a:r>
              <a:endParaRPr lang="ko-KR" altLang="en-US" sz="1600">
                <a:solidFill>
                  <a:schemeClr val="bg1"/>
                </a:solidFill>
                <a:latin typeface="Arial" panose="020B0604020202020204" pitchFamily="34" charset="0"/>
              </a:endParaRPr>
            </a:p>
          </p:txBody>
        </p:sp>
        <p:sp>
          <p:nvSpPr>
            <p:cNvPr id="125" name="직사각형 6"/>
            <p:cNvSpPr/>
            <p:nvPr/>
          </p:nvSpPr>
          <p:spPr bwMode="auto">
            <a:xfrm>
              <a:off x="21152557"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6" name="TextBox 7"/>
            <p:cNvSpPr txBox="1">
              <a:spLocks noChangeArrowheads="1"/>
            </p:cNvSpPr>
            <p:nvPr/>
          </p:nvSpPr>
          <p:spPr bwMode="auto">
            <a:xfrm>
              <a:off x="21233148"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1967</a:t>
              </a:r>
              <a:endParaRPr lang="ko-KR" altLang="en-US" sz="1600">
                <a:solidFill>
                  <a:schemeClr val="bg1"/>
                </a:solidFill>
                <a:latin typeface="Arial" panose="020B0604020202020204" pitchFamily="34" charset="0"/>
              </a:endParaRPr>
            </a:p>
          </p:txBody>
        </p:sp>
        <p:sp>
          <p:nvSpPr>
            <p:cNvPr id="127" name="직사각형 8"/>
            <p:cNvSpPr/>
            <p:nvPr/>
          </p:nvSpPr>
          <p:spPr bwMode="auto">
            <a:xfrm>
              <a:off x="2017400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28" name="TextBox 9"/>
            <p:cNvSpPr txBox="1">
              <a:spLocks noChangeArrowheads="1"/>
            </p:cNvSpPr>
            <p:nvPr/>
          </p:nvSpPr>
          <p:spPr bwMode="auto">
            <a:xfrm>
              <a:off x="20254598" y="3604205"/>
              <a:ext cx="754140"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1966</a:t>
              </a:r>
              <a:endParaRPr lang="ko-KR" altLang="en-US" sz="1600" dirty="0">
                <a:solidFill>
                  <a:schemeClr val="bg1"/>
                </a:solidFill>
                <a:latin typeface="Arial" panose="020B0604020202020204" pitchFamily="34" charset="0"/>
              </a:endParaRPr>
            </a:p>
          </p:txBody>
        </p:sp>
        <p:sp>
          <p:nvSpPr>
            <p:cNvPr id="129" name="직사각형 10"/>
            <p:cNvSpPr/>
            <p:nvPr/>
          </p:nvSpPr>
          <p:spPr bwMode="auto">
            <a:xfrm>
              <a:off x="19195455"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0" name="TextBox 11"/>
            <p:cNvSpPr txBox="1">
              <a:spLocks noChangeArrowheads="1"/>
            </p:cNvSpPr>
            <p:nvPr/>
          </p:nvSpPr>
          <p:spPr bwMode="auto">
            <a:xfrm>
              <a:off x="19276047"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1965</a:t>
              </a:r>
              <a:endParaRPr lang="ko-KR" altLang="en-US" sz="1600">
                <a:solidFill>
                  <a:schemeClr val="bg1"/>
                </a:solidFill>
                <a:latin typeface="Arial" panose="020B0604020202020204" pitchFamily="34" charset="0"/>
              </a:endParaRPr>
            </a:p>
          </p:txBody>
        </p:sp>
        <p:sp>
          <p:nvSpPr>
            <p:cNvPr id="131" name="직사각형 12"/>
            <p:cNvSpPr/>
            <p:nvPr/>
          </p:nvSpPr>
          <p:spPr bwMode="auto">
            <a:xfrm>
              <a:off x="18216904"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2" name="TextBox 13"/>
            <p:cNvSpPr txBox="1">
              <a:spLocks noChangeArrowheads="1"/>
            </p:cNvSpPr>
            <p:nvPr/>
          </p:nvSpPr>
          <p:spPr bwMode="auto">
            <a:xfrm>
              <a:off x="18297496"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1964</a:t>
              </a:r>
              <a:endParaRPr lang="ko-KR" altLang="en-US" sz="1600">
                <a:solidFill>
                  <a:schemeClr val="bg1"/>
                </a:solidFill>
                <a:latin typeface="Arial" panose="020B0604020202020204" pitchFamily="34" charset="0"/>
              </a:endParaRPr>
            </a:p>
          </p:txBody>
        </p:sp>
        <p:sp>
          <p:nvSpPr>
            <p:cNvPr id="133" name="직사각형 14"/>
            <p:cNvSpPr/>
            <p:nvPr/>
          </p:nvSpPr>
          <p:spPr bwMode="auto">
            <a:xfrm>
              <a:off x="1723835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4" name="TextBox 15"/>
            <p:cNvSpPr txBox="1">
              <a:spLocks noChangeArrowheads="1"/>
            </p:cNvSpPr>
            <p:nvPr/>
          </p:nvSpPr>
          <p:spPr bwMode="auto">
            <a:xfrm>
              <a:off x="1731894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1963</a:t>
              </a:r>
              <a:endParaRPr lang="ko-KR" altLang="en-US" sz="1600">
                <a:solidFill>
                  <a:schemeClr val="bg1"/>
                </a:solidFill>
                <a:latin typeface="Arial" panose="020B0604020202020204" pitchFamily="34" charset="0"/>
              </a:endParaRPr>
            </a:p>
          </p:txBody>
        </p:sp>
        <p:sp>
          <p:nvSpPr>
            <p:cNvPr id="135" name="직사각형 16"/>
            <p:cNvSpPr/>
            <p:nvPr/>
          </p:nvSpPr>
          <p:spPr bwMode="auto">
            <a:xfrm>
              <a:off x="15281251"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6" name="TextBox 17"/>
            <p:cNvSpPr txBox="1">
              <a:spLocks noChangeArrowheads="1"/>
            </p:cNvSpPr>
            <p:nvPr/>
          </p:nvSpPr>
          <p:spPr bwMode="auto">
            <a:xfrm>
              <a:off x="15361844"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1961</a:t>
              </a:r>
              <a:endParaRPr lang="ko-KR" altLang="en-US" sz="1600">
                <a:solidFill>
                  <a:schemeClr val="bg1"/>
                </a:solidFill>
                <a:latin typeface="Arial" panose="020B0604020202020204" pitchFamily="34" charset="0"/>
              </a:endParaRPr>
            </a:p>
          </p:txBody>
        </p:sp>
        <p:sp>
          <p:nvSpPr>
            <p:cNvPr id="137" name="직사각형 18"/>
            <p:cNvSpPr/>
            <p:nvPr/>
          </p:nvSpPr>
          <p:spPr bwMode="auto">
            <a:xfrm>
              <a:off x="16259802"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38" name="TextBox 19"/>
            <p:cNvSpPr txBox="1">
              <a:spLocks noChangeArrowheads="1"/>
            </p:cNvSpPr>
            <p:nvPr/>
          </p:nvSpPr>
          <p:spPr bwMode="auto">
            <a:xfrm>
              <a:off x="16340395"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dirty="0">
                  <a:solidFill>
                    <a:schemeClr val="bg1"/>
                  </a:solidFill>
                  <a:latin typeface="Arial" panose="020B0604020202020204" pitchFamily="34" charset="0"/>
                </a:rPr>
                <a:t>1962</a:t>
              </a:r>
              <a:endParaRPr lang="ko-KR" altLang="en-US" sz="1600" dirty="0">
                <a:solidFill>
                  <a:schemeClr val="bg1"/>
                </a:solidFill>
                <a:latin typeface="Arial" panose="020B0604020202020204" pitchFamily="34" charset="0"/>
              </a:endParaRPr>
            </a:p>
          </p:txBody>
        </p:sp>
        <p:sp>
          <p:nvSpPr>
            <p:cNvPr id="170" name="TextBox 37"/>
            <p:cNvSpPr txBox="1"/>
            <p:nvPr/>
          </p:nvSpPr>
          <p:spPr bwMode="auto">
            <a:xfrm>
              <a:off x="16939172" y="5080363"/>
              <a:ext cx="7363018" cy="400110"/>
            </a:xfrm>
            <a:prstGeom prst="rect">
              <a:avLst/>
            </a:prstGeom>
            <a:noFill/>
          </p:spPr>
          <p:txBody>
            <a:bodyPr>
              <a:spAutoFit/>
            </a:bodyPr>
            <a:lstStyle/>
            <a:p>
              <a:pPr algn="ctr" eaLnBrk="1" fontAlgn="auto" hangingPunct="1">
                <a:spcBef>
                  <a:spcPts val="0"/>
                </a:spcBef>
                <a:spcAft>
                  <a:spcPts val="0"/>
                </a:spcAft>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sp>
          <p:nvSpPr>
            <p:cNvPr id="141" name="이등변 삼각형 49"/>
            <p:cNvSpPr/>
            <p:nvPr/>
          </p:nvSpPr>
          <p:spPr bwMode="auto">
            <a:xfrm rot="10800000">
              <a:off x="14484153" y="3064236"/>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2" name="이등변 삼각형 53"/>
            <p:cNvSpPr/>
            <p:nvPr/>
          </p:nvSpPr>
          <p:spPr bwMode="auto">
            <a:xfrm>
              <a:off x="15554915" y="4397735"/>
              <a:ext cx="387862"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43" name="직사각형 6"/>
            <p:cNvSpPr/>
            <p:nvPr/>
          </p:nvSpPr>
          <p:spPr bwMode="auto">
            <a:xfrm>
              <a:off x="14289530"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144" name="TextBox 7"/>
            <p:cNvSpPr txBox="1">
              <a:spLocks noChangeArrowheads="1"/>
            </p:cNvSpPr>
            <p:nvPr/>
          </p:nvSpPr>
          <p:spPr bwMode="auto">
            <a:xfrm>
              <a:off x="14370123" y="3604205"/>
              <a:ext cx="754140" cy="34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sk-SK" altLang="ko-KR" sz="1600">
                  <a:solidFill>
                    <a:schemeClr val="bg1"/>
                  </a:solidFill>
                  <a:latin typeface="Arial" panose="020B0604020202020204" pitchFamily="34" charset="0"/>
                </a:rPr>
                <a:t>1960</a:t>
              </a:r>
              <a:endParaRPr lang="ko-KR" altLang="en-US" sz="1600">
                <a:solidFill>
                  <a:schemeClr val="bg1"/>
                </a:solidFill>
                <a:latin typeface="Arial" panose="020B0604020202020204" pitchFamily="34" charset="0"/>
              </a:endParaRPr>
            </a:p>
          </p:txBody>
        </p:sp>
        <p:sp>
          <p:nvSpPr>
            <p:cNvPr id="168" name="TextBox 31"/>
            <p:cNvSpPr txBox="1">
              <a:spLocks noChangeArrowheads="1"/>
            </p:cNvSpPr>
            <p:nvPr/>
          </p:nvSpPr>
          <p:spPr bwMode="auto">
            <a:xfrm>
              <a:off x="13012872" y="1872022"/>
              <a:ext cx="304968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Laboratórium </a:t>
              </a:r>
              <a:r>
                <a:rPr lang="pt-BR" altLang="sk-SK" sz="2000" dirty="0">
                  <a:latin typeface="Arial" panose="020B0604020202020204" pitchFamily="34" charset="0"/>
                  <a:cs typeface="Arial" panose="020B0604020202020204" pitchFamily="34" charset="0"/>
                </a:rPr>
                <a:t>pôdoznalectva v Bratislave (1.7.1960)</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4" name="Rectangle 3"/>
            <p:cNvSpPr/>
            <p:nvPr/>
          </p:nvSpPr>
          <p:spPr>
            <a:xfrm>
              <a:off x="13483168" y="4943043"/>
              <a:ext cx="4572000" cy="646331"/>
            </a:xfrm>
            <a:prstGeom prst="rect">
              <a:avLst/>
            </a:prstGeom>
          </p:spPr>
          <p:txBody>
            <a:bodyPr>
              <a:spAutoFit/>
            </a:bodyPr>
            <a:lstStyle/>
            <a:p>
              <a:pPr algn="ctr"/>
              <a:r>
                <a:rPr lang="sk-SK" dirty="0"/>
                <a:t>Vznik regionálneho pracoviska </a:t>
              </a:r>
            </a:p>
            <a:p>
              <a:pPr algn="ctr"/>
              <a:r>
                <a:rPr lang="sk-SK" dirty="0"/>
                <a:t>v Prešove (1.3.1961)</a:t>
              </a:r>
            </a:p>
          </p:txBody>
        </p:sp>
        <p:sp>
          <p:nvSpPr>
            <p:cNvPr id="5" name="Rectangle 4"/>
            <p:cNvSpPr/>
            <p:nvPr/>
          </p:nvSpPr>
          <p:spPr>
            <a:xfrm>
              <a:off x="18765414" y="5000024"/>
              <a:ext cx="2729338" cy="923330"/>
            </a:xfrm>
            <a:prstGeom prst="rect">
              <a:avLst/>
            </a:prstGeom>
          </p:spPr>
          <p:txBody>
            <a:bodyPr wrap="square">
              <a:spAutoFit/>
            </a:bodyPr>
            <a:lstStyle/>
            <a:p>
              <a:pPr algn="ctr"/>
              <a:r>
                <a:rPr lang="sk-SK" dirty="0"/>
                <a:t>Vznik regionálneho pracoviska v Banskej Bystrici (1.3.1966)</a:t>
              </a:r>
            </a:p>
          </p:txBody>
        </p:sp>
        <p:sp>
          <p:nvSpPr>
            <p:cNvPr id="187" name="이등변 삼각형 53"/>
            <p:cNvSpPr/>
            <p:nvPr/>
          </p:nvSpPr>
          <p:spPr bwMode="auto">
            <a:xfrm>
              <a:off x="20426618"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1" name="Straight Arrow Connector 190"/>
            <p:cNvCxnSpPr/>
            <p:nvPr/>
          </p:nvCxnSpPr>
          <p:spPr bwMode="auto">
            <a:xfrm>
              <a:off x="25774552" y="3347862"/>
              <a:ext cx="8077642"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3" name="TextBox 31"/>
            <p:cNvSpPr txBox="1">
              <a:spLocks noChangeArrowheads="1"/>
            </p:cNvSpPr>
            <p:nvPr/>
          </p:nvSpPr>
          <p:spPr bwMode="auto">
            <a:xfrm>
              <a:off x="17748640" y="1852611"/>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Komplexný prieskum pôd</a:t>
              </a:r>
            </a:p>
            <a:p>
              <a:pPr marL="0" indent="0" eaLnBrk="1" hangingPunct="1"/>
              <a:r>
                <a:rPr lang="sk-SK" altLang="sk-SK" sz="2000" dirty="0">
                  <a:latin typeface="Arial" panose="020B0604020202020204" pitchFamily="34" charset="0"/>
                  <a:cs typeface="Arial" panose="020B0604020202020204" pitchFamily="34" charset="0"/>
                </a:rPr>
                <a:t> (vedenie Ing. Juraj </a:t>
              </a:r>
              <a:r>
                <a:rPr lang="sk-SK" altLang="sk-SK" sz="2000" dirty="0" err="1">
                  <a:latin typeface="Arial" panose="020B0604020202020204" pitchFamily="34" charset="0"/>
                  <a:cs typeface="Arial" panose="020B0604020202020204" pitchFamily="34" charset="0"/>
                </a:rPr>
                <a:t>Hraško</a:t>
              </a:r>
              <a:r>
                <a:rPr lang="sk-SK" altLang="sk-SK" sz="2000" dirty="0">
                  <a:latin typeface="Arial" panose="020B0604020202020204" pitchFamily="34" charset="0"/>
                  <a:cs typeface="Arial" panose="020B0604020202020204" pitchFamily="34" charset="0"/>
                </a:rPr>
                <a:t>, CSc., Ing. Zoltán </a:t>
              </a:r>
              <a:r>
                <a:rPr lang="sk-SK" altLang="sk-SK" sz="2000" dirty="0" err="1">
                  <a:latin typeface="Arial" panose="020B0604020202020204" pitchFamily="34" charset="0"/>
                  <a:cs typeface="Arial" panose="020B0604020202020204" pitchFamily="34" charset="0"/>
                </a:rPr>
                <a:t>Bedrna</a:t>
              </a:r>
              <a:r>
                <a:rPr lang="sk-SK" altLang="sk-SK" sz="2000" dirty="0">
                  <a:latin typeface="Arial" panose="020B0604020202020204" pitchFamily="34" charset="0"/>
                  <a:cs typeface="Arial" panose="020B0604020202020204" pitchFamily="34" charset="0"/>
                </a:rPr>
                <a:t>)</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4" name="이등변 삼각형 50"/>
            <p:cNvSpPr/>
            <p:nvPr/>
          </p:nvSpPr>
          <p:spPr bwMode="auto">
            <a:xfrm rot="10800000">
              <a:off x="25271343" y="306423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195" name="이등변 삼각형 50"/>
            <p:cNvSpPr/>
            <p:nvPr/>
          </p:nvSpPr>
          <p:spPr bwMode="auto">
            <a:xfrm rot="10800000">
              <a:off x="34102676" y="3032487"/>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cxnSp>
          <p:nvCxnSpPr>
            <p:cNvPr id="196" name="Straight Arrow Connector 195"/>
            <p:cNvCxnSpPr/>
            <p:nvPr/>
          </p:nvCxnSpPr>
          <p:spPr bwMode="auto">
            <a:xfrm>
              <a:off x="15461732" y="3347862"/>
              <a:ext cx="8715474" cy="0"/>
            </a:xfrm>
            <a:prstGeom prst="straightConnector1">
              <a:avLst/>
            </a:prstGeom>
            <a:ln>
              <a:solidFill>
                <a:schemeClr val="bg1">
                  <a:lumMod val="50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198" name="TextBox 31"/>
            <p:cNvSpPr txBox="1">
              <a:spLocks noChangeArrowheads="1"/>
            </p:cNvSpPr>
            <p:nvPr/>
          </p:nvSpPr>
          <p:spPr bwMode="auto">
            <a:xfrm>
              <a:off x="27504207" y="1907485"/>
              <a:ext cx="42909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Mapovanie a bonitácia poľnohospodárskych pôd</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199" name="이등변 삼각형 53"/>
            <p:cNvSpPr/>
            <p:nvPr/>
          </p:nvSpPr>
          <p:spPr bwMode="auto">
            <a:xfrm>
              <a:off x="224549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0" name="Rectangle 199"/>
            <p:cNvSpPr/>
            <p:nvPr/>
          </p:nvSpPr>
          <p:spPr>
            <a:xfrm>
              <a:off x="21295468" y="5000024"/>
              <a:ext cx="2729338" cy="923330"/>
            </a:xfrm>
            <a:prstGeom prst="rect">
              <a:avLst/>
            </a:prstGeom>
          </p:spPr>
          <p:txBody>
            <a:bodyPr wrap="square">
              <a:spAutoFit/>
            </a:bodyPr>
            <a:lstStyle/>
            <a:p>
              <a:pPr algn="ctr"/>
              <a:r>
                <a:rPr lang="sk-SK" dirty="0"/>
                <a:t>Výskumný ústav pôdoznalectva a výživy rastlín </a:t>
              </a:r>
            </a:p>
          </p:txBody>
        </p:sp>
        <p:sp>
          <p:nvSpPr>
            <p:cNvPr id="201" name="이등변 삼각형 53"/>
            <p:cNvSpPr/>
            <p:nvPr/>
          </p:nvSpPr>
          <p:spPr bwMode="auto">
            <a:xfrm>
              <a:off x="26366103" y="444680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2" name="Rectangle 201"/>
            <p:cNvSpPr/>
            <p:nvPr/>
          </p:nvSpPr>
          <p:spPr>
            <a:xfrm>
              <a:off x="25313819" y="5000024"/>
              <a:ext cx="2729338" cy="646331"/>
            </a:xfrm>
            <a:prstGeom prst="rect">
              <a:avLst/>
            </a:prstGeom>
          </p:spPr>
          <p:txBody>
            <a:bodyPr wrap="square">
              <a:spAutoFit/>
            </a:bodyPr>
            <a:lstStyle/>
            <a:p>
              <a:pPr algn="ctr"/>
              <a:r>
                <a:rPr lang="sk-SK" dirty="0"/>
                <a:t>Poverenie na výkon bonitácie PPF</a:t>
              </a:r>
            </a:p>
          </p:txBody>
        </p:sp>
        <p:sp>
          <p:nvSpPr>
            <p:cNvPr id="203" name="TextBox 31"/>
            <p:cNvSpPr txBox="1">
              <a:spLocks noChangeArrowheads="1"/>
            </p:cNvSpPr>
            <p:nvPr/>
          </p:nvSpPr>
          <p:spPr bwMode="auto">
            <a:xfrm>
              <a:off x="39627112" y="2398846"/>
              <a:ext cx="4290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Aktualizácia bonitácie</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4" name="이등변 삼각형 50"/>
            <p:cNvSpPr/>
            <p:nvPr/>
          </p:nvSpPr>
          <p:spPr bwMode="auto">
            <a:xfrm rot="10800000">
              <a:off x="41894062"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5" name="이등변 삼각형 50"/>
            <p:cNvSpPr/>
            <p:nvPr/>
          </p:nvSpPr>
          <p:spPr bwMode="auto">
            <a:xfrm rot="10800000">
              <a:off x="42982687" y="3064236"/>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6" name="이등변 삼각형 50"/>
            <p:cNvSpPr/>
            <p:nvPr/>
          </p:nvSpPr>
          <p:spPr bwMode="auto">
            <a:xfrm rot="10800000">
              <a:off x="46770894" y="3027054"/>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7" name="TextBox 31"/>
            <p:cNvSpPr txBox="1">
              <a:spLocks noChangeArrowheads="1"/>
            </p:cNvSpPr>
            <p:nvPr/>
          </p:nvSpPr>
          <p:spPr bwMode="auto">
            <a:xfrm>
              <a:off x="44911231" y="1903774"/>
              <a:ext cx="42909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marL="0" indent="0" eaLnBrk="1" hangingPunct="1"/>
              <a:r>
                <a:rPr lang="sk-SK" altLang="sk-SK" sz="2000" dirty="0">
                  <a:latin typeface="Arial" panose="020B0604020202020204" pitchFamily="34" charset="0"/>
                  <a:cs typeface="Arial" panose="020B0604020202020204" pitchFamily="34" charset="0"/>
                </a:rPr>
                <a:t>Ukončenie prác na bonitácii a odovzdanie výstupov na pozemkové úrady</a:t>
              </a:r>
            </a:p>
            <a:p>
              <a:pPr marL="0" indent="0" eaLnBrk="1" hangingPunct="1"/>
              <a:endParaRPr lang="sk-SK" altLang="sk-SK" sz="2000" dirty="0">
                <a:latin typeface="Arial" panose="020B0604020202020204" pitchFamily="34" charset="0"/>
                <a:cs typeface="Arial" panose="020B0604020202020204" pitchFamily="34" charset="0"/>
              </a:endParaRPr>
            </a:p>
          </p:txBody>
        </p:sp>
        <p:sp>
          <p:nvSpPr>
            <p:cNvPr id="208" name="이등변 삼각형 53"/>
            <p:cNvSpPr/>
            <p:nvPr/>
          </p:nvSpPr>
          <p:spPr bwMode="auto">
            <a:xfrm>
              <a:off x="40002210"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09" name="Rectangle 208"/>
            <p:cNvSpPr/>
            <p:nvPr/>
          </p:nvSpPr>
          <p:spPr>
            <a:xfrm>
              <a:off x="38952194" y="4957252"/>
              <a:ext cx="2729338" cy="646331"/>
            </a:xfrm>
            <a:prstGeom prst="rect">
              <a:avLst/>
            </a:prstGeom>
          </p:spPr>
          <p:txBody>
            <a:bodyPr wrap="square">
              <a:spAutoFit/>
            </a:bodyPr>
            <a:lstStyle/>
            <a:p>
              <a:pPr algn="ctr"/>
              <a:r>
                <a:rPr lang="sk-SK" dirty="0"/>
                <a:t>Centrum výskumu pôdnej úrodnosti</a:t>
              </a:r>
            </a:p>
          </p:txBody>
        </p:sp>
        <p:sp>
          <p:nvSpPr>
            <p:cNvPr id="210" name="이등변 삼각형 53"/>
            <p:cNvSpPr/>
            <p:nvPr/>
          </p:nvSpPr>
          <p:spPr bwMode="auto">
            <a:xfrm>
              <a:off x="51756197"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1" name="Rectangle 210"/>
            <p:cNvSpPr/>
            <p:nvPr/>
          </p:nvSpPr>
          <p:spPr>
            <a:xfrm>
              <a:off x="50809233" y="4943042"/>
              <a:ext cx="2729338" cy="923330"/>
            </a:xfrm>
            <a:prstGeom prst="rect">
              <a:avLst/>
            </a:prstGeom>
          </p:spPr>
          <p:txBody>
            <a:bodyPr wrap="square">
              <a:spAutoFit/>
            </a:bodyPr>
            <a:lstStyle/>
            <a:p>
              <a:pPr algn="ctr"/>
              <a:r>
                <a:rPr lang="sk-SK" dirty="0"/>
                <a:t>Výskumný ústav pôdoznalectva a ochrany pôdy</a:t>
              </a:r>
            </a:p>
          </p:txBody>
        </p:sp>
        <p:sp>
          <p:nvSpPr>
            <p:cNvPr id="212" name="이등변 삼각형 49"/>
            <p:cNvSpPr/>
            <p:nvPr/>
          </p:nvSpPr>
          <p:spPr bwMode="auto">
            <a:xfrm rot="10800000">
              <a:off x="52706681" y="3106732"/>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3" name="TextBox 28"/>
            <p:cNvSpPr txBox="1"/>
            <p:nvPr/>
          </p:nvSpPr>
          <p:spPr bwMode="auto">
            <a:xfrm>
              <a:off x="50847680" y="2011054"/>
              <a:ext cx="4121150" cy="707886"/>
            </a:xfrm>
            <a:prstGeom prst="rect">
              <a:avLst/>
            </a:prstGeom>
            <a:noFill/>
          </p:spPr>
          <p:txBody>
            <a:bodyPr>
              <a:spAutoFit/>
            </a:bodyPr>
            <a:lstStyle/>
            <a:p>
              <a:pPr marL="228600" indent="-228600" algn="ctr" eaLnBrk="1" fontAlgn="auto" hangingPunct="1">
                <a:spcBef>
                  <a:spcPts val="0"/>
                </a:spcBef>
                <a:spcAft>
                  <a:spcPts val="0"/>
                </a:spcAft>
                <a:defRPr/>
              </a:pPr>
              <a:r>
                <a:rPr lang="sk-SK" altLang="ko-KR" sz="2000" kern="0" dirty="0" err="1">
                  <a:solidFill>
                    <a:schemeClr val="tx1">
                      <a:lumMod val="75000"/>
                      <a:lumOff val="25000"/>
                    </a:schemeClr>
                  </a:solidFill>
                  <a:cs typeface="Arial" pitchFamily="34" charset="0"/>
                </a:rPr>
                <a:t>Morfogenetický</a:t>
              </a:r>
              <a:r>
                <a:rPr lang="sk-SK" altLang="ko-KR" sz="2000" kern="0" dirty="0">
                  <a:solidFill>
                    <a:schemeClr val="tx1">
                      <a:lumMod val="75000"/>
                      <a:lumOff val="25000"/>
                    </a:schemeClr>
                  </a:solidFill>
                  <a:cs typeface="Arial" pitchFamily="34" charset="0"/>
                </a:rPr>
                <a:t> klasifikačný systém pôd ČSFR </a:t>
              </a:r>
              <a:endParaRPr lang="en-US" altLang="ko-KR" sz="2000" kern="0" dirty="0">
                <a:solidFill>
                  <a:schemeClr val="tx1">
                    <a:lumMod val="75000"/>
                    <a:lumOff val="25000"/>
                  </a:schemeClr>
                </a:solidFill>
                <a:latin typeface="Arial" pitchFamily="34" charset="0"/>
                <a:ea typeface="+mn-ea"/>
                <a:cs typeface="Arial" pitchFamily="34" charset="0"/>
              </a:endParaRPr>
            </a:p>
          </p:txBody>
        </p:sp>
        <p:sp>
          <p:nvSpPr>
            <p:cNvPr id="214" name="이등변 삼각형 53"/>
            <p:cNvSpPr/>
            <p:nvPr/>
          </p:nvSpPr>
          <p:spPr bwMode="auto">
            <a:xfrm>
              <a:off x="46770894" y="4440599"/>
              <a:ext cx="387350"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5" name="Rectangle 214"/>
            <p:cNvSpPr/>
            <p:nvPr/>
          </p:nvSpPr>
          <p:spPr>
            <a:xfrm>
              <a:off x="45502751" y="4861524"/>
              <a:ext cx="2729338" cy="646331"/>
            </a:xfrm>
            <a:prstGeom prst="rect">
              <a:avLst/>
            </a:prstGeom>
          </p:spPr>
          <p:txBody>
            <a:bodyPr wrap="square">
              <a:spAutoFit/>
            </a:bodyPr>
            <a:lstStyle/>
            <a:p>
              <a:pPr algn="ctr"/>
              <a:r>
                <a:rPr lang="sk-SK" dirty="0"/>
                <a:t>Čiastkový monitorovací systém - pôda</a:t>
              </a:r>
            </a:p>
          </p:txBody>
        </p:sp>
        <p:sp>
          <p:nvSpPr>
            <p:cNvPr id="216" name="이등변 삼각형 54"/>
            <p:cNvSpPr/>
            <p:nvPr/>
          </p:nvSpPr>
          <p:spPr bwMode="auto">
            <a:xfrm>
              <a:off x="57606922" y="4459649"/>
              <a:ext cx="385763" cy="333375"/>
            </a:xfrm>
            <a:prstGeom prst="triangle">
              <a:avLst/>
            </a:prstGeom>
            <a:gradFill>
              <a:gsLst>
                <a:gs pos="0">
                  <a:schemeClr val="tx1">
                    <a:alpha val="0"/>
                  </a:schemeClr>
                </a:gs>
                <a:gs pos="100000">
                  <a:schemeClr val="tx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kern="0">
                <a:latin typeface="Arial" pitchFamily="34" charset="0"/>
                <a:cs typeface="Arial" pitchFamily="34" charset="0"/>
              </a:endParaRPr>
            </a:p>
          </p:txBody>
        </p:sp>
        <p:sp>
          <p:nvSpPr>
            <p:cNvPr id="217" name="직사각형 6"/>
            <p:cNvSpPr/>
            <p:nvPr/>
          </p:nvSpPr>
          <p:spPr bwMode="auto">
            <a:xfrm>
              <a:off x="68172456"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18" name="TextBox 7"/>
            <p:cNvSpPr txBox="1">
              <a:spLocks noChangeArrowheads="1"/>
            </p:cNvSpPr>
            <p:nvPr/>
          </p:nvSpPr>
          <p:spPr bwMode="auto">
            <a:xfrm>
              <a:off x="68253047"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5</a:t>
              </a:r>
              <a:endParaRPr lang="ko-KR" altLang="en-US" sz="1600" dirty="0">
                <a:solidFill>
                  <a:schemeClr val="bg1"/>
                </a:solidFill>
                <a:latin typeface="Arial" panose="020B0604020202020204" pitchFamily="34" charset="0"/>
              </a:endParaRPr>
            </a:p>
          </p:txBody>
        </p:sp>
        <p:sp>
          <p:nvSpPr>
            <p:cNvPr id="219" name="직사각형 6"/>
            <p:cNvSpPr/>
            <p:nvPr/>
          </p:nvSpPr>
          <p:spPr bwMode="auto">
            <a:xfrm>
              <a:off x="69157244"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0" name="TextBox 7"/>
            <p:cNvSpPr txBox="1">
              <a:spLocks noChangeArrowheads="1"/>
            </p:cNvSpPr>
            <p:nvPr/>
          </p:nvSpPr>
          <p:spPr bwMode="auto">
            <a:xfrm>
              <a:off x="69237835"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6</a:t>
              </a:r>
              <a:endParaRPr lang="ko-KR" altLang="en-US" sz="1600" dirty="0">
                <a:solidFill>
                  <a:schemeClr val="bg1"/>
                </a:solidFill>
                <a:latin typeface="Arial" panose="020B0604020202020204" pitchFamily="34" charset="0"/>
              </a:endParaRPr>
            </a:p>
          </p:txBody>
        </p:sp>
        <p:sp>
          <p:nvSpPr>
            <p:cNvPr id="221" name="직사각형 6"/>
            <p:cNvSpPr/>
            <p:nvPr/>
          </p:nvSpPr>
          <p:spPr bwMode="auto">
            <a:xfrm>
              <a:off x="70129555"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2" name="TextBox 7"/>
            <p:cNvSpPr txBox="1">
              <a:spLocks noChangeArrowheads="1"/>
            </p:cNvSpPr>
            <p:nvPr/>
          </p:nvSpPr>
          <p:spPr bwMode="auto">
            <a:xfrm>
              <a:off x="70210146"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7</a:t>
              </a:r>
              <a:endParaRPr lang="ko-KR" altLang="en-US" sz="1600" dirty="0">
                <a:solidFill>
                  <a:schemeClr val="bg1"/>
                </a:solidFill>
                <a:latin typeface="Arial" panose="020B0604020202020204" pitchFamily="34" charset="0"/>
              </a:endParaRPr>
            </a:p>
          </p:txBody>
        </p:sp>
        <p:sp>
          <p:nvSpPr>
            <p:cNvPr id="224" name="직사각형 6"/>
            <p:cNvSpPr/>
            <p:nvPr/>
          </p:nvSpPr>
          <p:spPr bwMode="auto">
            <a:xfrm>
              <a:off x="71105652"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5" name="TextBox 7"/>
            <p:cNvSpPr txBox="1">
              <a:spLocks noChangeArrowheads="1"/>
            </p:cNvSpPr>
            <p:nvPr/>
          </p:nvSpPr>
          <p:spPr bwMode="auto">
            <a:xfrm>
              <a:off x="71186243"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8</a:t>
              </a:r>
              <a:endParaRPr lang="ko-KR" altLang="en-US" sz="1600" dirty="0">
                <a:solidFill>
                  <a:schemeClr val="bg1"/>
                </a:solidFill>
                <a:latin typeface="Arial" panose="020B0604020202020204" pitchFamily="34" charset="0"/>
              </a:endParaRPr>
            </a:p>
          </p:txBody>
        </p:sp>
        <p:sp>
          <p:nvSpPr>
            <p:cNvPr id="226" name="직사각형 6"/>
            <p:cNvSpPr/>
            <p:nvPr/>
          </p:nvSpPr>
          <p:spPr bwMode="auto">
            <a:xfrm>
              <a:off x="72111167" y="357236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7" name="TextBox 7"/>
            <p:cNvSpPr txBox="1">
              <a:spLocks noChangeArrowheads="1"/>
            </p:cNvSpPr>
            <p:nvPr/>
          </p:nvSpPr>
          <p:spPr bwMode="auto">
            <a:xfrm>
              <a:off x="72191758" y="362375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201</a:t>
              </a:r>
              <a:r>
                <a:rPr lang="sk-SK" altLang="ko-KR" sz="1600" dirty="0">
                  <a:solidFill>
                    <a:schemeClr val="bg1"/>
                  </a:solidFill>
                  <a:latin typeface="Arial" panose="020B0604020202020204" pitchFamily="34" charset="0"/>
                </a:rPr>
                <a:t>9</a:t>
              </a:r>
              <a:endParaRPr lang="ko-KR" altLang="en-US" sz="1600" dirty="0">
                <a:solidFill>
                  <a:schemeClr val="bg1"/>
                </a:solidFill>
                <a:latin typeface="Arial" panose="020B0604020202020204" pitchFamily="34" charset="0"/>
              </a:endParaRPr>
            </a:p>
          </p:txBody>
        </p:sp>
        <p:sp>
          <p:nvSpPr>
            <p:cNvPr id="228" name="직사각형 6"/>
            <p:cNvSpPr/>
            <p:nvPr/>
          </p:nvSpPr>
          <p:spPr bwMode="auto">
            <a:xfrm>
              <a:off x="73099963" y="3552812"/>
              <a:ext cx="935190" cy="661736"/>
            </a:xfrm>
            <a:prstGeom prst="rect">
              <a:avLst/>
            </a:prstGeom>
            <a:gradFill>
              <a:gsLst>
                <a:gs pos="0">
                  <a:schemeClr val="bg1">
                    <a:lumMod val="50000"/>
                  </a:schemeClr>
                </a:gs>
                <a:gs pos="80000">
                  <a:schemeClr val="bg1">
                    <a:lumMod val="75000"/>
                  </a:schemeClr>
                </a:gs>
                <a:gs pos="100000">
                  <a:schemeClr val="bg1">
                    <a:lumMod val="85000"/>
                  </a:schemeClr>
                </a:gs>
              </a:gsLst>
              <a:lin ang="16200000" scaled="0"/>
            </a:gradFill>
            <a:ln>
              <a:no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200" kern="0" dirty="0">
                <a:latin typeface="Arial" pitchFamily="34" charset="0"/>
                <a:cs typeface="Arial" pitchFamily="34" charset="0"/>
              </a:endParaRPr>
            </a:p>
          </p:txBody>
        </p:sp>
        <p:sp>
          <p:nvSpPr>
            <p:cNvPr id="229" name="TextBox 7"/>
            <p:cNvSpPr txBox="1">
              <a:spLocks noChangeArrowheads="1"/>
            </p:cNvSpPr>
            <p:nvPr/>
          </p:nvSpPr>
          <p:spPr bwMode="auto">
            <a:xfrm>
              <a:off x="73180554" y="3604205"/>
              <a:ext cx="754140" cy="3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Helvetica Light"/>
                  <a:ea typeface="Helvetica Light"/>
                  <a:cs typeface="Helvetica Light"/>
                  <a:sym typeface="Helvetica Light"/>
                </a:defRPr>
              </a:lvl1pPr>
              <a:lvl2pPr marL="742950" indent="-285750" algn="ctr">
                <a:defRPr sz="3600">
                  <a:solidFill>
                    <a:schemeClr val="tx1"/>
                  </a:solidFill>
                  <a:latin typeface="Helvetica Light"/>
                  <a:ea typeface="Helvetica Light"/>
                  <a:cs typeface="Helvetica Light"/>
                  <a:sym typeface="Helvetica Light"/>
                </a:defRPr>
              </a:lvl2pPr>
              <a:lvl3pPr marL="1143000" indent="-228600" algn="ctr">
                <a:defRPr sz="3600">
                  <a:solidFill>
                    <a:schemeClr val="tx1"/>
                  </a:solidFill>
                  <a:latin typeface="Helvetica Light"/>
                  <a:ea typeface="Helvetica Light"/>
                  <a:cs typeface="Helvetica Light"/>
                  <a:sym typeface="Helvetica Light"/>
                </a:defRPr>
              </a:lvl3pPr>
              <a:lvl4pPr marL="1600200" indent="-228600" algn="ctr">
                <a:defRPr sz="3600">
                  <a:solidFill>
                    <a:schemeClr val="tx1"/>
                  </a:solidFill>
                  <a:latin typeface="Helvetica Light"/>
                  <a:ea typeface="Helvetica Light"/>
                  <a:cs typeface="Helvetica Light"/>
                  <a:sym typeface="Helvetica Light"/>
                </a:defRPr>
              </a:lvl4pPr>
              <a:lvl5pPr marL="2057400" indent="-228600" algn="ctr">
                <a:defRPr sz="3600">
                  <a:solidFill>
                    <a:schemeClr val="tx1"/>
                  </a:solidFill>
                  <a:latin typeface="Helvetica Light"/>
                  <a:ea typeface="Helvetica Light"/>
                  <a:cs typeface="Helvetica Light"/>
                  <a:sym typeface="Helvetica Light"/>
                </a:defRPr>
              </a:lvl5pPr>
              <a:lvl6pPr marL="25146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6pPr>
              <a:lvl7pPr marL="29718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7pPr>
              <a:lvl8pPr marL="34290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8pPr>
              <a:lvl9pPr marL="3886200" indent="-228600" algn="ctr" defTabSz="584200" eaLnBrk="0" fontAlgn="base" hangingPunct="0">
                <a:spcBef>
                  <a:spcPct val="0"/>
                </a:spcBef>
                <a:spcAft>
                  <a:spcPct val="0"/>
                </a:spcAft>
                <a:defRPr sz="3600">
                  <a:solidFill>
                    <a:schemeClr val="tx1"/>
                  </a:solidFill>
                  <a:latin typeface="Helvetica Light"/>
                  <a:ea typeface="Helvetica Light"/>
                  <a:cs typeface="Helvetica Light"/>
                  <a:sym typeface="Helvetica Light"/>
                </a:defRPr>
              </a:lvl9pPr>
            </a:lstStyle>
            <a:p>
              <a:pPr eaLnBrk="1" hangingPunct="1"/>
              <a:r>
                <a:rPr lang="en-US" altLang="ko-KR" sz="1600" dirty="0">
                  <a:solidFill>
                    <a:schemeClr val="bg1"/>
                  </a:solidFill>
                  <a:latin typeface="Arial" panose="020B0604020202020204" pitchFamily="34" charset="0"/>
                </a:rPr>
                <a:t>20</a:t>
              </a:r>
              <a:r>
                <a:rPr lang="sk-SK" altLang="ko-KR" sz="1600" dirty="0">
                  <a:solidFill>
                    <a:schemeClr val="bg1"/>
                  </a:solidFill>
                  <a:latin typeface="Arial" panose="020B0604020202020204" pitchFamily="34" charset="0"/>
                </a:rPr>
                <a:t>20</a:t>
              </a:r>
              <a:endParaRPr lang="ko-KR" altLang="en-US" sz="1600" dirty="0">
                <a:solidFill>
                  <a:schemeClr val="bg1"/>
                </a:solidFill>
                <a:latin typeface="Arial" panose="020B0604020202020204" pitchFamily="34" charset="0"/>
              </a:endParaRPr>
            </a:p>
          </p:txBody>
        </p:sp>
      </p:grpSp>
      <p:sp>
        <p:nvSpPr>
          <p:cNvPr id="230" name="TextBox 22"/>
          <p:cNvSpPr txBox="1"/>
          <p:nvPr/>
        </p:nvSpPr>
        <p:spPr bwMode="auto">
          <a:xfrm>
            <a:off x="59912305" y="2448578"/>
            <a:ext cx="3286286" cy="707886"/>
          </a:xfrm>
          <a:prstGeom prst="rect">
            <a:avLst/>
          </a:prstGeom>
          <a:noFill/>
        </p:spPr>
        <p:txBody>
          <a:bodyPr wrap="square">
            <a:spAutoFit/>
          </a:bodyPr>
          <a:lstStyle/>
          <a:p>
            <a:pPr algn="ctr" eaLnBrk="1" fontAlgn="auto" hangingPunct="1">
              <a:spcBef>
                <a:spcPts val="0"/>
              </a:spcBef>
              <a:spcAft>
                <a:spcPts val="0"/>
              </a:spcAft>
              <a:defRPr/>
            </a:pPr>
            <a:r>
              <a:rPr lang="sk-SK" altLang="ko-KR" sz="2000" kern="0" dirty="0">
                <a:solidFill>
                  <a:schemeClr val="tx1">
                    <a:lumMod val="75000"/>
                    <a:lumOff val="25000"/>
                  </a:schemeClr>
                </a:solidFill>
                <a:cs typeface="Arial" pitchFamily="34" charset="0"/>
              </a:rPr>
              <a:t>Zelená dohoda</a:t>
            </a:r>
            <a:endParaRPr lang="pl-PL" altLang="ko-KR" sz="2000" kern="0" dirty="0">
              <a:solidFill>
                <a:schemeClr val="tx1">
                  <a:lumMod val="75000"/>
                  <a:lumOff val="25000"/>
                </a:schemeClr>
              </a:solidFill>
              <a:latin typeface="Arial" pitchFamily="34" charset="0"/>
              <a:ea typeface="+mn-ea"/>
              <a:cs typeface="Arial" pitchFamily="34" charset="0"/>
            </a:endParaRPr>
          </a:p>
          <a:p>
            <a:pPr marL="228600" indent="-228600" algn="ctr" eaLnBrk="1" fontAlgn="auto" hangingPunct="1">
              <a:spcBef>
                <a:spcPts val="0"/>
              </a:spcBef>
              <a:spcAft>
                <a:spcPts val="0"/>
              </a:spcAft>
              <a:buFontTx/>
              <a:buChar char="-"/>
              <a:defRPr/>
            </a:pPr>
            <a:endParaRPr lang="sk-SK" altLang="ko-KR" sz="2000" kern="0" dirty="0">
              <a:solidFill>
                <a:schemeClr val="tx1">
                  <a:lumMod val="75000"/>
                  <a:lumOff val="25000"/>
                </a:schemeClr>
              </a:solidFill>
              <a:latin typeface="Arial" pitchFamily="34" charset="0"/>
              <a:ea typeface="+mn-ea"/>
              <a:cs typeface="Arial" pitchFamily="34" charset="0"/>
            </a:endParaRPr>
          </a:p>
        </p:txBody>
      </p:sp>
      <p:pic>
        <p:nvPicPr>
          <p:cNvPr id="175" name="Picture 4" descr="Významný pedológ profesor Bohdan Juráni oslávil 80 rokov | Societas  pedologica slova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509" y="4524500"/>
            <a:ext cx="1329514" cy="196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8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7 1.11111E-6 L -1.13003 1.11111E-6 " pathEditMode="relative" rAng="0" ptsTypes="AA">
                                      <p:cBhvr>
                                        <p:cTn id="6" dur="2000" fill="hold"/>
                                        <p:tgtEl>
                                          <p:spTgt spid="235"/>
                                        </p:tgtEl>
                                        <p:attrNameLst>
                                          <p:attrName>ppt_x</p:attrName>
                                          <p:attrName>ppt_y</p:attrName>
                                        </p:attrNameLst>
                                      </p:cBhvr>
                                      <p:rCtr x="-56510"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animEffect transition="in" filter="fade">
                                      <p:cBhvr>
                                        <p:cTn id="1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3208507" cy="584775"/>
          </a:xfrm>
          <a:prstGeom prst="rect">
            <a:avLst/>
          </a:prstGeom>
        </p:spPr>
        <p:txBody>
          <a:bodyPr wrap="none">
            <a:spAutoFit/>
          </a:bodyPr>
          <a:lstStyle/>
          <a:p>
            <a:pPr latinLnBrk="1"/>
            <a:r>
              <a:rPr lang="sk-SK" sz="3200" b="1" dirty="0">
                <a:solidFill>
                  <a:srgbClr val="186537"/>
                </a:solidFill>
              </a:rPr>
              <a:t>VÚPOP história</a:t>
            </a:r>
          </a:p>
        </p:txBody>
      </p:sp>
      <p:graphicFrame>
        <p:nvGraphicFramePr>
          <p:cNvPr id="3" name="HlavnyTab"/>
          <p:cNvGraphicFramePr>
            <a:graphicFrameLocks noGrp="1"/>
          </p:cNvGraphicFramePr>
          <p:nvPr>
            <p:extLst>
              <p:ext uri="{D42A27DB-BD31-4B8C-83A1-F6EECF244321}">
                <p14:modId xmlns:p14="http://schemas.microsoft.com/office/powerpoint/2010/main" val="636411622"/>
              </p:ext>
            </p:extLst>
          </p:nvPr>
        </p:nvGraphicFramePr>
        <p:xfrm>
          <a:off x="0" y="1556792"/>
          <a:ext cx="8771296" cy="456148"/>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456148">
                <a:tc>
                  <a:txBody>
                    <a:bodyPr/>
                    <a:lstStyle/>
                    <a:p>
                      <a:pPr algn="l">
                        <a:spcBef>
                          <a:spcPct val="0"/>
                        </a:spcBef>
                        <a:buFontTx/>
                        <a:buNone/>
                      </a:pPr>
                      <a:r>
                        <a:rPr lang="sk-SK" altLang="sk-SK" sz="1600" b="1" dirty="0">
                          <a:solidFill>
                            <a:srgbClr val="186537"/>
                          </a:solidFill>
                        </a:rPr>
                        <a:t>1981-1990 – Ďalšie rozširovanie činností </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D80C"/>
                    </a:solidFill>
                  </a:tcPr>
                </a:tc>
                <a:extLst>
                  <a:ext uri="{0D108BD9-81ED-4DB2-BD59-A6C34878D82A}">
                    <a16:rowId xmlns:a16="http://schemas.microsoft.com/office/drawing/2014/main" val="10000"/>
                  </a:ext>
                </a:extLst>
              </a:tr>
            </a:tbl>
          </a:graphicData>
        </a:graphic>
      </p:graphicFrame>
      <p:graphicFrame>
        <p:nvGraphicFramePr>
          <p:cNvPr id="8" name="HlavnyTab"/>
          <p:cNvGraphicFramePr>
            <a:graphicFrameLocks noGrp="1"/>
          </p:cNvGraphicFramePr>
          <p:nvPr>
            <p:extLst>
              <p:ext uri="{D42A27DB-BD31-4B8C-83A1-F6EECF244321}">
                <p14:modId xmlns:p14="http://schemas.microsoft.com/office/powerpoint/2010/main" val="530557346"/>
              </p:ext>
            </p:extLst>
          </p:nvPr>
        </p:nvGraphicFramePr>
        <p:xfrm>
          <a:off x="0" y="2204864"/>
          <a:ext cx="8771296" cy="57912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Rozširovanie činnosti – nové kolektívy špecializované na </a:t>
                      </a:r>
                      <a:r>
                        <a:rPr lang="sk-SK" sz="1600" b="1" dirty="0" err="1">
                          <a:solidFill>
                            <a:srgbClr val="EAD77B"/>
                          </a:solidFill>
                          <a:effectLst/>
                          <a:latin typeface="+mn-lt"/>
                          <a:ea typeface="+mn-ea"/>
                          <a:cs typeface="+mn-cs"/>
                          <a:sym typeface="Helvetica Light"/>
                        </a:rPr>
                        <a:t>pedofyziku</a:t>
                      </a:r>
                      <a:r>
                        <a:rPr lang="sk-SK" sz="1600" b="1" dirty="0">
                          <a:solidFill>
                            <a:srgbClr val="EAD77B"/>
                          </a:solidFill>
                          <a:effectLst/>
                          <a:latin typeface="+mn-lt"/>
                          <a:ea typeface="+mn-ea"/>
                          <a:cs typeface="+mn-cs"/>
                          <a:sym typeface="Helvetica Light"/>
                        </a:rPr>
                        <a:t>, </a:t>
                      </a:r>
                      <a:r>
                        <a:rPr lang="sk-SK" sz="1600" b="1" dirty="0" err="1">
                          <a:solidFill>
                            <a:srgbClr val="EAD77B"/>
                          </a:solidFill>
                          <a:effectLst/>
                          <a:latin typeface="+mn-lt"/>
                          <a:ea typeface="+mn-ea"/>
                          <a:cs typeface="+mn-cs"/>
                          <a:sym typeface="Helvetica Light"/>
                        </a:rPr>
                        <a:t>hydropedológiu</a:t>
                      </a:r>
                      <a:r>
                        <a:rPr lang="sk-SK" sz="1600" b="1" dirty="0">
                          <a:solidFill>
                            <a:srgbClr val="EAD77B"/>
                          </a:solidFill>
                          <a:effectLst/>
                          <a:latin typeface="+mn-lt"/>
                          <a:ea typeface="+mn-ea"/>
                          <a:cs typeface="+mn-cs"/>
                          <a:sym typeface="Helvetica Light"/>
                        </a:rPr>
                        <a:t>, </a:t>
                      </a:r>
                      <a:r>
                        <a:rPr lang="sk-SK" sz="1600" b="1" dirty="0" err="1">
                          <a:solidFill>
                            <a:srgbClr val="EAD77B"/>
                          </a:solidFill>
                          <a:effectLst/>
                          <a:latin typeface="+mn-lt"/>
                          <a:ea typeface="+mn-ea"/>
                          <a:cs typeface="+mn-cs"/>
                          <a:sym typeface="Helvetica Light"/>
                        </a:rPr>
                        <a:t>pedochémiu</a:t>
                      </a:r>
                      <a:r>
                        <a:rPr lang="sk-SK" sz="1600" b="1" dirty="0">
                          <a:solidFill>
                            <a:srgbClr val="EAD77B"/>
                          </a:solidFill>
                          <a:effectLst/>
                          <a:latin typeface="+mn-lt"/>
                          <a:ea typeface="+mn-ea"/>
                          <a:cs typeface="+mn-cs"/>
                          <a:sym typeface="Helvetica Light"/>
                        </a:rPr>
                        <a:t>, agrochémiu, pôdnu biológiu, a </a:t>
                      </a:r>
                      <a:r>
                        <a:rPr lang="sk-SK" sz="1600" b="1" dirty="0" err="1">
                          <a:solidFill>
                            <a:srgbClr val="EAD77B"/>
                          </a:solidFill>
                          <a:effectLst/>
                          <a:latin typeface="+mn-lt"/>
                          <a:ea typeface="+mn-ea"/>
                          <a:cs typeface="+mn-cs"/>
                          <a:sym typeface="Helvetica Light"/>
                        </a:rPr>
                        <a:t>pedogeografiu</a:t>
                      </a:r>
                      <a:r>
                        <a:rPr lang="sk-SK" sz="1600" b="1" dirty="0">
                          <a:solidFill>
                            <a:srgbClr val="EAD77B"/>
                          </a:solidFill>
                          <a:effectLst/>
                          <a:latin typeface="+mn-lt"/>
                          <a:ea typeface="+mn-ea"/>
                          <a:cs typeface="+mn-cs"/>
                          <a:sym typeface="Helvetica Light"/>
                        </a:rPr>
                        <a:t>. </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9" name="HlavnyTab"/>
          <p:cNvGraphicFramePr>
            <a:graphicFrameLocks noGrp="1"/>
          </p:cNvGraphicFramePr>
          <p:nvPr>
            <p:extLst>
              <p:ext uri="{D42A27DB-BD31-4B8C-83A1-F6EECF244321}">
                <p14:modId xmlns:p14="http://schemas.microsoft.com/office/powerpoint/2010/main" val="318495790"/>
              </p:ext>
            </p:extLst>
          </p:nvPr>
        </p:nvGraphicFramePr>
        <p:xfrm>
          <a:off x="0" y="2967152"/>
          <a:ext cx="8771296" cy="57912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Rozpracovanie princípov živinových režimov pôd a princípov premien dusíka v pôde vo vzťahu k výžive rastlín a ochrane k  životného prostredia, najmä vodných zdrojov</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0" name="HlavnyTab"/>
          <p:cNvGraphicFramePr>
            <a:graphicFrameLocks noGrp="1"/>
          </p:cNvGraphicFramePr>
          <p:nvPr>
            <p:extLst>
              <p:ext uri="{D42A27DB-BD31-4B8C-83A1-F6EECF244321}">
                <p14:modId xmlns:p14="http://schemas.microsoft.com/office/powerpoint/2010/main" val="819050850"/>
              </p:ext>
            </p:extLst>
          </p:nvPr>
        </p:nvGraphicFramePr>
        <p:xfrm>
          <a:off x="0" y="3737780"/>
          <a:ext cx="8771296" cy="36004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Vypracovanie systémov hodnotenia produkčného potenciálu pôd SR</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graphicFrame>
        <p:nvGraphicFramePr>
          <p:cNvPr id="11" name="HlavnyTab"/>
          <p:cNvGraphicFramePr>
            <a:graphicFrameLocks noGrp="1"/>
          </p:cNvGraphicFramePr>
          <p:nvPr>
            <p:extLst>
              <p:ext uri="{D42A27DB-BD31-4B8C-83A1-F6EECF244321}">
                <p14:modId xmlns:p14="http://schemas.microsoft.com/office/powerpoint/2010/main" val="1124307328"/>
              </p:ext>
            </p:extLst>
          </p:nvPr>
        </p:nvGraphicFramePr>
        <p:xfrm>
          <a:off x="0" y="4289328"/>
          <a:ext cx="8771296" cy="579120"/>
        </p:xfrm>
        <a:graphic>
          <a:graphicData uri="http://schemas.openxmlformats.org/drawingml/2006/table">
            <a:tbl>
              <a:tblPr firstRow="1" bandRow="1">
                <a:effectLst>
                  <a:outerShdw blurRad="50800" dist="38100" dir="5400000" algn="t" rotWithShape="0">
                    <a:prstClr val="black">
                      <a:alpha val="40000"/>
                    </a:prstClr>
                  </a:outerShdw>
                </a:effectLst>
                <a:tableStyleId>{72833802-FEF1-4C79-8D5D-14CF1EAF98D9}</a:tableStyleId>
              </a:tblPr>
              <a:tblGrid>
                <a:gridCol w="8771296">
                  <a:extLst>
                    <a:ext uri="{9D8B030D-6E8A-4147-A177-3AD203B41FA5}">
                      <a16:colId xmlns:a16="http://schemas.microsoft.com/office/drawing/2014/main" val="20000"/>
                    </a:ext>
                  </a:extLst>
                </a:gridCol>
              </a:tblGrid>
              <a:tr h="360040">
                <a:tc>
                  <a:txBody>
                    <a:bodyPr/>
                    <a:lstStyle/>
                    <a:p>
                      <a:pPr algn="l"/>
                      <a:r>
                        <a:rPr lang="sk-SK" sz="1600" b="1" dirty="0">
                          <a:solidFill>
                            <a:srgbClr val="EAD77B"/>
                          </a:solidFill>
                          <a:effectLst/>
                          <a:latin typeface="+mn-lt"/>
                          <a:ea typeface="+mn-ea"/>
                          <a:cs typeface="+mn-cs"/>
                          <a:sym typeface="Helvetica Light"/>
                        </a:rPr>
                        <a:t>Na štúdium zmien biologických procesov pri rastúcej intenzifikácii využívania poľnohospodárskych pôd</a:t>
                      </a:r>
                    </a:p>
                  </a:txBody>
                  <a:tcPr>
                    <a:lnL w="12700" cap="flat" cmpd="sng" algn="ctr">
                      <a:noFill/>
                      <a:prstDash val="solid"/>
                      <a:round/>
                      <a:headEnd type="none" w="med" len="med"/>
                      <a:tailEnd type="none" w="med" len="med"/>
                    </a:lnL>
                    <a:lnR w="12700" cap="flat" cmpd="sng" algn="ctr">
                      <a:solidFill>
                        <a:srgbClr val="BCBF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86537"/>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850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volený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k-SK" altLang="sk-SK"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k-SK" altLang="sk-SK"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16D03CC6FFE6F4AAA46B7685B4A5E55" ma:contentTypeVersion="10" ma:contentTypeDescription="Umožňuje vytvoriť nový dokument." ma:contentTypeScope="" ma:versionID="e57303fccd5645be9e36b05eb2bb1c15">
  <xsd:schema xmlns:xsd="http://www.w3.org/2001/XMLSchema" xmlns:xs="http://www.w3.org/2001/XMLSchema" xmlns:p="http://schemas.microsoft.com/office/2006/metadata/properties" xmlns:ns3="37974112-abea-4fa9-b266-445e0f5e5079" xmlns:ns4="657e2b19-a58c-4e5e-b1e5-33dbedb97282" targetNamespace="http://schemas.microsoft.com/office/2006/metadata/properties" ma:root="true" ma:fieldsID="cf215f55278857be720bd7b060274565" ns3:_="" ns4:_="">
    <xsd:import namespace="37974112-abea-4fa9-b266-445e0f5e5079"/>
    <xsd:import namespace="657e2b19-a58c-4e5e-b1e5-33dbedb9728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974112-abea-4fa9-b266-445e0f5e50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7e2b19-a58c-4e5e-b1e5-33dbedb97282" elementFormDefault="qualified">
    <xsd:import namespace="http://schemas.microsoft.com/office/2006/documentManagement/types"/>
    <xsd:import namespace="http://schemas.microsoft.com/office/infopath/2007/PartnerControls"/>
    <xsd:element name="SharedWithUsers" ma:index="15"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Zdieľané s podrobnosťami" ma:internalName="SharedWithDetails" ma:readOnly="true">
      <xsd:simpleType>
        <xsd:restriction base="dms:Note">
          <xsd:maxLength value="255"/>
        </xsd:restriction>
      </xsd:simpleType>
    </xsd:element>
    <xsd:element name="SharingHintHash" ma:index="17" nillable="true" ma:displayName="Príkaz hash indikátora zdieľ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74693A-F543-433D-ACBD-E27209F8C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974112-abea-4fa9-b266-445e0f5e5079"/>
    <ds:schemaRef ds:uri="657e2b19-a58c-4e5e-b1e5-33dbedb97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2898DC-B0AE-4A82-9CAD-0092926A955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12932</TotalTime>
  <Words>5087</Words>
  <Application>Microsoft Office PowerPoint</Application>
  <PresentationFormat>Prezentácia na obrazovke (4:3)</PresentationFormat>
  <Paragraphs>1257</Paragraphs>
  <Slides>46</Slides>
  <Notes>45</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46</vt:i4>
      </vt:variant>
    </vt:vector>
  </HeadingPairs>
  <TitlesOfParts>
    <vt:vector size="52" baseType="lpstr">
      <vt:lpstr>Arial</vt:lpstr>
      <vt:lpstr>Calibri</vt:lpstr>
      <vt:lpstr>Helvetica Light</vt:lpstr>
      <vt:lpstr>Lucida Grande</vt:lpstr>
      <vt:lpstr>Times New Roman</vt:lpstr>
      <vt:lpstr>Predvolený návrh</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CVŽV Nitra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Nina Michalová</dc:creator>
  <cp:lastModifiedBy>Pekárová Eva</cp:lastModifiedBy>
  <cp:revision>601</cp:revision>
  <dcterms:created xsi:type="dcterms:W3CDTF">2014-01-24T09:23:48Z</dcterms:created>
  <dcterms:modified xsi:type="dcterms:W3CDTF">2022-11-30T12:45:25Z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0x010100016D03CC6FFE6F4AAA46B7685B4A5E55</vt:lpwstr>
  </property>
</Properties>
</file>