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69" r:id="rId4"/>
    <p:sldId id="270" r:id="rId5"/>
    <p:sldId id="271" r:id="rId6"/>
    <p:sldId id="272" r:id="rId7"/>
    <p:sldId id="280" r:id="rId8"/>
    <p:sldId id="273" r:id="rId9"/>
    <p:sldId id="274" r:id="rId10"/>
    <p:sldId id="265" r:id="rId11"/>
    <p:sldId id="275" r:id="rId12"/>
    <p:sldId id="276" r:id="rId13"/>
    <p:sldId id="277" r:id="rId14"/>
    <p:sldId id="278" r:id="rId1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ína Kováčová-OMPaVV" initials="KKO" lastIdx="1" clrIdx="0">
    <p:extLst>
      <p:ext uri="{19B8F6BF-5375-455C-9EA6-DF929625EA0E}">
        <p15:presenceInfo xmlns:p15="http://schemas.microsoft.com/office/powerpoint/2012/main" userId="S::katarina.kovacova2@nppc.sk::20aa78b6-7e1c-4ff2-87e4-a585c05037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E20DA-0C14-4342-B0AF-4BD8F0A0EEE9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261F2-5D44-4FA9-ABBB-5B9FE3437DB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887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851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044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325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262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5554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526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9490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982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425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14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658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631D-F681-4BD4-B900-30BF145D6696}" type="datetimeFigureOut">
              <a:rPr lang="sk-SK" smtClean="0"/>
              <a:t>14. 11. 2023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1572A-74AF-400A-9466-A50D192E767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372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eg"/><Relationship Id="rId7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3.jpeg"/><Relationship Id="rId4" Type="http://schemas.openxmlformats.org/officeDocument/2006/relationships/image" Target="../media/image6.jpe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3.jpeg"/><Relationship Id="rId10" Type="http://schemas.openxmlformats.org/officeDocument/2006/relationships/image" Target="../media/image14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3" y="-1"/>
            <a:ext cx="5747657" cy="6079459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4" y="0"/>
            <a:ext cx="5190309" cy="2591118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51" y="5342597"/>
            <a:ext cx="4939066" cy="1136586"/>
          </a:xfrm>
          <a:prstGeom prst="rect">
            <a:avLst/>
          </a:prstGeom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629738" y="3316173"/>
            <a:ext cx="10932524" cy="1632953"/>
          </a:xfrm>
        </p:spPr>
        <p:txBody>
          <a:bodyPr>
            <a:noAutofit/>
          </a:bodyPr>
          <a:lstStyle/>
          <a:p>
            <a:pPr algn="ctr"/>
            <a:r>
              <a:rPr lang="en-US" sz="3500" b="1" dirty="0">
                <a:latin typeface="+mn-lt"/>
              </a:rPr>
              <a:t>Soil organic carbon sequestration potential of agricultural soils in Europe</a:t>
            </a:r>
            <a:br>
              <a:rPr lang="sk-SK" sz="3500" b="1" dirty="0">
                <a:latin typeface="+mn-lt"/>
              </a:rPr>
            </a:br>
            <a:r>
              <a:rPr lang="sk-SK" sz="3500" b="1" dirty="0">
                <a:latin typeface="+mn-lt"/>
              </a:rPr>
              <a:t>CARBOSEQ</a:t>
            </a:r>
            <a:br>
              <a:rPr lang="sk-SK" sz="3500" b="1" dirty="0">
                <a:latin typeface="+mn-lt"/>
              </a:rPr>
            </a:br>
            <a:br>
              <a:rPr lang="sk-SK" sz="3500" b="1" dirty="0">
                <a:latin typeface="+mn-lt"/>
              </a:rPr>
            </a:br>
            <a:r>
              <a:rPr lang="sk-SK" sz="3200" b="1" dirty="0">
                <a:latin typeface="+mn-lt"/>
              </a:rPr>
              <a:t>Barančíková Gabriela, </a:t>
            </a:r>
            <a:r>
              <a:rPr lang="sk-SK" sz="3200" b="1" dirty="0" err="1">
                <a:latin typeface="+mn-lt"/>
              </a:rPr>
              <a:t>Koco</a:t>
            </a:r>
            <a:r>
              <a:rPr lang="sk-SK" sz="3200" b="1" dirty="0">
                <a:latin typeface="+mn-lt"/>
              </a:rPr>
              <a:t> Štefan</a:t>
            </a:r>
            <a:br>
              <a:rPr lang="sk-SK" sz="3500" b="1" dirty="0">
                <a:latin typeface="+mn-lt"/>
              </a:rPr>
            </a:br>
            <a:r>
              <a:rPr lang="sk-SK" sz="2800" b="1" dirty="0">
                <a:latin typeface="+mn-lt"/>
              </a:rPr>
              <a:t>VÚPOP - RP Prešov</a:t>
            </a:r>
            <a:br>
              <a:rPr lang="sk-SK" sz="2000" b="1" dirty="0">
                <a:latin typeface="+mn-lt"/>
              </a:rPr>
            </a:br>
            <a:br>
              <a:rPr lang="sk-SK" sz="3500" b="1" dirty="0">
                <a:latin typeface="+mn-lt"/>
              </a:rPr>
            </a:br>
            <a:endParaRPr lang="sk-SK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6163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569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2400" dirty="0"/>
              <a:t>Štatistické zhodnotenie vzťahov medzi vybranými geograficko-klimatickými, pedologickými a manažérskymi parametrami a koncentráciou/zásobou POC </a:t>
            </a:r>
          </a:p>
          <a:p>
            <a:pPr marL="0" indent="0" algn="ctr">
              <a:buNone/>
            </a:pPr>
            <a:endParaRPr lang="sk-SK" sz="2400" dirty="0"/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B6158CF2-8EF1-3D7F-9242-BAF911652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153122"/>
              </p:ext>
            </p:extLst>
          </p:nvPr>
        </p:nvGraphicFramePr>
        <p:xfrm>
          <a:off x="714976" y="1777834"/>
          <a:ext cx="10762049" cy="3800475"/>
        </p:xfrm>
        <a:graphic>
          <a:graphicData uri="http://schemas.openxmlformats.org/drawingml/2006/table">
            <a:tbl>
              <a:tblPr/>
              <a:tblGrid>
                <a:gridCol w="2092621">
                  <a:extLst>
                    <a:ext uri="{9D8B030D-6E8A-4147-A177-3AD203B41FA5}">
                      <a16:colId xmlns:a16="http://schemas.microsoft.com/office/drawing/2014/main" val="2878063619"/>
                    </a:ext>
                  </a:extLst>
                </a:gridCol>
                <a:gridCol w="3188755">
                  <a:extLst>
                    <a:ext uri="{9D8B030D-6E8A-4147-A177-3AD203B41FA5}">
                      <a16:colId xmlns:a16="http://schemas.microsoft.com/office/drawing/2014/main" val="3676595679"/>
                    </a:ext>
                  </a:extLst>
                </a:gridCol>
                <a:gridCol w="2092621">
                  <a:extLst>
                    <a:ext uri="{9D8B030D-6E8A-4147-A177-3AD203B41FA5}">
                      <a16:colId xmlns:a16="http://schemas.microsoft.com/office/drawing/2014/main" val="871436256"/>
                    </a:ext>
                  </a:extLst>
                </a:gridCol>
                <a:gridCol w="1295431">
                  <a:extLst>
                    <a:ext uri="{9D8B030D-6E8A-4147-A177-3AD203B41FA5}">
                      <a16:colId xmlns:a16="http://schemas.microsoft.com/office/drawing/2014/main" val="1817187446"/>
                    </a:ext>
                  </a:extLst>
                </a:gridCol>
                <a:gridCol w="2092621">
                  <a:extLst>
                    <a:ext uri="{9D8B030D-6E8A-4147-A177-3AD203B41FA5}">
                      <a16:colId xmlns:a16="http://schemas.microsoft.com/office/drawing/2014/main" val="872468693"/>
                    </a:ext>
                  </a:extLst>
                </a:gridCol>
              </a:tblGrid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stratifikačná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aritmetický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medián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smerodajná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992157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úroveň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priemer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odchýlka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694749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koncentrácia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nadmorská výška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126428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POC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využitie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961583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ťažké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00798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stredne ťažké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434316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ľahké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833986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pôdny typ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226369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891022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zásoba POC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nadmorská výška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9978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(t/ha)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využitie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238806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ťažké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778063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stredne ťažké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326023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ľahké pôdy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672192"/>
                  </a:ext>
                </a:extLst>
              </a:tr>
              <a:tr h="2493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pôdny typ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487976"/>
                  </a:ext>
                </a:extLst>
              </a:tr>
            </a:tbl>
          </a:graphicData>
        </a:graphic>
      </p:graphicFrame>
      <p:sp>
        <p:nvSpPr>
          <p:cNvPr id="5" name="BlokTextu 4">
            <a:extLst>
              <a:ext uri="{FF2B5EF4-FFF2-40B4-BE49-F238E27FC236}">
                <a16:creationId xmlns:a16="http://schemas.microsoft.com/office/drawing/2014/main" id="{317D136D-809F-C994-A76F-882C9FC1872A}"/>
              </a:ext>
            </a:extLst>
          </p:cNvPr>
          <p:cNvSpPr txBox="1"/>
          <p:nvPr/>
        </p:nvSpPr>
        <p:spPr>
          <a:xfrm>
            <a:off x="629705" y="5562143"/>
            <a:ext cx="106233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– štatisticky významný rozdiel na hladine významnosti 95%</a:t>
            </a:r>
          </a:p>
          <a:p>
            <a:r>
              <a:rPr lang="sk-SK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– štatisticky nevýznamný rozdiel na hladine významnosti 95%</a:t>
            </a:r>
          </a:p>
          <a:p>
            <a:endParaRPr lang="sk-SK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hodnoty koncentrácie/zásoby POC ako aj jednotlivých parametrov – modifikovaná databáza ČMS-P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1637336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935" y="240336"/>
            <a:ext cx="10515600" cy="1394853"/>
          </a:xfrm>
        </p:spPr>
        <p:txBody>
          <a:bodyPr>
            <a:normAutofit fontScale="90000"/>
          </a:bodyPr>
          <a:lstStyle/>
          <a:p>
            <a:pPr algn="r"/>
            <a:r>
              <a:rPr lang="pt-BR" sz="4000" b="1" dirty="0"/>
              <a:t>Delimitácia územia SR</a:t>
            </a:r>
            <a:br>
              <a:rPr lang="sk-SK" sz="4000" b="1" dirty="0"/>
            </a:br>
            <a:r>
              <a:rPr lang="pt-BR" sz="4000" b="1" dirty="0"/>
              <a:t> – hybné sily</a:t>
            </a:r>
            <a:br>
              <a:rPr lang="pt-BR" b="1" dirty="0"/>
            </a:br>
            <a:endParaRPr lang="sk-SK" b="1" dirty="0"/>
          </a:p>
        </p:txBody>
      </p:sp>
      <p:pic>
        <p:nvPicPr>
          <p:cNvPr id="4" name="Obrázok 3" descr="Obrázok, na ktorom je text&#10;&#10;Automaticky generovaný popis">
            <a:extLst>
              <a:ext uri="{FF2B5EF4-FFF2-40B4-BE49-F238E27FC236}">
                <a16:creationId xmlns:a16="http://schemas.microsoft.com/office/drawing/2014/main" id="{1D067448-0541-B506-0361-CBF6CFFF1D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" y="1094590"/>
            <a:ext cx="3794929" cy="1215787"/>
          </a:xfrm>
          <a:prstGeom prst="rect">
            <a:avLst/>
          </a:prstGeom>
        </p:spPr>
      </p:pic>
      <p:pic>
        <p:nvPicPr>
          <p:cNvPr id="5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C1C1C2CA-B58E-8CA5-6D14-9F3571558E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22" y="1094590"/>
            <a:ext cx="2448990" cy="876137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3F0C2F6F-C0CB-E2C0-FE6E-821B1F90A035}"/>
              </a:ext>
            </a:extLst>
          </p:cNvPr>
          <p:cNvSpPr txBox="1"/>
          <p:nvPr/>
        </p:nvSpPr>
        <p:spPr>
          <a:xfrm>
            <a:off x="137424" y="2354855"/>
            <a:ext cx="3889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Štruktúra kódu pre poľnohospodárske plochy v nadmorskej výške do 600 m </a:t>
            </a:r>
            <a:r>
              <a:rPr lang="sk-SK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n.m</a:t>
            </a:r>
            <a:r>
              <a:rPr lang="sk-SK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200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3E39B6D1-01DF-E385-47D3-328A69DFD5E7}"/>
              </a:ext>
            </a:extLst>
          </p:cNvPr>
          <p:cNvSpPr txBox="1"/>
          <p:nvPr/>
        </p:nvSpPr>
        <p:spPr>
          <a:xfrm>
            <a:off x="4546738" y="2354854"/>
            <a:ext cx="3889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Štruktúra kódu pre poľnohospodárske plochy v nadmorskej výške nad 600 m </a:t>
            </a:r>
            <a:r>
              <a:rPr lang="sk-SK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n.m</a:t>
            </a:r>
            <a:r>
              <a:rPr lang="sk-SK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200" dirty="0"/>
          </a:p>
        </p:txBody>
      </p:sp>
      <p:pic>
        <p:nvPicPr>
          <p:cNvPr id="26" name="Obrázok 25" descr="Obrázok, na ktorom je mapa&#10;&#10;Automaticky generovaný popis">
            <a:extLst>
              <a:ext uri="{FF2B5EF4-FFF2-40B4-BE49-F238E27FC236}">
                <a16:creationId xmlns:a16="http://schemas.microsoft.com/office/drawing/2014/main" id="{14DDDD82-0BDC-80F4-B997-77F18B5EE3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113325"/>
            <a:ext cx="6425514" cy="3744675"/>
          </a:xfrm>
          <a:prstGeom prst="rect">
            <a:avLst/>
          </a:prstGeom>
        </p:spPr>
      </p:pic>
      <p:pic>
        <p:nvPicPr>
          <p:cNvPr id="27" name="Obrázok 26" descr="Obrázok, na ktorom je mapa&#10;&#10;Automaticky generovaný popis">
            <a:extLst>
              <a:ext uri="{FF2B5EF4-FFF2-40B4-BE49-F238E27FC236}">
                <a16:creationId xmlns:a16="http://schemas.microsoft.com/office/drawing/2014/main" id="{31A53F9A-0E1A-D3A0-72FA-7E8C43E664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6548" y="2703392"/>
            <a:ext cx="5760720" cy="278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79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15" name="Obdĺžnik 1">
            <a:extLst>
              <a:ext uri="{FF2B5EF4-FFF2-40B4-BE49-F238E27FC236}">
                <a16:creationId xmlns:a16="http://schemas.microsoft.com/office/drawing/2014/main" id="{5CB0EA99-5374-709C-2A43-338B471FC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3105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k-SK" altLang="sk-SK" sz="1600" b="1" dirty="0"/>
              <a:t>Zásoba POC v roku 2002 – ČMS P (východiskový stav pre modelovanie PPF SK modelom </a:t>
            </a:r>
            <a:r>
              <a:rPr lang="sk-SK" altLang="sk-SK" sz="1600" b="1" dirty="0" err="1"/>
              <a:t>RothC</a:t>
            </a:r>
            <a:r>
              <a:rPr lang="sk-SK" altLang="sk-SK" sz="1600" b="1" dirty="0"/>
              <a:t> na základe rôznych scenárov hospodárenia na pôde)</a:t>
            </a:r>
          </a:p>
        </p:txBody>
      </p:sp>
      <p:pic>
        <p:nvPicPr>
          <p:cNvPr id="16" name="Obrázok 15" descr="Obrázok, na ktorom je mapa, text, atlas&#10;&#10;Automaticky generovaný popis">
            <a:extLst>
              <a:ext uri="{FF2B5EF4-FFF2-40B4-BE49-F238E27FC236}">
                <a16:creationId xmlns:a16="http://schemas.microsoft.com/office/drawing/2014/main" id="{89C4E244-2436-D50D-1496-803BE5C08D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" t="1070" r="416" b="3398"/>
          <a:stretch/>
        </p:blipFill>
        <p:spPr>
          <a:xfrm>
            <a:off x="2308696" y="1940969"/>
            <a:ext cx="7574609" cy="368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87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476002"/>
            <a:ext cx="12192000" cy="4351338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sk-SK" sz="6500" dirty="0"/>
              <a:t>Identifikácia potenciálu sekvestrácie POC v európskych </a:t>
            </a:r>
            <a:r>
              <a:rPr lang="sk-SK" sz="6500" dirty="0" err="1"/>
              <a:t>agropedoklimatických</a:t>
            </a:r>
            <a:r>
              <a:rPr lang="sk-SK" sz="6500" dirty="0"/>
              <a:t> regiónoch</a:t>
            </a:r>
          </a:p>
          <a:p>
            <a:pPr marL="0" indent="0" algn="just">
              <a:buNone/>
            </a:pPr>
            <a:endParaRPr lang="sk-SK" sz="4000" dirty="0"/>
          </a:p>
          <a:p>
            <a:pPr marL="0" indent="0">
              <a:buNone/>
            </a:pPr>
            <a:r>
              <a:rPr lang="sk-SK" sz="7400" dirty="0"/>
              <a:t>Tvorba kvantifikácie potenciálu poľnohospodárskych pôd sekvestrovať uhlík v rôznych pôdno-klimatických podmienkach  na regionálnej a národnej úrovni: </a:t>
            </a:r>
          </a:p>
          <a:p>
            <a:endParaRPr lang="sk-SK" sz="7400" dirty="0"/>
          </a:p>
          <a:p>
            <a:r>
              <a:rPr lang="sk-SK" sz="7400" dirty="0"/>
              <a:t>pri rôznych scenároch hospodárenia na pôde</a:t>
            </a:r>
          </a:p>
          <a:p>
            <a:endParaRPr lang="sk-SK" sz="7400" dirty="0"/>
          </a:p>
          <a:p>
            <a:r>
              <a:rPr lang="sk-SK" sz="7400" dirty="0"/>
              <a:t>pri scenároch zmien využitia pôdy</a:t>
            </a:r>
          </a:p>
          <a:p>
            <a:endParaRPr lang="sk-SK" sz="7400" dirty="0"/>
          </a:p>
          <a:p>
            <a:r>
              <a:rPr lang="sk-SK" sz="7400" dirty="0"/>
              <a:t>spojená s odhadom vzniknutých nákladov</a:t>
            </a:r>
          </a:p>
          <a:p>
            <a:endParaRPr lang="sk-SK" sz="7400" dirty="0"/>
          </a:p>
          <a:p>
            <a:r>
              <a:rPr lang="sk-SK" sz="7400" dirty="0"/>
              <a:t>spojená s analýzou vedľajších účinkov</a:t>
            </a:r>
          </a:p>
          <a:p>
            <a:pPr marL="0" indent="0">
              <a:buNone/>
            </a:pPr>
            <a:endParaRPr lang="sk-SK" sz="3800" dirty="0"/>
          </a:p>
          <a:p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25" y="-81324"/>
            <a:ext cx="11353800" cy="1394853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CARBOSEQ</a:t>
            </a:r>
          </a:p>
        </p:txBody>
      </p:sp>
    </p:spTree>
    <p:extLst>
      <p:ext uri="{BB962C8B-B14F-4D97-AF65-F5344CB8AC3E}">
        <p14:creationId xmlns:p14="http://schemas.microsoft.com/office/powerpoint/2010/main" val="130022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36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/>
              <a:t>Interaktívna mapa sekvestrácie POC pre regionálne možnosti zmierňovania klimatických zmien</a:t>
            </a:r>
          </a:p>
          <a:p>
            <a:endParaRPr lang="sk-SK" b="1" dirty="0"/>
          </a:p>
          <a:p>
            <a:r>
              <a:rPr lang="sk-SK" dirty="0"/>
              <a:t>výber súboru opatrení, ktoré potenciálne vedú k sekvestrácii POC</a:t>
            </a:r>
          </a:p>
          <a:p>
            <a:endParaRPr lang="sk-SK" dirty="0"/>
          </a:p>
          <a:p>
            <a:r>
              <a:rPr lang="sk-SK" dirty="0"/>
              <a:t>tvorba mapy dodatočného prírastku POC vybraného opatrenia</a:t>
            </a:r>
          </a:p>
          <a:p>
            <a:endParaRPr lang="sk-SK" dirty="0"/>
          </a:p>
          <a:p>
            <a:r>
              <a:rPr lang="sk-SK" dirty="0"/>
              <a:t>získanie informácií o potenciálne pozitívnych/negatívnych ekonomických/ environmentálnych vedľajších účinkov vybraného opatrenia</a:t>
            </a:r>
          </a:p>
          <a:p>
            <a:pPr marL="0" indent="0">
              <a:buNone/>
            </a:pPr>
            <a:endParaRPr lang="sk-SK" dirty="0"/>
          </a:p>
          <a:p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35"/>
            <a:ext cx="10515600" cy="1394853"/>
          </a:xfrm>
        </p:spPr>
        <p:txBody>
          <a:bodyPr>
            <a:normAutofit/>
          </a:bodyPr>
          <a:lstStyle/>
          <a:p>
            <a:pPr algn="r"/>
            <a:r>
              <a:rPr lang="sk-SK" b="1" dirty="0"/>
              <a:t>Výstup projektu </a:t>
            </a:r>
            <a:br>
              <a:rPr lang="sk-SK" b="1" dirty="0"/>
            </a:br>
            <a:r>
              <a:rPr lang="sk-SK" b="1" dirty="0" err="1"/>
              <a:t>CarboSeq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373175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projekt internej výzvy EJP Soil (1.2.2021 – 1.2.2025),</a:t>
            </a:r>
          </a:p>
          <a:p>
            <a:endParaRPr lang="sk-SK" dirty="0"/>
          </a:p>
          <a:p>
            <a:r>
              <a:rPr lang="sk-SK" dirty="0"/>
              <a:t>zameraný na analýzu a hodnotenie potenciálu  sekvestrácie pôdneho organického uhlíka (POC), poľnohospodárskych pôd Európy,</a:t>
            </a:r>
          </a:p>
          <a:p>
            <a:endParaRPr lang="sk-SK" dirty="0"/>
          </a:p>
          <a:p>
            <a:r>
              <a:rPr lang="sk-SK" dirty="0"/>
              <a:t>24 partnerov pod vedením </a:t>
            </a:r>
            <a:r>
              <a:rPr lang="sk-SK" dirty="0" err="1"/>
              <a:t>Thünen</a:t>
            </a:r>
            <a:r>
              <a:rPr lang="sk-SK" dirty="0"/>
              <a:t> </a:t>
            </a:r>
            <a:r>
              <a:rPr lang="sk-SK" dirty="0" err="1"/>
              <a:t>Institute</a:t>
            </a:r>
            <a:r>
              <a:rPr lang="sk-SK" dirty="0"/>
              <a:t> of </a:t>
            </a:r>
            <a:r>
              <a:rPr lang="sk-SK" dirty="0" err="1"/>
              <a:t>Climate-Smart</a:t>
            </a:r>
            <a:r>
              <a:rPr lang="sk-SK" dirty="0"/>
              <a:t> Agriculture, </a:t>
            </a:r>
            <a:r>
              <a:rPr lang="sk-SK" dirty="0" err="1"/>
              <a:t>Braunschweig</a:t>
            </a:r>
            <a:r>
              <a:rPr lang="sk-SK" dirty="0"/>
              <a:t>, Nemecko</a:t>
            </a:r>
          </a:p>
          <a:p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35"/>
            <a:ext cx="10515600" cy="1394853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EJP Soil (</a:t>
            </a:r>
            <a:r>
              <a:rPr lang="sk-SK" sz="3600" b="1" dirty="0" err="1"/>
              <a:t>CarboSeq</a:t>
            </a:r>
            <a:r>
              <a:rPr lang="sk-SK" sz="3600" b="1" dirty="0"/>
              <a:t>)</a:t>
            </a:r>
            <a:br>
              <a:rPr lang="sk-SK" sz="3600" dirty="0"/>
            </a:br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1975103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Celosvetový potenciál sekvestrácie POC je 0.9±0.3 </a:t>
            </a:r>
            <a:r>
              <a:rPr lang="sk-SK" dirty="0" err="1"/>
              <a:t>Pg</a:t>
            </a:r>
            <a:r>
              <a:rPr lang="sk-SK" dirty="0"/>
              <a:t> C/rok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Pomocou akých opatrení je možné dosiahnuť tento potenciál?</a:t>
            </a:r>
          </a:p>
          <a:p>
            <a:endParaRPr lang="sk-SK" dirty="0"/>
          </a:p>
          <a:p>
            <a:r>
              <a:rPr lang="sk-SK" dirty="0"/>
              <a:t>Aký je priestorový/regionálny príspevok jednotlivých opatrení?</a:t>
            </a:r>
          </a:p>
          <a:p>
            <a:endParaRPr lang="sk-SK" dirty="0"/>
          </a:p>
          <a:p>
            <a:r>
              <a:rPr lang="sk-SK" dirty="0"/>
              <a:t>Aké sú prekážky, ktoré bránia dosiahnutiu tohto potenciálu? </a:t>
            </a:r>
          </a:p>
          <a:p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35"/>
            <a:ext cx="10515600" cy="1394853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EJP Soil (</a:t>
            </a:r>
            <a:r>
              <a:rPr lang="sk-SK" sz="3600" b="1" dirty="0" err="1"/>
              <a:t>CarboSeq</a:t>
            </a:r>
            <a:r>
              <a:rPr lang="sk-SK" sz="3600" b="1" dirty="0"/>
              <a:t>)</a:t>
            </a:r>
            <a:br>
              <a:rPr lang="sk-SK" sz="3600" dirty="0"/>
            </a:br>
            <a:endParaRPr lang="sk-SK" sz="3600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6D85CE03-93AF-4286-5C2E-0F5DBC2FA7A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73"/>
          <a:stretch/>
        </p:blipFill>
        <p:spPr>
          <a:xfrm>
            <a:off x="10285012" y="1088606"/>
            <a:ext cx="1620488" cy="179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36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35"/>
            <a:ext cx="10515600" cy="1394853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Štruktúra projektu</a:t>
            </a:r>
            <a:br>
              <a:rPr lang="sk-SK" dirty="0"/>
            </a:br>
            <a:endParaRPr lang="sk-SK" dirty="0"/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E2DA8DDA-959B-65B8-4800-346F6025637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4279" y="1151056"/>
            <a:ext cx="10438603" cy="5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4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3" y="40635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65478" y="0"/>
            <a:ext cx="6749195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5283" y="1357069"/>
            <a:ext cx="7065867" cy="58008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sk-SK" dirty="0"/>
          </a:p>
          <a:p>
            <a:pPr marL="0" indent="0" algn="just">
              <a:buNone/>
            </a:pPr>
            <a:r>
              <a:rPr lang="sk-SK" b="1" dirty="0"/>
              <a:t>Odhadnúť realizovateľný potenciál sekvestrácie pôdneho uhlíka v európskych poľnohospodárskych pôdach vzhľadom na biofyzikálne, technické a biologické obmedzenia</a:t>
            </a:r>
          </a:p>
          <a:p>
            <a:pPr marL="0" indent="0" algn="ctr">
              <a:buNone/>
            </a:pPr>
            <a:endParaRPr lang="sk-SK" sz="2400" dirty="0"/>
          </a:p>
          <a:p>
            <a:pPr marL="0" indent="0" algn="just">
              <a:buNone/>
            </a:pPr>
            <a:endParaRPr lang="sk-SK" sz="2400" dirty="0"/>
          </a:p>
          <a:p>
            <a:pPr marL="0" indent="0" algn="just">
              <a:buNone/>
            </a:pPr>
            <a:endParaRPr lang="sk-SK" sz="2400" dirty="0"/>
          </a:p>
          <a:p>
            <a:pPr marL="0" indent="0" algn="just">
              <a:buNone/>
            </a:pPr>
            <a:endParaRPr lang="sk-SK" sz="2400" dirty="0"/>
          </a:p>
          <a:p>
            <a:pPr marL="0" indent="0" algn="just">
              <a:buNone/>
            </a:pPr>
            <a:r>
              <a:rPr lang="sk-SK" sz="2400" dirty="0"/>
              <a:t>CARBOSEQ – súčasť aktivity FAO – tvorba globálnej mapy potenciálu sekvestrácie POC (</a:t>
            </a:r>
            <a:r>
              <a:rPr lang="sk-SK" sz="2400" dirty="0" err="1"/>
              <a:t>GSOCseq</a:t>
            </a:r>
            <a:r>
              <a:rPr lang="sk-SK" sz="2400" dirty="0"/>
              <a:t>)</a:t>
            </a:r>
          </a:p>
          <a:p>
            <a:pPr marL="0" indent="0" algn="ctr">
              <a:buNone/>
            </a:pPr>
            <a:endParaRPr lang="sk-SK" sz="2400" b="1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12" y="295836"/>
            <a:ext cx="11273588" cy="1061234"/>
          </a:xfrm>
        </p:spPr>
        <p:txBody>
          <a:bodyPr>
            <a:normAutofit fontScale="90000"/>
          </a:bodyPr>
          <a:lstStyle/>
          <a:p>
            <a:pPr algn="r"/>
            <a:r>
              <a:rPr lang="sk-SK" sz="4000" b="1" dirty="0"/>
              <a:t>Cieľ projektu</a:t>
            </a:r>
            <a:br>
              <a:rPr lang="sk-SK" dirty="0"/>
            </a:br>
            <a:endParaRPr lang="sk-SK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8C65BF30-29E5-A2D7-169D-D01613F182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231" y="1617976"/>
            <a:ext cx="4105397" cy="3528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644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7603"/>
            <a:ext cx="11353800" cy="5567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proces prenosu uhlíka z atmosféry do pôdy prostredníctvom rastlín alebo iných organizmov, schopných zadržiavať uhlík v pôde, čo vedie ku globálnemu zvýšeniu uhlíka v pôde</a:t>
            </a:r>
          </a:p>
          <a:p>
            <a:pPr marL="0" indent="0">
              <a:buNone/>
            </a:pPr>
            <a:endParaRPr lang="sk-SK" sz="2600" dirty="0"/>
          </a:p>
          <a:p>
            <a:pPr marL="0" indent="0">
              <a:buNone/>
            </a:pPr>
            <a:r>
              <a:rPr lang="sk-SK" sz="2600" dirty="0"/>
              <a:t> </a:t>
            </a:r>
            <a:r>
              <a:rPr lang="sk-SK" sz="2400" dirty="0"/>
              <a:t>Podmienky odhadu sekvestrácie:</a:t>
            </a:r>
          </a:p>
          <a:p>
            <a:r>
              <a:rPr lang="sk-SK" sz="2400" dirty="0"/>
              <a:t>Technicky realizovateľné</a:t>
            </a:r>
          </a:p>
          <a:p>
            <a:r>
              <a:rPr lang="sk-SK" sz="2400" dirty="0"/>
              <a:t>Založené na základe teoretických a overených opatrení na sekvestráciu C v poľnohospodárstve</a:t>
            </a:r>
          </a:p>
          <a:p>
            <a:r>
              <a:rPr lang="sk-SK" sz="2400" dirty="0"/>
              <a:t>Zohľadňujúce ekonomické náklady</a:t>
            </a:r>
          </a:p>
          <a:p>
            <a:r>
              <a:rPr lang="sk-SK" sz="2400" dirty="0"/>
              <a:t>Zohľadňujúce aj emisie iných skleníkových plynov ako CO</a:t>
            </a:r>
            <a:r>
              <a:rPr lang="sk-SK" sz="2400" baseline="-25000" dirty="0"/>
              <a:t>2</a:t>
            </a:r>
            <a:endParaRPr lang="sk-SK" sz="2400" dirty="0"/>
          </a:p>
          <a:p>
            <a:r>
              <a:rPr lang="sk-SK" sz="2400" dirty="0"/>
              <a:t>Zohľadňujúce aj hlbšie vrstvy pôdy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64" y="62753"/>
            <a:ext cx="11177336" cy="1220526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Sekvestrácia</a:t>
            </a:r>
          </a:p>
        </p:txBody>
      </p:sp>
    </p:spTree>
    <p:extLst>
      <p:ext uri="{BB962C8B-B14F-4D97-AF65-F5344CB8AC3E}">
        <p14:creationId xmlns:p14="http://schemas.microsoft.com/office/powerpoint/2010/main" val="625745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1" y="1227603"/>
            <a:ext cx="12137072" cy="556764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sk-SK" sz="5100" dirty="0"/>
              <a:t>identifikácia 10 relevantných opatrení na zvýšenie sekvestrácie POC</a:t>
            </a:r>
          </a:p>
          <a:p>
            <a:pPr marL="0" indent="0">
              <a:buNone/>
            </a:pPr>
            <a:endParaRPr lang="sk-SK" sz="6400" dirty="0"/>
          </a:p>
          <a:p>
            <a:r>
              <a:rPr lang="sk-SK" sz="3800" dirty="0"/>
              <a:t>Aplikácie medziplodín</a:t>
            </a:r>
          </a:p>
          <a:p>
            <a:r>
              <a:rPr lang="sk-SK" sz="3800" dirty="0"/>
              <a:t>V rotačnom systéme využiť plodiny s vysokým obsahom uhlíka</a:t>
            </a:r>
          </a:p>
          <a:p>
            <a:r>
              <a:rPr lang="sk-SK" sz="3800" dirty="0"/>
              <a:t>Zaoranie pozberových zvyškov do pôdy</a:t>
            </a:r>
          </a:p>
          <a:p>
            <a:r>
              <a:rPr lang="sk-SK" sz="3800" dirty="0" err="1"/>
              <a:t>Bezorebné</a:t>
            </a:r>
            <a:r>
              <a:rPr lang="sk-SK" sz="3800" dirty="0"/>
              <a:t> technológie</a:t>
            </a:r>
          </a:p>
          <a:p>
            <a:r>
              <a:rPr lang="sk-SK" sz="3800" dirty="0"/>
              <a:t>Redukované obrábanie pôdy</a:t>
            </a:r>
          </a:p>
          <a:p>
            <a:r>
              <a:rPr lang="sk-SK" sz="3800" dirty="0"/>
              <a:t>Zavlažovanie</a:t>
            </a:r>
          </a:p>
          <a:p>
            <a:r>
              <a:rPr lang="sk-SK" sz="3800" dirty="0" err="1"/>
              <a:t>Agrolesníctvo</a:t>
            </a:r>
            <a:r>
              <a:rPr lang="sk-SK" sz="3800" dirty="0"/>
              <a:t> so živými plotmi</a:t>
            </a:r>
          </a:p>
          <a:p>
            <a:r>
              <a:rPr lang="sk-SK" sz="3800" dirty="0" err="1"/>
              <a:t>Agrolesníctvo</a:t>
            </a:r>
            <a:r>
              <a:rPr lang="sk-SK" sz="3800" dirty="0"/>
              <a:t> s individuálnou výsadbou stromov</a:t>
            </a:r>
          </a:p>
          <a:p>
            <a:r>
              <a:rPr lang="sk-SK" sz="3800" dirty="0"/>
              <a:t>Aplikácia externých organických materiálov (</a:t>
            </a:r>
            <a:r>
              <a:rPr lang="sk-SK" sz="3800" dirty="0" err="1"/>
              <a:t>biouhlie</a:t>
            </a:r>
            <a:r>
              <a:rPr lang="sk-SK" sz="3800" dirty="0"/>
              <a:t>, maštaľný hnoj, komposty)</a:t>
            </a:r>
          </a:p>
          <a:p>
            <a:r>
              <a:rPr lang="sk-SK" sz="3800" dirty="0"/>
              <a:t>Zmena využívania pôdy (konvertovať ornú pôdy na trávnaté porasty)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37" y="81115"/>
            <a:ext cx="12012746" cy="1069942"/>
          </a:xfrm>
        </p:spPr>
        <p:txBody>
          <a:bodyPr>
            <a:normAutofit fontScale="90000"/>
          </a:bodyPr>
          <a:lstStyle/>
          <a:p>
            <a:pPr algn="r"/>
            <a:r>
              <a:rPr lang="sk-SK" sz="4400" dirty="0"/>
              <a:t> </a:t>
            </a:r>
            <a:r>
              <a:rPr lang="sk-SK" sz="4000" b="1" dirty="0"/>
              <a:t>Čiastkový cieľ projektu</a:t>
            </a:r>
            <a:br>
              <a:rPr lang="sk-SK" dirty="0"/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6960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95712" y="77123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35"/>
            <a:ext cx="10515600" cy="1394853"/>
          </a:xfrm>
        </p:spPr>
        <p:txBody>
          <a:bodyPr>
            <a:normAutofit/>
          </a:bodyPr>
          <a:lstStyle/>
          <a:p>
            <a:pPr algn="r"/>
            <a:r>
              <a:rPr lang="sk-SK" sz="3200" b="1" dirty="0" err="1"/>
              <a:t>CarboSeq</a:t>
            </a:r>
            <a:r>
              <a:rPr lang="sk-SK" sz="3200" b="1" dirty="0"/>
              <a:t> : úloha NPPC</a:t>
            </a:r>
            <a:endParaRPr lang="sk-SK" sz="3200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C26D1F7D-D02E-C688-DB1F-E92998CC482B}"/>
              </a:ext>
            </a:extLst>
          </p:cNvPr>
          <p:cNvSpPr txBox="1"/>
          <p:nvPr/>
        </p:nvSpPr>
        <p:spPr>
          <a:xfrm>
            <a:off x="86399" y="1208470"/>
            <a:ext cx="652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u="sng" dirty="0">
                <a:solidFill>
                  <a:srgbClr val="186537"/>
                </a:solidFill>
              </a:rPr>
              <a:t>Národný príspevok Slovenska do svetovej mapy </a:t>
            </a:r>
            <a:r>
              <a:rPr lang="sk-SK" b="1" u="sng" dirty="0" err="1">
                <a:solidFill>
                  <a:srgbClr val="186537"/>
                </a:solidFill>
              </a:rPr>
              <a:t>sekvestračného</a:t>
            </a:r>
            <a:r>
              <a:rPr lang="sk-SK" b="1" u="sng" dirty="0">
                <a:solidFill>
                  <a:srgbClr val="186537"/>
                </a:solidFill>
              </a:rPr>
              <a:t> potenciálu SOC (2021) </a:t>
            </a:r>
            <a:endParaRPr lang="en-US" b="1" u="sng" dirty="0">
              <a:solidFill>
                <a:srgbClr val="186537"/>
              </a:solidFill>
            </a:endParaRPr>
          </a:p>
        </p:txBody>
      </p:sp>
      <p:pic>
        <p:nvPicPr>
          <p:cNvPr id="13" name="Obrázok 12">
            <a:extLst>
              <a:ext uri="{FF2B5EF4-FFF2-40B4-BE49-F238E27FC236}">
                <a16:creationId xmlns:a16="http://schemas.microsoft.com/office/drawing/2014/main" id="{1D3864A4-25FF-E19E-6838-7850F39CF7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8352" y="1244265"/>
            <a:ext cx="2143421" cy="3096344"/>
          </a:xfrm>
          <a:prstGeom prst="rect">
            <a:avLst/>
          </a:prstGeom>
          <a:ln>
            <a:solidFill>
              <a:srgbClr val="186537"/>
            </a:solidFill>
          </a:ln>
        </p:spPr>
      </p:pic>
      <p:pic>
        <p:nvPicPr>
          <p:cNvPr id="15" name="Picture 4" descr="Seventh Plenary Meeting of the European Soil Partnership | Global Soil  Partnership | Food and Agriculture Organization of the United Nations">
            <a:extLst>
              <a:ext uri="{FF2B5EF4-FFF2-40B4-BE49-F238E27FC236}">
                <a16:creationId xmlns:a16="http://schemas.microsoft.com/office/drawing/2014/main" id="{F4CFA4CC-89AA-C460-E013-7939BD621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132" y="3830478"/>
            <a:ext cx="1080000" cy="122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Skupina 15">
            <a:extLst>
              <a:ext uri="{FF2B5EF4-FFF2-40B4-BE49-F238E27FC236}">
                <a16:creationId xmlns:a16="http://schemas.microsoft.com/office/drawing/2014/main" id="{44FC1133-03B7-548C-44BD-0A68A780E5CD}"/>
              </a:ext>
            </a:extLst>
          </p:cNvPr>
          <p:cNvGrpSpPr/>
          <p:nvPr/>
        </p:nvGrpSpPr>
        <p:grpSpPr>
          <a:xfrm>
            <a:off x="142383" y="1854801"/>
            <a:ext cx="5945088" cy="4605030"/>
            <a:chOff x="1519064" y="1491964"/>
            <a:chExt cx="5945088" cy="4605030"/>
          </a:xfrm>
        </p:grpSpPr>
        <p:pic>
          <p:nvPicPr>
            <p:cNvPr id="17" name="Obrázok 16">
              <a:extLst>
                <a:ext uri="{FF2B5EF4-FFF2-40B4-BE49-F238E27FC236}">
                  <a16:creationId xmlns:a16="http://schemas.microsoft.com/office/drawing/2014/main" id="{D25B752B-90D2-25ED-5F1A-6542DB095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0255" y="1860830"/>
              <a:ext cx="2520000" cy="1357196"/>
            </a:xfrm>
            <a:prstGeom prst="rect">
              <a:avLst/>
            </a:prstGeom>
          </p:spPr>
        </p:pic>
        <p:pic>
          <p:nvPicPr>
            <p:cNvPr id="18" name="Obrázok 17">
              <a:extLst>
                <a:ext uri="{FF2B5EF4-FFF2-40B4-BE49-F238E27FC236}">
                  <a16:creationId xmlns:a16="http://schemas.microsoft.com/office/drawing/2014/main" id="{F43701C1-88DA-43E3-624E-E471E5618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0255" y="3295940"/>
              <a:ext cx="2520000" cy="1357197"/>
            </a:xfrm>
            <a:prstGeom prst="rect">
              <a:avLst/>
            </a:prstGeom>
          </p:spPr>
        </p:pic>
        <p:pic>
          <p:nvPicPr>
            <p:cNvPr id="19" name="Obrázok 18">
              <a:extLst>
                <a:ext uri="{FF2B5EF4-FFF2-40B4-BE49-F238E27FC236}">
                  <a16:creationId xmlns:a16="http://schemas.microsoft.com/office/drawing/2014/main" id="{0DCC8F28-B1B5-D34E-8F7A-1C22EE60D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502" y="4739794"/>
              <a:ext cx="2520000" cy="1357197"/>
            </a:xfrm>
            <a:prstGeom prst="rect">
              <a:avLst/>
            </a:prstGeom>
          </p:spPr>
        </p:pic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8762B102-D143-582C-9DC1-15BDB9739773}"/>
                </a:ext>
              </a:extLst>
            </p:cNvPr>
            <p:cNvSpPr txBox="1"/>
            <p:nvPr/>
          </p:nvSpPr>
          <p:spPr>
            <a:xfrm>
              <a:off x="4511825" y="1844825"/>
              <a:ext cx="27778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600" b="1" dirty="0">
                  <a:solidFill>
                    <a:srgbClr val="FF0000"/>
                  </a:solidFill>
                </a:rPr>
                <a:t>SSM1: </a:t>
              </a:r>
            </a:p>
            <a:p>
              <a:r>
                <a:rPr lang="sk-SK" sz="1600" dirty="0">
                  <a:solidFill>
                    <a:srgbClr val="FF0000"/>
                  </a:solidFill>
                </a:rPr>
                <a:t>+ 5 % súčasných vstupov C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34E5E378-3A37-AC48-FFCC-979B0C5E7508}"/>
                </a:ext>
              </a:extLst>
            </p:cNvPr>
            <p:cNvSpPr txBox="1"/>
            <p:nvPr/>
          </p:nvSpPr>
          <p:spPr>
            <a:xfrm>
              <a:off x="4583832" y="3284985"/>
              <a:ext cx="28803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600" b="1" dirty="0">
                  <a:solidFill>
                    <a:srgbClr val="FFC000"/>
                  </a:solidFill>
                </a:rPr>
                <a:t>SSM2: </a:t>
              </a:r>
            </a:p>
            <a:p>
              <a:r>
                <a:rPr lang="sk-SK" sz="1600" dirty="0">
                  <a:solidFill>
                    <a:srgbClr val="FFC000"/>
                  </a:solidFill>
                </a:rPr>
                <a:t>+ 10 % súčasných vstupov C</a:t>
              </a:r>
              <a:endParaRPr lang="en-US" sz="1600" dirty="0">
                <a:solidFill>
                  <a:srgbClr val="FFC000"/>
                </a:solidFill>
              </a:endParaRPr>
            </a:p>
          </p:txBody>
        </p:sp>
        <p:sp>
          <p:nvSpPr>
            <p:cNvPr id="22" name="BlokTextu 21">
              <a:extLst>
                <a:ext uri="{FF2B5EF4-FFF2-40B4-BE49-F238E27FC236}">
                  <a16:creationId xmlns:a16="http://schemas.microsoft.com/office/drawing/2014/main" id="{CB74468E-664C-88A4-F227-490D06F73D9A}"/>
                </a:ext>
              </a:extLst>
            </p:cNvPr>
            <p:cNvSpPr txBox="1"/>
            <p:nvPr/>
          </p:nvSpPr>
          <p:spPr>
            <a:xfrm>
              <a:off x="4583832" y="4725145"/>
              <a:ext cx="28803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600" b="1" dirty="0">
                  <a:solidFill>
                    <a:srgbClr val="00B050"/>
                  </a:solidFill>
                </a:rPr>
                <a:t>SSM3: </a:t>
              </a:r>
            </a:p>
            <a:p>
              <a:r>
                <a:rPr lang="sk-SK" sz="1600" dirty="0">
                  <a:solidFill>
                    <a:srgbClr val="00B050"/>
                  </a:solidFill>
                </a:rPr>
                <a:t>+ 20 % súčasných vstupov C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23" name="Šípka: doprava 22">
              <a:extLst>
                <a:ext uri="{FF2B5EF4-FFF2-40B4-BE49-F238E27FC236}">
                  <a16:creationId xmlns:a16="http://schemas.microsoft.com/office/drawing/2014/main" id="{D6BC04E9-ACAC-E7DE-4125-FEF39143EE84}"/>
                </a:ext>
              </a:extLst>
            </p:cNvPr>
            <p:cNvSpPr/>
            <p:nvPr/>
          </p:nvSpPr>
          <p:spPr bwMode="auto">
            <a:xfrm rot="5400000">
              <a:off x="-346101" y="3837296"/>
              <a:ext cx="4236161" cy="283235"/>
            </a:xfrm>
            <a:prstGeom prst="rightArrow">
              <a:avLst>
                <a:gd name="adj1" fmla="val 50000"/>
                <a:gd name="adj2" fmla="val 140257"/>
              </a:avLst>
            </a:prstGeom>
            <a:solidFill>
              <a:srgbClr val="D8C900"/>
            </a:solidFill>
            <a:ln>
              <a:solidFill>
                <a:srgbClr val="186537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BlokTextu 23">
              <a:extLst>
                <a:ext uri="{FF2B5EF4-FFF2-40B4-BE49-F238E27FC236}">
                  <a16:creationId xmlns:a16="http://schemas.microsoft.com/office/drawing/2014/main" id="{90F50E98-EB77-5207-01B2-F3EDD2B3FE60}"/>
                </a:ext>
              </a:extLst>
            </p:cNvPr>
            <p:cNvSpPr txBox="1"/>
            <p:nvPr/>
          </p:nvSpPr>
          <p:spPr>
            <a:xfrm>
              <a:off x="1519064" y="1491964"/>
              <a:ext cx="904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D8C900"/>
                  </a:solidFill>
                </a:rPr>
                <a:t>+ SOC</a:t>
              </a:r>
              <a:endParaRPr lang="en-US" dirty="0">
                <a:solidFill>
                  <a:srgbClr val="D8C900"/>
                </a:solidFill>
              </a:endParaRPr>
            </a:p>
          </p:txBody>
        </p:sp>
      </p:grpSp>
      <p:pic>
        <p:nvPicPr>
          <p:cNvPr id="5" name="Obrázok 4">
            <a:extLst>
              <a:ext uri="{FF2B5EF4-FFF2-40B4-BE49-F238E27FC236}">
                <a16:creationId xmlns:a16="http://schemas.microsoft.com/office/drawing/2014/main" id="{5542E67A-F424-D14B-6A42-B6C6976AB7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96132" y="1805024"/>
            <a:ext cx="4206710" cy="2020844"/>
          </a:xfrm>
          <a:prstGeom prst="rect">
            <a:avLst/>
          </a:prstGeom>
        </p:spPr>
      </p:pic>
      <p:pic>
        <p:nvPicPr>
          <p:cNvPr id="25" name="Picture 10" descr="THE UNITED NATIONS' FOOD AND AGRICULTURE ORGANIZATION (FAO) FELLOWSHIP  PROGRAMME 2021 | Youth Opportunities Hub">
            <a:extLst>
              <a:ext uri="{FF2B5EF4-FFF2-40B4-BE49-F238E27FC236}">
                <a16:creationId xmlns:a16="http://schemas.microsoft.com/office/drawing/2014/main" id="{3CA2D8B8-01F9-81A4-8623-6CF352415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00" y="6125161"/>
            <a:ext cx="1800000" cy="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22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26" y="0"/>
            <a:ext cx="5747657" cy="6079459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390762" y="167150"/>
            <a:ext cx="6078864" cy="1297856"/>
            <a:chOff x="184285" y="0"/>
            <a:chExt cx="11208029" cy="2334530"/>
          </a:xfrm>
        </p:grpSpPr>
        <p:pic>
          <p:nvPicPr>
            <p:cNvPr id="2" name="Obrázo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85" y="0"/>
              <a:ext cx="4676334" cy="2334530"/>
            </a:xfrm>
            <a:prstGeom prst="rect">
              <a:avLst/>
            </a:prstGeom>
          </p:spPr>
        </p:pic>
        <p:pic>
          <p:nvPicPr>
            <p:cNvPr id="3" name="Obrázo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767" y="369162"/>
              <a:ext cx="6086547" cy="1400646"/>
            </a:xfrm>
            <a:prstGeom prst="rect">
              <a:avLst/>
            </a:prstGeom>
          </p:spPr>
        </p:pic>
      </p:grp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55" y="5593860"/>
            <a:ext cx="2785870" cy="885323"/>
          </a:xfrm>
          <a:prstGeom prst="rect">
            <a:avLst/>
          </a:prstGeom>
        </p:spPr>
      </p:pic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FB6F92BE-E400-AC49-BD17-4FA4798C5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9" y="1986522"/>
            <a:ext cx="12023558" cy="3840817"/>
          </a:xfrm>
        </p:spPr>
        <p:txBody>
          <a:bodyPr>
            <a:normAutofit fontScale="25000" lnSpcReduction="20000"/>
          </a:bodyPr>
          <a:lstStyle/>
          <a:p>
            <a:r>
              <a:rPr lang="sk-SK" sz="8000" b="1" dirty="0"/>
              <a:t>Klíma </a:t>
            </a:r>
            <a:r>
              <a:rPr lang="sk-SK" sz="8000" dirty="0"/>
              <a:t>(priemerná ročná teplota, miera zavlaženia) </a:t>
            </a:r>
          </a:p>
          <a:p>
            <a:endParaRPr lang="sk-SK" sz="8000" dirty="0"/>
          </a:p>
          <a:p>
            <a:r>
              <a:rPr lang="sk-SK" sz="8000" b="1" dirty="0"/>
              <a:t>Pôda </a:t>
            </a:r>
            <a:r>
              <a:rPr lang="sk-SK" sz="8000" dirty="0"/>
              <a:t>(pôdny typ, obsah ílu, prítomnosť uhličitanov, pH, substrát)</a:t>
            </a:r>
          </a:p>
          <a:p>
            <a:endParaRPr lang="sk-SK" sz="8000" dirty="0"/>
          </a:p>
          <a:p>
            <a:r>
              <a:rPr lang="sk-SK" sz="8000" b="1" dirty="0"/>
              <a:t>Vegetačný </a:t>
            </a:r>
            <a:r>
              <a:rPr lang="sk-SK" sz="8000" dirty="0"/>
              <a:t>typ (v prípade prírode blízkych ekosystémov)</a:t>
            </a:r>
          </a:p>
          <a:p>
            <a:endParaRPr lang="sk-SK" sz="8000" dirty="0"/>
          </a:p>
          <a:p>
            <a:r>
              <a:rPr lang="sk-SK" sz="8000" b="1" dirty="0"/>
              <a:t>Topografia </a:t>
            </a:r>
            <a:r>
              <a:rPr lang="sk-SK" sz="8000" dirty="0"/>
              <a:t>(nadmorská výška, pozícia v rámci </a:t>
            </a:r>
            <a:r>
              <a:rPr lang="sk-SK" sz="8000" dirty="0" err="1"/>
              <a:t>mezo</a:t>
            </a:r>
            <a:r>
              <a:rPr lang="sk-SK" sz="8000" dirty="0"/>
              <a:t>-/</a:t>
            </a:r>
            <a:r>
              <a:rPr lang="sk-SK" sz="8000" dirty="0" err="1"/>
              <a:t>mikro</a:t>
            </a:r>
            <a:r>
              <a:rPr lang="sk-SK" sz="8000" dirty="0"/>
              <a:t>-reliéfu)</a:t>
            </a:r>
          </a:p>
          <a:p>
            <a:endParaRPr lang="sk-SK" sz="8000" dirty="0"/>
          </a:p>
          <a:p>
            <a:r>
              <a:rPr lang="sk-SK" sz="8000" b="1" dirty="0"/>
              <a:t>Využitie pôdy</a:t>
            </a:r>
            <a:r>
              <a:rPr lang="sk-SK" sz="8000" dirty="0"/>
              <a:t> (les, pasienky/lúky, orná pôda )</a:t>
            </a:r>
          </a:p>
          <a:p>
            <a:endParaRPr lang="sk-SK" sz="8000" dirty="0"/>
          </a:p>
          <a:p>
            <a:r>
              <a:rPr lang="sk-SK" sz="8000" b="1" dirty="0"/>
              <a:t>Hospodárenie na pôde </a:t>
            </a:r>
            <a:r>
              <a:rPr lang="sk-SK" sz="8000" dirty="0"/>
              <a:t>(orba, závlahy, intenzita pastvy, pozberové zvyšky, osevný postup)</a:t>
            </a:r>
          </a:p>
          <a:p>
            <a:endParaRPr lang="sk-SK" sz="8000" dirty="0"/>
          </a:p>
          <a:p>
            <a:pPr marL="0" indent="0">
              <a:buNone/>
            </a:pPr>
            <a:r>
              <a:rPr lang="sk-SK" sz="8000" dirty="0"/>
              <a:t>Aktuálne informácie o stave POC na PPF Slovenska – </a:t>
            </a:r>
          </a:p>
          <a:p>
            <a:pPr marL="0" indent="0">
              <a:buNone/>
            </a:pPr>
            <a:r>
              <a:rPr lang="sk-SK" sz="8000" dirty="0"/>
              <a:t>Databáza základnej siete Čiastkového monitorovacieho systému - Pôda</a:t>
            </a:r>
          </a:p>
          <a:p>
            <a:pPr marL="0" indent="0">
              <a:buNone/>
            </a:pPr>
            <a:endParaRPr lang="sk-SK" sz="8000" dirty="0"/>
          </a:p>
          <a:p>
            <a:endParaRPr lang="sk-SK" dirty="0"/>
          </a:p>
        </p:txBody>
      </p:sp>
      <p:sp>
        <p:nvSpPr>
          <p:cNvPr id="12" name="Nadpis 11">
            <a:extLst>
              <a:ext uri="{FF2B5EF4-FFF2-40B4-BE49-F238E27FC236}">
                <a16:creationId xmlns:a16="http://schemas.microsoft.com/office/drawing/2014/main" id="{E2D53796-65ED-0DD7-C532-09925DB8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337" y="12481"/>
            <a:ext cx="12088946" cy="1083194"/>
          </a:xfrm>
        </p:spPr>
        <p:txBody>
          <a:bodyPr>
            <a:normAutofit/>
          </a:bodyPr>
          <a:lstStyle/>
          <a:p>
            <a:pPr algn="r"/>
            <a:r>
              <a:rPr lang="sk-SK" sz="3600" b="1" dirty="0"/>
              <a:t>Faktory ovplyvňujúce  bilanciu POC</a:t>
            </a:r>
            <a:br>
              <a:rPr lang="sk-SK" sz="2800" dirty="0"/>
            </a:br>
            <a:endParaRPr lang="sk-SK" sz="2800" b="1" dirty="0"/>
          </a:p>
        </p:txBody>
      </p:sp>
    </p:spTree>
    <p:extLst>
      <p:ext uri="{BB962C8B-B14F-4D97-AF65-F5344CB8AC3E}">
        <p14:creationId xmlns:p14="http://schemas.microsoft.com/office/powerpoint/2010/main" val="114995064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</TotalTime>
  <Words>723</Words>
  <Application>Microsoft Office PowerPoint</Application>
  <PresentationFormat>Širokouhlá</PresentationFormat>
  <Paragraphs>174</Paragraphs>
  <Slides>14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Motív balíka Office</vt:lpstr>
      <vt:lpstr>Soil organic carbon sequestration potential of agricultural soils in Europe CARBOSEQ  Barančíková Gabriela, Koco Štefan VÚPOP - RP Prešov  </vt:lpstr>
      <vt:lpstr>EJP Soil (CarboSeq) </vt:lpstr>
      <vt:lpstr>EJP Soil (CarboSeq) </vt:lpstr>
      <vt:lpstr>Štruktúra projektu </vt:lpstr>
      <vt:lpstr>Cieľ projektu </vt:lpstr>
      <vt:lpstr>Sekvestrácia</vt:lpstr>
      <vt:lpstr> Čiastkový cieľ projektu </vt:lpstr>
      <vt:lpstr>CarboSeq : úloha NPPC</vt:lpstr>
      <vt:lpstr>Faktory ovplyvňujúce  bilanciu POC </vt:lpstr>
      <vt:lpstr>Prezentácia programu PowerPoint</vt:lpstr>
      <vt:lpstr>Delimitácia územia SR  – hybné sily </vt:lpstr>
      <vt:lpstr>Prezentácia programu PowerPoint</vt:lpstr>
      <vt:lpstr>CARBOSEQ</vt:lpstr>
      <vt:lpstr>Výstup projektu  CarboSeq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Európsky výskumno-inovačný program o pôde EJP Soil - príležitosť pre efektívny a moderný  manažment pôdy na Slovensku  (národný webinár projektu EJP Soil)</dc:title>
  <dc:creator>Zdenka Zihlavski</dc:creator>
  <cp:lastModifiedBy>Pekárová Eva</cp:lastModifiedBy>
  <cp:revision>39</cp:revision>
  <dcterms:created xsi:type="dcterms:W3CDTF">2021-04-14T09:59:09Z</dcterms:created>
  <dcterms:modified xsi:type="dcterms:W3CDTF">2023-11-14T08:31:33Z</dcterms:modified>
</cp:coreProperties>
</file>