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64" r:id="rId3"/>
    <p:sldId id="265" r:id="rId4"/>
    <p:sldId id="314" r:id="rId5"/>
    <p:sldId id="266" r:id="rId6"/>
    <p:sldId id="267" r:id="rId7"/>
    <p:sldId id="268" r:id="rId8"/>
    <p:sldId id="269" r:id="rId9"/>
    <p:sldId id="270" r:id="rId10"/>
    <p:sldId id="315" r:id="rId11"/>
    <p:sldId id="316" r:id="rId12"/>
    <p:sldId id="317" r:id="rId13"/>
    <p:sldId id="321" r:id="rId14"/>
    <p:sldId id="320" r:id="rId15"/>
    <p:sldId id="319" r:id="rId16"/>
  </p:sldIdLst>
  <p:sldSz cx="12192000" cy="6858000"/>
  <p:notesSz cx="6858000" cy="9144000"/>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arína Kováčová-OMPaVV" initials="KKO" lastIdx="1" clrIdx="0">
    <p:extLst>
      <p:ext uri="{19B8F6BF-5375-455C-9EA6-DF929625EA0E}">
        <p15:presenceInfo xmlns:p15="http://schemas.microsoft.com/office/powerpoint/2012/main" userId="S::katarina.kovacova2@nppc.sk::20aa78b6-7e1c-4ff2-87e4-a585c05037f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6" d="100"/>
          <a:sy n="76" d="100"/>
        </p:scale>
        <p:origin x="720"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objekt pre hlavičk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k-SK" dirty="0"/>
          </a:p>
        </p:txBody>
      </p:sp>
      <p:sp>
        <p:nvSpPr>
          <p:cNvPr id="3" name="Zástupný objekt pre dá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CE20DA-0C14-4342-B0AF-4BD8F0A0EEE9}" type="datetimeFigureOut">
              <a:rPr lang="sk-SK" smtClean="0"/>
              <a:t>13. 11. 2023</a:t>
            </a:fld>
            <a:endParaRPr lang="sk-SK" dirty="0"/>
          </a:p>
        </p:txBody>
      </p:sp>
      <p:sp>
        <p:nvSpPr>
          <p:cNvPr id="4" name="Zástupný objekt pre obrázok snímky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k-SK" dirty="0"/>
          </a:p>
        </p:txBody>
      </p:sp>
      <p:sp>
        <p:nvSpPr>
          <p:cNvPr id="5" name="Zástupný objekt pre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6" name="Zástupný objekt pre pät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k-SK" dirty="0"/>
          </a:p>
        </p:txBody>
      </p:sp>
      <p:sp>
        <p:nvSpPr>
          <p:cNvPr id="7" name="Zástupný objekt pre číslo snímky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6261F2-5D44-4FA9-ABBB-5B9FE3437DB7}" type="slidenum">
              <a:rPr lang="sk-SK" smtClean="0"/>
              <a:t>‹#›</a:t>
            </a:fld>
            <a:endParaRPr lang="sk-SK" dirty="0"/>
          </a:p>
        </p:txBody>
      </p:sp>
    </p:spTree>
    <p:extLst>
      <p:ext uri="{BB962C8B-B14F-4D97-AF65-F5344CB8AC3E}">
        <p14:creationId xmlns:p14="http://schemas.microsoft.com/office/powerpoint/2010/main" val="16688761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sk-SK"/>
              <a:t>Upravte štýly predlohy textu</a:t>
            </a:r>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k-SK"/>
              <a:t>Kliknutím upravte štýl predlohy podnadpisov</a:t>
            </a:r>
          </a:p>
        </p:txBody>
      </p:sp>
      <p:sp>
        <p:nvSpPr>
          <p:cNvPr id="4" name="Zástupný objekt pre dátum 3"/>
          <p:cNvSpPr>
            <a:spLocks noGrp="1"/>
          </p:cNvSpPr>
          <p:nvPr>
            <p:ph type="dt" sz="half" idx="10"/>
          </p:nvPr>
        </p:nvSpPr>
        <p:spPr/>
        <p:txBody>
          <a:bodyPr/>
          <a:lstStyle/>
          <a:p>
            <a:fld id="{CABE631D-F681-4BD4-B900-30BF145D6696}" type="datetimeFigureOut">
              <a:rPr lang="sk-SK" smtClean="0"/>
              <a:t>13. 11. 2023</a:t>
            </a:fld>
            <a:endParaRPr lang="sk-SK" dirty="0"/>
          </a:p>
        </p:txBody>
      </p:sp>
      <p:sp>
        <p:nvSpPr>
          <p:cNvPr id="5" name="Zástupný objekt pre pätu 4"/>
          <p:cNvSpPr>
            <a:spLocks noGrp="1"/>
          </p:cNvSpPr>
          <p:nvPr>
            <p:ph type="ftr" sz="quarter" idx="11"/>
          </p:nvPr>
        </p:nvSpPr>
        <p:spPr/>
        <p:txBody>
          <a:bodyPr/>
          <a:lstStyle/>
          <a:p>
            <a:endParaRPr lang="sk-SK" dirty="0"/>
          </a:p>
        </p:txBody>
      </p:sp>
      <p:sp>
        <p:nvSpPr>
          <p:cNvPr id="6" name="Zástupný objekt pre číslo snímky 5"/>
          <p:cNvSpPr>
            <a:spLocks noGrp="1"/>
          </p:cNvSpPr>
          <p:nvPr>
            <p:ph type="sldNum" sz="quarter" idx="12"/>
          </p:nvPr>
        </p:nvSpPr>
        <p:spPr/>
        <p:txBody>
          <a:bodyPr/>
          <a:lstStyle/>
          <a:p>
            <a:fld id="{DE41572A-74AF-400A-9466-A50D192E7674}" type="slidenum">
              <a:rPr lang="sk-SK" smtClean="0"/>
              <a:t>‹#›</a:t>
            </a:fld>
            <a:endParaRPr lang="sk-SK" dirty="0"/>
          </a:p>
        </p:txBody>
      </p:sp>
    </p:spTree>
    <p:extLst>
      <p:ext uri="{BB962C8B-B14F-4D97-AF65-F5344CB8AC3E}">
        <p14:creationId xmlns:p14="http://schemas.microsoft.com/office/powerpoint/2010/main" val="2118516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a:t>Upravte štýly predlohy textu</a:t>
            </a:r>
          </a:p>
        </p:txBody>
      </p:sp>
      <p:sp>
        <p:nvSpPr>
          <p:cNvPr id="3" name="Zástupný objekt pre zvislý text 2"/>
          <p:cNvSpPr>
            <a:spLocks noGrp="1"/>
          </p:cNvSpPr>
          <p:nvPr>
            <p:ph type="body" orient="vert" idx="1"/>
          </p:nvPr>
        </p:nvSpPr>
        <p:spPr/>
        <p:txBody>
          <a:bodyPr vert="eaVert"/>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dátum 3"/>
          <p:cNvSpPr>
            <a:spLocks noGrp="1"/>
          </p:cNvSpPr>
          <p:nvPr>
            <p:ph type="dt" sz="half" idx="10"/>
          </p:nvPr>
        </p:nvSpPr>
        <p:spPr/>
        <p:txBody>
          <a:bodyPr/>
          <a:lstStyle/>
          <a:p>
            <a:fld id="{CABE631D-F681-4BD4-B900-30BF145D6696}" type="datetimeFigureOut">
              <a:rPr lang="sk-SK" smtClean="0"/>
              <a:t>13. 11. 2023</a:t>
            </a:fld>
            <a:endParaRPr lang="sk-SK" dirty="0"/>
          </a:p>
        </p:txBody>
      </p:sp>
      <p:sp>
        <p:nvSpPr>
          <p:cNvPr id="5" name="Zástupný objekt pre pätu 4"/>
          <p:cNvSpPr>
            <a:spLocks noGrp="1"/>
          </p:cNvSpPr>
          <p:nvPr>
            <p:ph type="ftr" sz="quarter" idx="11"/>
          </p:nvPr>
        </p:nvSpPr>
        <p:spPr/>
        <p:txBody>
          <a:bodyPr/>
          <a:lstStyle/>
          <a:p>
            <a:endParaRPr lang="sk-SK" dirty="0"/>
          </a:p>
        </p:txBody>
      </p:sp>
      <p:sp>
        <p:nvSpPr>
          <p:cNvPr id="6" name="Zástupný objekt pre číslo snímky 5"/>
          <p:cNvSpPr>
            <a:spLocks noGrp="1"/>
          </p:cNvSpPr>
          <p:nvPr>
            <p:ph type="sldNum" sz="quarter" idx="12"/>
          </p:nvPr>
        </p:nvSpPr>
        <p:spPr/>
        <p:txBody>
          <a:bodyPr/>
          <a:lstStyle/>
          <a:p>
            <a:fld id="{DE41572A-74AF-400A-9466-A50D192E7674}" type="slidenum">
              <a:rPr lang="sk-SK" smtClean="0"/>
              <a:t>‹#›</a:t>
            </a:fld>
            <a:endParaRPr lang="sk-SK" dirty="0"/>
          </a:p>
        </p:txBody>
      </p:sp>
    </p:spTree>
    <p:extLst>
      <p:ext uri="{BB962C8B-B14F-4D97-AF65-F5344CB8AC3E}">
        <p14:creationId xmlns:p14="http://schemas.microsoft.com/office/powerpoint/2010/main" val="35204464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8724900" y="365125"/>
            <a:ext cx="2628900" cy="5811838"/>
          </a:xfrm>
        </p:spPr>
        <p:txBody>
          <a:bodyPr vert="eaVert"/>
          <a:lstStyle/>
          <a:p>
            <a:r>
              <a:rPr lang="sk-SK"/>
              <a:t>Upravte štýly predlohy textu</a:t>
            </a:r>
          </a:p>
        </p:txBody>
      </p:sp>
      <p:sp>
        <p:nvSpPr>
          <p:cNvPr id="3" name="Zástupný objekt pre zvislý text 2"/>
          <p:cNvSpPr>
            <a:spLocks noGrp="1"/>
          </p:cNvSpPr>
          <p:nvPr>
            <p:ph type="body" orient="vert" idx="1"/>
          </p:nvPr>
        </p:nvSpPr>
        <p:spPr>
          <a:xfrm>
            <a:off x="838200" y="365125"/>
            <a:ext cx="7734300" cy="5811838"/>
          </a:xfrm>
        </p:spPr>
        <p:txBody>
          <a:bodyPr vert="eaVert"/>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dátum 3"/>
          <p:cNvSpPr>
            <a:spLocks noGrp="1"/>
          </p:cNvSpPr>
          <p:nvPr>
            <p:ph type="dt" sz="half" idx="10"/>
          </p:nvPr>
        </p:nvSpPr>
        <p:spPr/>
        <p:txBody>
          <a:bodyPr/>
          <a:lstStyle/>
          <a:p>
            <a:fld id="{CABE631D-F681-4BD4-B900-30BF145D6696}" type="datetimeFigureOut">
              <a:rPr lang="sk-SK" smtClean="0"/>
              <a:t>13. 11. 2023</a:t>
            </a:fld>
            <a:endParaRPr lang="sk-SK" dirty="0"/>
          </a:p>
        </p:txBody>
      </p:sp>
      <p:sp>
        <p:nvSpPr>
          <p:cNvPr id="5" name="Zástupný objekt pre pätu 4"/>
          <p:cNvSpPr>
            <a:spLocks noGrp="1"/>
          </p:cNvSpPr>
          <p:nvPr>
            <p:ph type="ftr" sz="quarter" idx="11"/>
          </p:nvPr>
        </p:nvSpPr>
        <p:spPr/>
        <p:txBody>
          <a:bodyPr/>
          <a:lstStyle/>
          <a:p>
            <a:endParaRPr lang="sk-SK" dirty="0"/>
          </a:p>
        </p:txBody>
      </p:sp>
      <p:sp>
        <p:nvSpPr>
          <p:cNvPr id="6" name="Zástupný objekt pre číslo snímky 5"/>
          <p:cNvSpPr>
            <a:spLocks noGrp="1"/>
          </p:cNvSpPr>
          <p:nvPr>
            <p:ph type="sldNum" sz="quarter" idx="12"/>
          </p:nvPr>
        </p:nvSpPr>
        <p:spPr/>
        <p:txBody>
          <a:bodyPr/>
          <a:lstStyle/>
          <a:p>
            <a:fld id="{DE41572A-74AF-400A-9466-A50D192E7674}" type="slidenum">
              <a:rPr lang="sk-SK" smtClean="0"/>
              <a:t>‹#›</a:t>
            </a:fld>
            <a:endParaRPr lang="sk-SK" dirty="0"/>
          </a:p>
        </p:txBody>
      </p:sp>
    </p:spTree>
    <p:extLst>
      <p:ext uri="{BB962C8B-B14F-4D97-AF65-F5344CB8AC3E}">
        <p14:creationId xmlns:p14="http://schemas.microsoft.com/office/powerpoint/2010/main" val="2943255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a:t>Upravte štýly predlohy textu</a:t>
            </a:r>
          </a:p>
        </p:txBody>
      </p:sp>
      <p:sp>
        <p:nvSpPr>
          <p:cNvPr id="3" name="Zástupný objekt pre obsah 2"/>
          <p:cNvSpPr>
            <a:spLocks noGrp="1"/>
          </p:cNvSpPr>
          <p:nvPr>
            <p:ph idx="1"/>
          </p:nvPr>
        </p:nvSpPr>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dátum 3"/>
          <p:cNvSpPr>
            <a:spLocks noGrp="1"/>
          </p:cNvSpPr>
          <p:nvPr>
            <p:ph type="dt" sz="half" idx="10"/>
          </p:nvPr>
        </p:nvSpPr>
        <p:spPr/>
        <p:txBody>
          <a:bodyPr/>
          <a:lstStyle/>
          <a:p>
            <a:fld id="{CABE631D-F681-4BD4-B900-30BF145D6696}" type="datetimeFigureOut">
              <a:rPr lang="sk-SK" smtClean="0"/>
              <a:t>13. 11. 2023</a:t>
            </a:fld>
            <a:endParaRPr lang="sk-SK" dirty="0"/>
          </a:p>
        </p:txBody>
      </p:sp>
      <p:sp>
        <p:nvSpPr>
          <p:cNvPr id="5" name="Zástupný objekt pre pätu 4"/>
          <p:cNvSpPr>
            <a:spLocks noGrp="1"/>
          </p:cNvSpPr>
          <p:nvPr>
            <p:ph type="ftr" sz="quarter" idx="11"/>
          </p:nvPr>
        </p:nvSpPr>
        <p:spPr/>
        <p:txBody>
          <a:bodyPr/>
          <a:lstStyle/>
          <a:p>
            <a:endParaRPr lang="sk-SK" dirty="0"/>
          </a:p>
        </p:txBody>
      </p:sp>
      <p:sp>
        <p:nvSpPr>
          <p:cNvPr id="6" name="Zástupný objekt pre číslo snímky 5"/>
          <p:cNvSpPr>
            <a:spLocks noGrp="1"/>
          </p:cNvSpPr>
          <p:nvPr>
            <p:ph type="sldNum" sz="quarter" idx="12"/>
          </p:nvPr>
        </p:nvSpPr>
        <p:spPr/>
        <p:txBody>
          <a:bodyPr/>
          <a:lstStyle/>
          <a:p>
            <a:fld id="{DE41572A-74AF-400A-9466-A50D192E7674}" type="slidenum">
              <a:rPr lang="sk-SK" smtClean="0"/>
              <a:t>‹#›</a:t>
            </a:fld>
            <a:endParaRPr lang="sk-SK" dirty="0"/>
          </a:p>
        </p:txBody>
      </p:sp>
    </p:spTree>
    <p:extLst>
      <p:ext uri="{BB962C8B-B14F-4D97-AF65-F5344CB8AC3E}">
        <p14:creationId xmlns:p14="http://schemas.microsoft.com/office/powerpoint/2010/main" val="33426207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831850" y="1709738"/>
            <a:ext cx="10515600" cy="2852737"/>
          </a:xfrm>
        </p:spPr>
        <p:txBody>
          <a:bodyPr anchor="b"/>
          <a:lstStyle>
            <a:lvl1pPr>
              <a:defRPr sz="6000"/>
            </a:lvl1pPr>
          </a:lstStyle>
          <a:p>
            <a:r>
              <a:rPr lang="sk-SK"/>
              <a:t>Upravte štýly predlohy textu</a:t>
            </a:r>
          </a:p>
        </p:txBody>
      </p:sp>
      <p:sp>
        <p:nvSpPr>
          <p:cNvPr id="3" name="Zástupný objekt pre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k-SK"/>
              <a:t>Upraviť štýly predlohy textu</a:t>
            </a:r>
          </a:p>
        </p:txBody>
      </p:sp>
      <p:sp>
        <p:nvSpPr>
          <p:cNvPr id="4" name="Zástupný objekt pre dátum 3"/>
          <p:cNvSpPr>
            <a:spLocks noGrp="1"/>
          </p:cNvSpPr>
          <p:nvPr>
            <p:ph type="dt" sz="half" idx="10"/>
          </p:nvPr>
        </p:nvSpPr>
        <p:spPr/>
        <p:txBody>
          <a:bodyPr/>
          <a:lstStyle/>
          <a:p>
            <a:fld id="{CABE631D-F681-4BD4-B900-30BF145D6696}" type="datetimeFigureOut">
              <a:rPr lang="sk-SK" smtClean="0"/>
              <a:t>13. 11. 2023</a:t>
            </a:fld>
            <a:endParaRPr lang="sk-SK" dirty="0"/>
          </a:p>
        </p:txBody>
      </p:sp>
      <p:sp>
        <p:nvSpPr>
          <p:cNvPr id="5" name="Zástupný objekt pre pätu 4"/>
          <p:cNvSpPr>
            <a:spLocks noGrp="1"/>
          </p:cNvSpPr>
          <p:nvPr>
            <p:ph type="ftr" sz="quarter" idx="11"/>
          </p:nvPr>
        </p:nvSpPr>
        <p:spPr/>
        <p:txBody>
          <a:bodyPr/>
          <a:lstStyle/>
          <a:p>
            <a:endParaRPr lang="sk-SK" dirty="0"/>
          </a:p>
        </p:txBody>
      </p:sp>
      <p:sp>
        <p:nvSpPr>
          <p:cNvPr id="6" name="Zástupný objekt pre číslo snímky 5"/>
          <p:cNvSpPr>
            <a:spLocks noGrp="1"/>
          </p:cNvSpPr>
          <p:nvPr>
            <p:ph type="sldNum" sz="quarter" idx="12"/>
          </p:nvPr>
        </p:nvSpPr>
        <p:spPr/>
        <p:txBody>
          <a:bodyPr/>
          <a:lstStyle/>
          <a:p>
            <a:fld id="{DE41572A-74AF-400A-9466-A50D192E7674}" type="slidenum">
              <a:rPr lang="sk-SK" smtClean="0"/>
              <a:t>‹#›</a:t>
            </a:fld>
            <a:endParaRPr lang="sk-SK" dirty="0"/>
          </a:p>
        </p:txBody>
      </p:sp>
    </p:spTree>
    <p:extLst>
      <p:ext uri="{BB962C8B-B14F-4D97-AF65-F5344CB8AC3E}">
        <p14:creationId xmlns:p14="http://schemas.microsoft.com/office/powerpoint/2010/main" val="15555546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a:t>Upravte štýly predlohy textu</a:t>
            </a:r>
          </a:p>
        </p:txBody>
      </p:sp>
      <p:sp>
        <p:nvSpPr>
          <p:cNvPr id="3" name="Zástupný objekt pre obsah 2"/>
          <p:cNvSpPr>
            <a:spLocks noGrp="1"/>
          </p:cNvSpPr>
          <p:nvPr>
            <p:ph sz="half" idx="1"/>
          </p:nvPr>
        </p:nvSpPr>
        <p:spPr>
          <a:xfrm>
            <a:off x="838200" y="1825625"/>
            <a:ext cx="5181600" cy="4351338"/>
          </a:xfrm>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obsah 3"/>
          <p:cNvSpPr>
            <a:spLocks noGrp="1"/>
          </p:cNvSpPr>
          <p:nvPr>
            <p:ph sz="half" idx="2"/>
          </p:nvPr>
        </p:nvSpPr>
        <p:spPr>
          <a:xfrm>
            <a:off x="6172200" y="1825625"/>
            <a:ext cx="5181600" cy="4351338"/>
          </a:xfrm>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Zástupný objekt pre dátum 4"/>
          <p:cNvSpPr>
            <a:spLocks noGrp="1"/>
          </p:cNvSpPr>
          <p:nvPr>
            <p:ph type="dt" sz="half" idx="10"/>
          </p:nvPr>
        </p:nvSpPr>
        <p:spPr/>
        <p:txBody>
          <a:bodyPr/>
          <a:lstStyle/>
          <a:p>
            <a:fld id="{CABE631D-F681-4BD4-B900-30BF145D6696}" type="datetimeFigureOut">
              <a:rPr lang="sk-SK" smtClean="0"/>
              <a:t>13. 11. 2023</a:t>
            </a:fld>
            <a:endParaRPr lang="sk-SK" dirty="0"/>
          </a:p>
        </p:txBody>
      </p:sp>
      <p:sp>
        <p:nvSpPr>
          <p:cNvPr id="6" name="Zástupný objekt pre pätu 5"/>
          <p:cNvSpPr>
            <a:spLocks noGrp="1"/>
          </p:cNvSpPr>
          <p:nvPr>
            <p:ph type="ftr" sz="quarter" idx="11"/>
          </p:nvPr>
        </p:nvSpPr>
        <p:spPr/>
        <p:txBody>
          <a:bodyPr/>
          <a:lstStyle/>
          <a:p>
            <a:endParaRPr lang="sk-SK" dirty="0"/>
          </a:p>
        </p:txBody>
      </p:sp>
      <p:sp>
        <p:nvSpPr>
          <p:cNvPr id="7" name="Zástupný objekt pre číslo snímky 6"/>
          <p:cNvSpPr>
            <a:spLocks noGrp="1"/>
          </p:cNvSpPr>
          <p:nvPr>
            <p:ph type="sldNum" sz="quarter" idx="12"/>
          </p:nvPr>
        </p:nvSpPr>
        <p:spPr/>
        <p:txBody>
          <a:bodyPr/>
          <a:lstStyle/>
          <a:p>
            <a:fld id="{DE41572A-74AF-400A-9466-A50D192E7674}" type="slidenum">
              <a:rPr lang="sk-SK" smtClean="0"/>
              <a:t>‹#›</a:t>
            </a:fld>
            <a:endParaRPr lang="sk-SK" dirty="0"/>
          </a:p>
        </p:txBody>
      </p:sp>
    </p:spTree>
    <p:extLst>
      <p:ext uri="{BB962C8B-B14F-4D97-AF65-F5344CB8AC3E}">
        <p14:creationId xmlns:p14="http://schemas.microsoft.com/office/powerpoint/2010/main" val="2445264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sk-SK"/>
              <a:t>Upravte štýly predlohy textu</a:t>
            </a:r>
          </a:p>
        </p:txBody>
      </p:sp>
      <p:sp>
        <p:nvSpPr>
          <p:cNvPr id="3" name="Zástupný objekt pre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Upraviť štýly predlohy textu</a:t>
            </a:r>
          </a:p>
        </p:txBody>
      </p:sp>
      <p:sp>
        <p:nvSpPr>
          <p:cNvPr id="4" name="Zástupný objekt pre obsah 3"/>
          <p:cNvSpPr>
            <a:spLocks noGrp="1"/>
          </p:cNvSpPr>
          <p:nvPr>
            <p:ph sz="half" idx="2"/>
          </p:nvPr>
        </p:nvSpPr>
        <p:spPr>
          <a:xfrm>
            <a:off x="839788" y="2505075"/>
            <a:ext cx="5157787" cy="3684588"/>
          </a:xfrm>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Zástupný objekt pre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Upraviť štýly predlohy textu</a:t>
            </a:r>
          </a:p>
        </p:txBody>
      </p:sp>
      <p:sp>
        <p:nvSpPr>
          <p:cNvPr id="6" name="Zástupný objekt pre obsah 5"/>
          <p:cNvSpPr>
            <a:spLocks noGrp="1"/>
          </p:cNvSpPr>
          <p:nvPr>
            <p:ph sz="quarter" idx="4"/>
          </p:nvPr>
        </p:nvSpPr>
        <p:spPr>
          <a:xfrm>
            <a:off x="6172200" y="2505075"/>
            <a:ext cx="5183188" cy="3684588"/>
          </a:xfrm>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7" name="Zástupný objekt pre dátum 6"/>
          <p:cNvSpPr>
            <a:spLocks noGrp="1"/>
          </p:cNvSpPr>
          <p:nvPr>
            <p:ph type="dt" sz="half" idx="10"/>
          </p:nvPr>
        </p:nvSpPr>
        <p:spPr/>
        <p:txBody>
          <a:bodyPr/>
          <a:lstStyle/>
          <a:p>
            <a:fld id="{CABE631D-F681-4BD4-B900-30BF145D6696}" type="datetimeFigureOut">
              <a:rPr lang="sk-SK" smtClean="0"/>
              <a:t>13. 11. 2023</a:t>
            </a:fld>
            <a:endParaRPr lang="sk-SK" dirty="0"/>
          </a:p>
        </p:txBody>
      </p:sp>
      <p:sp>
        <p:nvSpPr>
          <p:cNvPr id="8" name="Zástupný objekt pre pätu 7"/>
          <p:cNvSpPr>
            <a:spLocks noGrp="1"/>
          </p:cNvSpPr>
          <p:nvPr>
            <p:ph type="ftr" sz="quarter" idx="11"/>
          </p:nvPr>
        </p:nvSpPr>
        <p:spPr/>
        <p:txBody>
          <a:bodyPr/>
          <a:lstStyle/>
          <a:p>
            <a:endParaRPr lang="sk-SK" dirty="0"/>
          </a:p>
        </p:txBody>
      </p:sp>
      <p:sp>
        <p:nvSpPr>
          <p:cNvPr id="9" name="Zástupný objekt pre číslo snímky 8"/>
          <p:cNvSpPr>
            <a:spLocks noGrp="1"/>
          </p:cNvSpPr>
          <p:nvPr>
            <p:ph type="sldNum" sz="quarter" idx="12"/>
          </p:nvPr>
        </p:nvSpPr>
        <p:spPr/>
        <p:txBody>
          <a:bodyPr/>
          <a:lstStyle/>
          <a:p>
            <a:fld id="{DE41572A-74AF-400A-9466-A50D192E7674}" type="slidenum">
              <a:rPr lang="sk-SK" smtClean="0"/>
              <a:t>‹#›</a:t>
            </a:fld>
            <a:endParaRPr lang="sk-SK" dirty="0"/>
          </a:p>
        </p:txBody>
      </p:sp>
    </p:spTree>
    <p:extLst>
      <p:ext uri="{BB962C8B-B14F-4D97-AF65-F5344CB8AC3E}">
        <p14:creationId xmlns:p14="http://schemas.microsoft.com/office/powerpoint/2010/main" val="22949006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a:t>Upravte štýly predlohy textu</a:t>
            </a:r>
          </a:p>
        </p:txBody>
      </p:sp>
      <p:sp>
        <p:nvSpPr>
          <p:cNvPr id="3" name="Zástupný objekt pre dátum 2"/>
          <p:cNvSpPr>
            <a:spLocks noGrp="1"/>
          </p:cNvSpPr>
          <p:nvPr>
            <p:ph type="dt" sz="half" idx="10"/>
          </p:nvPr>
        </p:nvSpPr>
        <p:spPr/>
        <p:txBody>
          <a:bodyPr/>
          <a:lstStyle/>
          <a:p>
            <a:fld id="{CABE631D-F681-4BD4-B900-30BF145D6696}" type="datetimeFigureOut">
              <a:rPr lang="sk-SK" smtClean="0"/>
              <a:t>13. 11. 2023</a:t>
            </a:fld>
            <a:endParaRPr lang="sk-SK" dirty="0"/>
          </a:p>
        </p:txBody>
      </p:sp>
      <p:sp>
        <p:nvSpPr>
          <p:cNvPr id="4" name="Zástupný objekt pre pätu 3"/>
          <p:cNvSpPr>
            <a:spLocks noGrp="1"/>
          </p:cNvSpPr>
          <p:nvPr>
            <p:ph type="ftr" sz="quarter" idx="11"/>
          </p:nvPr>
        </p:nvSpPr>
        <p:spPr/>
        <p:txBody>
          <a:bodyPr/>
          <a:lstStyle/>
          <a:p>
            <a:endParaRPr lang="sk-SK" dirty="0"/>
          </a:p>
        </p:txBody>
      </p:sp>
      <p:sp>
        <p:nvSpPr>
          <p:cNvPr id="5" name="Zástupný objekt pre číslo snímky 4"/>
          <p:cNvSpPr>
            <a:spLocks noGrp="1"/>
          </p:cNvSpPr>
          <p:nvPr>
            <p:ph type="sldNum" sz="quarter" idx="12"/>
          </p:nvPr>
        </p:nvSpPr>
        <p:spPr/>
        <p:txBody>
          <a:bodyPr/>
          <a:lstStyle/>
          <a:p>
            <a:fld id="{DE41572A-74AF-400A-9466-A50D192E7674}" type="slidenum">
              <a:rPr lang="sk-SK" smtClean="0"/>
              <a:t>‹#›</a:t>
            </a:fld>
            <a:endParaRPr lang="sk-SK" dirty="0"/>
          </a:p>
        </p:txBody>
      </p:sp>
    </p:spTree>
    <p:extLst>
      <p:ext uri="{BB962C8B-B14F-4D97-AF65-F5344CB8AC3E}">
        <p14:creationId xmlns:p14="http://schemas.microsoft.com/office/powerpoint/2010/main" val="2139823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objekt pre dátum 1"/>
          <p:cNvSpPr>
            <a:spLocks noGrp="1"/>
          </p:cNvSpPr>
          <p:nvPr>
            <p:ph type="dt" sz="half" idx="10"/>
          </p:nvPr>
        </p:nvSpPr>
        <p:spPr/>
        <p:txBody>
          <a:bodyPr/>
          <a:lstStyle/>
          <a:p>
            <a:fld id="{CABE631D-F681-4BD4-B900-30BF145D6696}" type="datetimeFigureOut">
              <a:rPr lang="sk-SK" smtClean="0"/>
              <a:t>13. 11. 2023</a:t>
            </a:fld>
            <a:endParaRPr lang="sk-SK" dirty="0"/>
          </a:p>
        </p:txBody>
      </p:sp>
      <p:sp>
        <p:nvSpPr>
          <p:cNvPr id="3" name="Zástupný objekt pre pätu 2"/>
          <p:cNvSpPr>
            <a:spLocks noGrp="1"/>
          </p:cNvSpPr>
          <p:nvPr>
            <p:ph type="ftr" sz="quarter" idx="11"/>
          </p:nvPr>
        </p:nvSpPr>
        <p:spPr/>
        <p:txBody>
          <a:bodyPr/>
          <a:lstStyle/>
          <a:p>
            <a:endParaRPr lang="sk-SK" dirty="0"/>
          </a:p>
        </p:txBody>
      </p:sp>
      <p:sp>
        <p:nvSpPr>
          <p:cNvPr id="4" name="Zástupný objekt pre číslo snímky 3"/>
          <p:cNvSpPr>
            <a:spLocks noGrp="1"/>
          </p:cNvSpPr>
          <p:nvPr>
            <p:ph type="sldNum" sz="quarter" idx="12"/>
          </p:nvPr>
        </p:nvSpPr>
        <p:spPr/>
        <p:txBody>
          <a:bodyPr/>
          <a:lstStyle/>
          <a:p>
            <a:fld id="{DE41572A-74AF-400A-9466-A50D192E7674}" type="slidenum">
              <a:rPr lang="sk-SK" smtClean="0"/>
              <a:t>‹#›</a:t>
            </a:fld>
            <a:endParaRPr lang="sk-SK" dirty="0"/>
          </a:p>
        </p:txBody>
      </p:sp>
    </p:spTree>
    <p:extLst>
      <p:ext uri="{BB962C8B-B14F-4D97-AF65-F5344CB8AC3E}">
        <p14:creationId xmlns:p14="http://schemas.microsoft.com/office/powerpoint/2010/main" val="3624258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sk-SK"/>
              <a:t>Upravte štýly predlohy textu</a:t>
            </a:r>
          </a:p>
        </p:txBody>
      </p:sp>
      <p:sp>
        <p:nvSpPr>
          <p:cNvPr id="3" name="Zástupný objekt pre obsah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k-SK"/>
              <a:t>Upraviť štýly predlohy textu</a:t>
            </a:r>
          </a:p>
        </p:txBody>
      </p:sp>
      <p:sp>
        <p:nvSpPr>
          <p:cNvPr id="5" name="Zástupný objekt pre dátum 4"/>
          <p:cNvSpPr>
            <a:spLocks noGrp="1"/>
          </p:cNvSpPr>
          <p:nvPr>
            <p:ph type="dt" sz="half" idx="10"/>
          </p:nvPr>
        </p:nvSpPr>
        <p:spPr/>
        <p:txBody>
          <a:bodyPr/>
          <a:lstStyle/>
          <a:p>
            <a:fld id="{CABE631D-F681-4BD4-B900-30BF145D6696}" type="datetimeFigureOut">
              <a:rPr lang="sk-SK" smtClean="0"/>
              <a:t>13. 11. 2023</a:t>
            </a:fld>
            <a:endParaRPr lang="sk-SK" dirty="0"/>
          </a:p>
        </p:txBody>
      </p:sp>
      <p:sp>
        <p:nvSpPr>
          <p:cNvPr id="6" name="Zástupný objekt pre pätu 5"/>
          <p:cNvSpPr>
            <a:spLocks noGrp="1"/>
          </p:cNvSpPr>
          <p:nvPr>
            <p:ph type="ftr" sz="quarter" idx="11"/>
          </p:nvPr>
        </p:nvSpPr>
        <p:spPr/>
        <p:txBody>
          <a:bodyPr/>
          <a:lstStyle/>
          <a:p>
            <a:endParaRPr lang="sk-SK" dirty="0"/>
          </a:p>
        </p:txBody>
      </p:sp>
      <p:sp>
        <p:nvSpPr>
          <p:cNvPr id="7" name="Zástupný objekt pre číslo snímky 6"/>
          <p:cNvSpPr>
            <a:spLocks noGrp="1"/>
          </p:cNvSpPr>
          <p:nvPr>
            <p:ph type="sldNum" sz="quarter" idx="12"/>
          </p:nvPr>
        </p:nvSpPr>
        <p:spPr/>
        <p:txBody>
          <a:bodyPr/>
          <a:lstStyle/>
          <a:p>
            <a:fld id="{DE41572A-74AF-400A-9466-A50D192E7674}" type="slidenum">
              <a:rPr lang="sk-SK" smtClean="0"/>
              <a:t>‹#›</a:t>
            </a:fld>
            <a:endParaRPr lang="sk-SK" dirty="0"/>
          </a:p>
        </p:txBody>
      </p:sp>
    </p:spTree>
    <p:extLst>
      <p:ext uri="{BB962C8B-B14F-4D97-AF65-F5344CB8AC3E}">
        <p14:creationId xmlns:p14="http://schemas.microsoft.com/office/powerpoint/2010/main" val="791452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sk-SK"/>
              <a:t>Upravte štýly predlohy textu</a:t>
            </a:r>
          </a:p>
        </p:txBody>
      </p:sp>
      <p:sp>
        <p:nvSpPr>
          <p:cNvPr id="3" name="Zástupný objekt pre obrázok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k-SK" dirty="0"/>
          </a:p>
        </p:txBody>
      </p:sp>
      <p:sp>
        <p:nvSpPr>
          <p:cNvPr id="4" name="Zástupný objekt pre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k-SK"/>
              <a:t>Upraviť štýly predlohy textu</a:t>
            </a:r>
          </a:p>
        </p:txBody>
      </p:sp>
      <p:sp>
        <p:nvSpPr>
          <p:cNvPr id="5" name="Zástupný objekt pre dátum 4"/>
          <p:cNvSpPr>
            <a:spLocks noGrp="1"/>
          </p:cNvSpPr>
          <p:nvPr>
            <p:ph type="dt" sz="half" idx="10"/>
          </p:nvPr>
        </p:nvSpPr>
        <p:spPr/>
        <p:txBody>
          <a:bodyPr/>
          <a:lstStyle/>
          <a:p>
            <a:fld id="{CABE631D-F681-4BD4-B900-30BF145D6696}" type="datetimeFigureOut">
              <a:rPr lang="sk-SK" smtClean="0"/>
              <a:t>13. 11. 2023</a:t>
            </a:fld>
            <a:endParaRPr lang="sk-SK" dirty="0"/>
          </a:p>
        </p:txBody>
      </p:sp>
      <p:sp>
        <p:nvSpPr>
          <p:cNvPr id="6" name="Zástupný objekt pre pätu 5"/>
          <p:cNvSpPr>
            <a:spLocks noGrp="1"/>
          </p:cNvSpPr>
          <p:nvPr>
            <p:ph type="ftr" sz="quarter" idx="11"/>
          </p:nvPr>
        </p:nvSpPr>
        <p:spPr/>
        <p:txBody>
          <a:bodyPr/>
          <a:lstStyle/>
          <a:p>
            <a:endParaRPr lang="sk-SK" dirty="0"/>
          </a:p>
        </p:txBody>
      </p:sp>
      <p:sp>
        <p:nvSpPr>
          <p:cNvPr id="7" name="Zástupný objekt pre číslo snímky 6"/>
          <p:cNvSpPr>
            <a:spLocks noGrp="1"/>
          </p:cNvSpPr>
          <p:nvPr>
            <p:ph type="sldNum" sz="quarter" idx="12"/>
          </p:nvPr>
        </p:nvSpPr>
        <p:spPr/>
        <p:txBody>
          <a:bodyPr/>
          <a:lstStyle/>
          <a:p>
            <a:fld id="{DE41572A-74AF-400A-9466-A50D192E7674}" type="slidenum">
              <a:rPr lang="sk-SK" smtClean="0"/>
              <a:t>‹#›</a:t>
            </a:fld>
            <a:endParaRPr lang="sk-SK" dirty="0"/>
          </a:p>
        </p:txBody>
      </p:sp>
    </p:spTree>
    <p:extLst>
      <p:ext uri="{BB962C8B-B14F-4D97-AF65-F5344CB8AC3E}">
        <p14:creationId xmlns:p14="http://schemas.microsoft.com/office/powerpoint/2010/main" val="27165843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objekt pre nadpi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k-SK"/>
              <a:t>Upravte štýly predlohy textu</a:t>
            </a:r>
          </a:p>
        </p:txBody>
      </p:sp>
      <p:sp>
        <p:nvSpPr>
          <p:cNvPr id="3" name="Zástupný objekt pre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dá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BE631D-F681-4BD4-B900-30BF145D6696}" type="datetimeFigureOut">
              <a:rPr lang="sk-SK" smtClean="0"/>
              <a:t>13. 11. 2023</a:t>
            </a:fld>
            <a:endParaRPr lang="sk-SK" dirty="0"/>
          </a:p>
        </p:txBody>
      </p:sp>
      <p:sp>
        <p:nvSpPr>
          <p:cNvPr id="5" name="Zástupný objekt pre pätu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k-SK" dirty="0"/>
          </a:p>
        </p:txBody>
      </p:sp>
      <p:sp>
        <p:nvSpPr>
          <p:cNvPr id="6" name="Zástupný objekt pre číslo snímky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41572A-74AF-400A-9466-A50D192E7674}" type="slidenum">
              <a:rPr lang="sk-SK" smtClean="0"/>
              <a:t>‹#›</a:t>
            </a:fld>
            <a:endParaRPr lang="sk-SK" dirty="0"/>
          </a:p>
        </p:txBody>
      </p:sp>
    </p:spTree>
    <p:extLst>
      <p:ext uri="{BB962C8B-B14F-4D97-AF65-F5344CB8AC3E}">
        <p14:creationId xmlns:p14="http://schemas.microsoft.com/office/powerpoint/2010/main" val="11737298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jpeg"/><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28.emf"/><Relationship Id="rId5" Type="http://schemas.openxmlformats.org/officeDocument/2006/relationships/image" Target="../media/image27.jpeg"/><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30.emf"/><Relationship Id="rId5" Type="http://schemas.openxmlformats.org/officeDocument/2006/relationships/image" Target="../media/image29.jpeg"/><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jpeg"/><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35.JPG"/><Relationship Id="rId5" Type="http://schemas.openxmlformats.org/officeDocument/2006/relationships/image" Target="../media/image12.jpeg"/><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0.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2.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6.jpeg"/><Relationship Id="rId7" Type="http://schemas.openxmlformats.org/officeDocument/2006/relationships/image" Target="../media/image17.pn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6.emf"/><Relationship Id="rId5" Type="http://schemas.openxmlformats.org/officeDocument/2006/relationships/image" Target="../media/image15.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5.pn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12.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44343" y="-1"/>
            <a:ext cx="5747657" cy="6079459"/>
          </a:xfrm>
          <a:prstGeom prst="rect">
            <a:avLst/>
          </a:prstGeom>
        </p:spPr>
      </p:pic>
      <p:pic>
        <p:nvPicPr>
          <p:cNvPr id="4" name="Obrázo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7777" y="281167"/>
            <a:ext cx="3551482" cy="1772979"/>
          </a:xfrm>
          <a:prstGeom prst="rect">
            <a:avLst/>
          </a:prstGeom>
        </p:spPr>
      </p:pic>
      <p:pic>
        <p:nvPicPr>
          <p:cNvPr id="5" name="Obrázo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89475" y="5656885"/>
            <a:ext cx="2587549" cy="822298"/>
          </a:xfrm>
          <a:prstGeom prst="rect">
            <a:avLst/>
          </a:prstGeom>
        </p:spPr>
      </p:pic>
      <p:pic>
        <p:nvPicPr>
          <p:cNvPr id="6" name="Obrázok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4751" y="5342597"/>
            <a:ext cx="4939066" cy="1136586"/>
          </a:xfrm>
          <a:prstGeom prst="rect">
            <a:avLst/>
          </a:prstGeom>
        </p:spPr>
      </p:pic>
      <p:sp>
        <p:nvSpPr>
          <p:cNvPr id="7" name="Nadpis 6"/>
          <p:cNvSpPr>
            <a:spLocks noGrp="1"/>
          </p:cNvSpPr>
          <p:nvPr>
            <p:ph type="title"/>
          </p:nvPr>
        </p:nvSpPr>
        <p:spPr>
          <a:xfrm>
            <a:off x="507818" y="3782679"/>
            <a:ext cx="10932524" cy="1811181"/>
          </a:xfrm>
        </p:spPr>
        <p:txBody>
          <a:bodyPr>
            <a:noAutofit/>
          </a:bodyPr>
          <a:lstStyle/>
          <a:p>
            <a:pPr algn="ctr"/>
            <a:r>
              <a:rPr lang="en-US" sz="3200" b="1" dirty="0">
                <a:solidFill>
                  <a:schemeClr val="accent6">
                    <a:lumMod val="50000"/>
                  </a:schemeClr>
                </a:solidFill>
                <a:latin typeface="+mn-lt"/>
              </a:rPr>
              <a:t>SERENA - Soil Ecosystem </a:t>
            </a:r>
            <a:r>
              <a:rPr lang="en-US" sz="3200" b="1" dirty="0" err="1">
                <a:solidFill>
                  <a:schemeClr val="accent6">
                    <a:lumMod val="50000"/>
                  </a:schemeClr>
                </a:solidFill>
                <a:latin typeface="+mn-lt"/>
              </a:rPr>
              <a:t>seRvices</a:t>
            </a:r>
            <a:r>
              <a:rPr lang="en-US" sz="3200" b="1" dirty="0">
                <a:solidFill>
                  <a:schemeClr val="accent6">
                    <a:lumMod val="50000"/>
                  </a:schemeClr>
                </a:solidFill>
                <a:latin typeface="+mn-lt"/>
              </a:rPr>
              <a:t> and soil threats </a:t>
            </a:r>
            <a:r>
              <a:rPr lang="en-US" sz="3200" b="1" dirty="0" err="1">
                <a:solidFill>
                  <a:schemeClr val="accent6">
                    <a:lumMod val="50000"/>
                  </a:schemeClr>
                </a:solidFill>
                <a:latin typeface="+mn-lt"/>
              </a:rPr>
              <a:t>modElling</a:t>
            </a:r>
            <a:r>
              <a:rPr lang="en-US" sz="3200" b="1" dirty="0">
                <a:solidFill>
                  <a:schemeClr val="accent6">
                    <a:lumMod val="50000"/>
                  </a:schemeClr>
                </a:solidFill>
                <a:latin typeface="+mn-lt"/>
              </a:rPr>
              <a:t> </a:t>
            </a:r>
            <a:r>
              <a:rPr lang="en-US" sz="3200" b="1" dirty="0" err="1">
                <a:solidFill>
                  <a:schemeClr val="accent6">
                    <a:lumMod val="50000"/>
                  </a:schemeClr>
                </a:solidFill>
                <a:latin typeface="+mn-lt"/>
              </a:rPr>
              <a:t>aNd</a:t>
            </a:r>
            <a:r>
              <a:rPr lang="en-US" sz="3200" b="1" dirty="0">
                <a:solidFill>
                  <a:schemeClr val="accent6">
                    <a:lumMod val="50000"/>
                  </a:schemeClr>
                </a:solidFill>
                <a:latin typeface="+mn-lt"/>
              </a:rPr>
              <a:t> </a:t>
            </a:r>
            <a:r>
              <a:rPr lang="en-US" sz="3200" b="1" dirty="0" err="1">
                <a:solidFill>
                  <a:schemeClr val="accent6">
                    <a:lumMod val="50000"/>
                  </a:schemeClr>
                </a:solidFill>
                <a:latin typeface="+mn-lt"/>
              </a:rPr>
              <a:t>mApping</a:t>
            </a:r>
            <a:br>
              <a:rPr lang="sk-SK" sz="3500" b="1" dirty="0">
                <a:latin typeface="+mn-lt"/>
              </a:rPr>
            </a:br>
            <a:br>
              <a:rPr lang="sk-SK" sz="3500" b="1" dirty="0">
                <a:latin typeface="+mn-lt"/>
              </a:rPr>
            </a:br>
            <a:r>
              <a:rPr lang="sk-SK" sz="2000" b="1" dirty="0">
                <a:solidFill>
                  <a:schemeClr val="accent6">
                    <a:lumMod val="50000"/>
                  </a:schemeClr>
                </a:solidFill>
                <a:latin typeface="+mn-lt"/>
              </a:rPr>
              <a:t>Jarmila Makovníková</a:t>
            </a:r>
            <a:br>
              <a:rPr lang="sk-SK" sz="2000" dirty="0">
                <a:latin typeface="+mn-lt"/>
              </a:rPr>
            </a:br>
            <a:br>
              <a:rPr lang="sk-SK" sz="2000" dirty="0">
                <a:latin typeface="+mn-lt"/>
              </a:rPr>
            </a:br>
            <a:r>
              <a:rPr lang="sk-SK" sz="1600" dirty="0">
                <a:latin typeface="+mn-lt"/>
              </a:rPr>
              <a:t>Národné poľnohospodárske a potravinárske centrum, Výskumný ústav pôdoznalectva a ochrany pôdy, </a:t>
            </a:r>
            <a:br>
              <a:rPr lang="sk-SK" sz="1600" dirty="0">
                <a:latin typeface="+mn-lt"/>
              </a:rPr>
            </a:br>
            <a:r>
              <a:rPr lang="sk-SK" sz="1600" dirty="0">
                <a:latin typeface="+mn-lt"/>
              </a:rPr>
              <a:t>Regionálne pracovisko Banská Bystrica</a:t>
            </a:r>
            <a:br>
              <a:rPr lang="sk-SK" sz="1600" dirty="0">
                <a:latin typeface="+mn-lt"/>
              </a:rPr>
            </a:br>
            <a:r>
              <a:rPr lang="sk-SK" sz="1600" dirty="0">
                <a:latin typeface="+mn-lt"/>
              </a:rPr>
              <a:t>	e-mail: jarmila.makovnikova@nppc.sk	</a:t>
            </a:r>
            <a:r>
              <a:rPr lang="sk-SK" sz="3500" b="1" dirty="0">
                <a:latin typeface="+mn-lt"/>
              </a:rPr>
              <a:t> </a:t>
            </a:r>
            <a:br>
              <a:rPr lang="sk-SK" sz="3500" b="1" dirty="0">
                <a:latin typeface="+mn-lt"/>
              </a:rPr>
            </a:br>
            <a:br>
              <a:rPr lang="sk-SK" sz="2000" b="1" dirty="0">
                <a:latin typeface="+mn-lt"/>
              </a:rPr>
            </a:br>
            <a:br>
              <a:rPr lang="sk-SK" sz="3500" b="1" dirty="0">
                <a:latin typeface="+mn-lt"/>
              </a:rPr>
            </a:br>
            <a:endParaRPr lang="sk-SK" sz="3000" dirty="0">
              <a:latin typeface="+mn-lt"/>
            </a:endParaRPr>
          </a:p>
        </p:txBody>
      </p:sp>
      <p:pic>
        <p:nvPicPr>
          <p:cNvPr id="2" name="Obrázok 1">
            <a:extLst>
              <a:ext uri="{FF2B5EF4-FFF2-40B4-BE49-F238E27FC236}">
                <a16:creationId xmlns:a16="http://schemas.microsoft.com/office/drawing/2014/main" id="{FFAA9854-72D0-0DAC-6E68-C6C7A44AF3F6}"/>
              </a:ext>
            </a:extLst>
          </p:cNvPr>
          <p:cNvPicPr>
            <a:picLocks noChangeAspect="1"/>
          </p:cNvPicPr>
          <p:nvPr/>
        </p:nvPicPr>
        <p:blipFill>
          <a:blip r:embed="rId6"/>
          <a:stretch>
            <a:fillRect/>
          </a:stretch>
        </p:blipFill>
        <p:spPr>
          <a:xfrm>
            <a:off x="4180814" y="641023"/>
            <a:ext cx="3474240" cy="906324"/>
          </a:xfrm>
          <a:prstGeom prst="rect">
            <a:avLst/>
          </a:prstGeom>
        </p:spPr>
      </p:pic>
    </p:spTree>
    <p:extLst>
      <p:ext uri="{BB962C8B-B14F-4D97-AF65-F5344CB8AC3E}">
        <p14:creationId xmlns:p14="http://schemas.microsoft.com/office/powerpoint/2010/main" val="13061631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ázo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23028" y="904973"/>
            <a:ext cx="4884145" cy="5166098"/>
          </a:xfrm>
          <a:prstGeom prst="rect">
            <a:avLst/>
          </a:prstGeom>
        </p:spPr>
      </p:pic>
      <p:grpSp>
        <p:nvGrpSpPr>
          <p:cNvPr id="8" name="Skupina 7"/>
          <p:cNvGrpSpPr/>
          <p:nvPr/>
        </p:nvGrpSpPr>
        <p:grpSpPr>
          <a:xfrm>
            <a:off x="390762" y="167150"/>
            <a:ext cx="6078864" cy="1297856"/>
            <a:chOff x="184285" y="0"/>
            <a:chExt cx="11208029" cy="2334530"/>
          </a:xfrm>
        </p:grpSpPr>
        <p:pic>
          <p:nvPicPr>
            <p:cNvPr id="2" name="Obrázo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4285" y="0"/>
              <a:ext cx="4676334" cy="2334530"/>
            </a:xfrm>
            <a:prstGeom prst="rect">
              <a:avLst/>
            </a:prstGeom>
          </p:spPr>
        </p:pic>
        <p:pic>
          <p:nvPicPr>
            <p:cNvPr id="3" name="Obrázo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05767" y="369162"/>
              <a:ext cx="6086547" cy="1400646"/>
            </a:xfrm>
            <a:prstGeom prst="rect">
              <a:avLst/>
            </a:prstGeom>
          </p:spPr>
        </p:pic>
      </p:grpSp>
      <p:pic>
        <p:nvPicPr>
          <p:cNvPr id="10" name="Obrázo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94761" y="6005430"/>
            <a:ext cx="2095908" cy="666060"/>
          </a:xfrm>
          <a:prstGeom prst="rect">
            <a:avLst/>
          </a:prstGeom>
        </p:spPr>
      </p:pic>
      <p:sp>
        <p:nvSpPr>
          <p:cNvPr id="6" name="Zástupný objekt pre obsah 5">
            <a:extLst>
              <a:ext uri="{FF2B5EF4-FFF2-40B4-BE49-F238E27FC236}">
                <a16:creationId xmlns:a16="http://schemas.microsoft.com/office/drawing/2014/main" id="{FB6F92BE-E400-AC49-BD17-4FA4798C530E}"/>
              </a:ext>
            </a:extLst>
          </p:cNvPr>
          <p:cNvSpPr>
            <a:spLocks noGrp="1"/>
          </p:cNvSpPr>
          <p:nvPr>
            <p:ph idx="1"/>
          </p:nvPr>
        </p:nvSpPr>
        <p:spPr>
          <a:xfrm>
            <a:off x="527115" y="1568838"/>
            <a:ext cx="10515600" cy="5407793"/>
          </a:xfrm>
        </p:spPr>
        <p:txBody>
          <a:bodyPr>
            <a:normAutofit fontScale="62500" lnSpcReduction="20000"/>
          </a:bodyPr>
          <a:lstStyle/>
          <a:p>
            <a:pPr marL="0" indent="0">
              <a:buNone/>
            </a:pPr>
            <a:r>
              <a:rPr lang="sk-SK" sz="2800" dirty="0"/>
              <a:t>General SOIL ECOSYSTEM SERVICE / SOIL THREAT BUNDLE </a:t>
            </a:r>
          </a:p>
          <a:p>
            <a:r>
              <a:rPr lang="sk-SK" sz="2800" b="1" dirty="0">
                <a:solidFill>
                  <a:schemeClr val="accent6">
                    <a:lumMod val="50000"/>
                  </a:schemeClr>
                </a:solidFill>
              </a:rPr>
              <a:t>Súbor ekosystémových služieb</a:t>
            </a:r>
            <a:r>
              <a:rPr lang="sk-SK" sz="2800" dirty="0"/>
              <a:t>, pôdnych hrozieb alebo ich kombinácií, ktoré sa opakovane objavujú spoločne v čase alebo priestore v súvislosti s konkrétnym kontextom.</a:t>
            </a:r>
          </a:p>
          <a:p>
            <a:endParaRPr lang="sk-SK" sz="2800" dirty="0"/>
          </a:p>
          <a:p>
            <a:r>
              <a:rPr lang="sk-SK" sz="2800" b="1" dirty="0">
                <a:solidFill>
                  <a:schemeClr val="accent6">
                    <a:lumMod val="50000"/>
                  </a:schemeClr>
                </a:solidFill>
              </a:rPr>
              <a:t>Degradácia pôdy </a:t>
            </a:r>
            <a:r>
              <a:rPr lang="sk-SK" sz="2800" dirty="0"/>
              <a:t>je definovaná ako zníženie alebo strata biologickej alebo ekonomickej produktivity poľnohospodárskej pôdy, ktorá je výsledkom kombinácie tlakov vrátane využívania pôdy a postupov hospodárenia. Túto definíciu prijalo a používa 196 krajín, ktoré sú zmluvnými stranami UNCCD (Dohovor Organizácie Spojených národov o boji proti </a:t>
            </a:r>
            <a:r>
              <a:rPr lang="sk-SK" sz="2800" dirty="0" err="1"/>
              <a:t>dezertifikácii</a:t>
            </a:r>
            <a:r>
              <a:rPr lang="sk-SK" sz="2800" dirty="0"/>
              <a:t>. 1994. Článok 1 textu dohovoru) (obrázok 5-1). </a:t>
            </a:r>
          </a:p>
          <a:p>
            <a:endParaRPr lang="sk-SK" sz="2800" dirty="0"/>
          </a:p>
          <a:p>
            <a:r>
              <a:rPr lang="sk-SK" sz="2800" b="1" dirty="0">
                <a:solidFill>
                  <a:schemeClr val="accent6">
                    <a:lumMod val="50000"/>
                  </a:schemeClr>
                </a:solidFill>
              </a:rPr>
              <a:t>Neutralita degradácie pôdy </a:t>
            </a:r>
            <a:r>
              <a:rPr lang="sk-SK" sz="2800" dirty="0"/>
              <a:t>(LDN) je definovaná ako stav, v ktorom množstvo a kvalita pôdnych zdrojov potrebných na podporu funkcií a služieb ekosystémov a zvýšenie potravinovej bezpečnosti zostáva stabilná alebo sa zvyšuje v rámci špecifikovaných časových a priestorových mier a ekosystémov.</a:t>
            </a:r>
          </a:p>
          <a:p>
            <a:endParaRPr lang="sk-SK" sz="2800" dirty="0"/>
          </a:p>
          <a:p>
            <a:r>
              <a:rPr lang="sk-SK" sz="2800" b="1" dirty="0">
                <a:solidFill>
                  <a:schemeClr val="accent6">
                    <a:lumMod val="50000"/>
                  </a:schemeClr>
                </a:solidFill>
              </a:rPr>
              <a:t>Indikátor EÚ zdravia </a:t>
            </a:r>
            <a:r>
              <a:rPr lang="sk-SK" sz="2800" dirty="0"/>
              <a:t>„</a:t>
            </a:r>
            <a:r>
              <a:rPr lang="sk-SK" sz="2800" b="1" dirty="0">
                <a:solidFill>
                  <a:schemeClr val="accent6">
                    <a:lumMod val="50000"/>
                  </a:schemeClr>
                </a:solidFill>
              </a:rPr>
              <a:t>Pôda je zdravá</a:t>
            </a:r>
            <a:r>
              <a:rPr lang="sk-SK" sz="2800" dirty="0"/>
              <a:t>, keď je v dobrom chemickom, biologickom a fyzikálnom stave, a preto je </a:t>
            </a:r>
            <a:r>
              <a:rPr lang="sk-SK" sz="2800" b="1" dirty="0">
                <a:solidFill>
                  <a:schemeClr val="accent6">
                    <a:lumMod val="50000"/>
                  </a:schemeClr>
                </a:solidFill>
              </a:rPr>
              <a:t>schopná nepretržite poskytovať čo najviac z nasledujúcich ekosystémových služieb</a:t>
            </a:r>
            <a:r>
              <a:rPr lang="sk-SK" sz="2800" dirty="0"/>
              <a:t>: • poskytovať potraviny a biomasu výroba vrátane poľnohospodárstva a lesníctva; • absorbovať, uchovávať a filtrovať vodu a premieňať živiny a látky, a tak chrániť kvalitu podzemných vôd; • poskytnúť základ pre život a biodiverzitu vrátane biotopov, druhov a génov; • sekvestrovať uhlík; • poskytovať fyzickú platformu a kultúrne služby pre ľudí a ich aktivity; • pôsobiť ako zdroj surovín; • tvoriť archív geologického, geomorfologického a archeologického dedičstva</a:t>
            </a:r>
            <a:endParaRPr lang="sk-SK" dirty="0"/>
          </a:p>
        </p:txBody>
      </p:sp>
      <p:pic>
        <p:nvPicPr>
          <p:cNvPr id="4" name="Obrázok 3">
            <a:extLst>
              <a:ext uri="{FF2B5EF4-FFF2-40B4-BE49-F238E27FC236}">
                <a16:creationId xmlns:a16="http://schemas.microsoft.com/office/drawing/2014/main" id="{6713C637-5AC8-7250-E536-CEAD5C64C863}"/>
              </a:ext>
            </a:extLst>
          </p:cNvPr>
          <p:cNvPicPr>
            <a:picLocks noChangeAspect="1"/>
          </p:cNvPicPr>
          <p:nvPr/>
        </p:nvPicPr>
        <p:blipFill>
          <a:blip r:embed="rId6"/>
          <a:stretch>
            <a:fillRect/>
          </a:stretch>
        </p:blipFill>
        <p:spPr>
          <a:xfrm>
            <a:off x="6813952" y="261294"/>
            <a:ext cx="2650559" cy="994643"/>
          </a:xfrm>
          <a:prstGeom prst="rect">
            <a:avLst/>
          </a:prstGeom>
        </p:spPr>
      </p:pic>
      <p:sp>
        <p:nvSpPr>
          <p:cNvPr id="12" name="Nadpis 11">
            <a:extLst>
              <a:ext uri="{FF2B5EF4-FFF2-40B4-BE49-F238E27FC236}">
                <a16:creationId xmlns:a16="http://schemas.microsoft.com/office/drawing/2014/main" id="{E2D53796-65ED-0DD7-C532-09925DB83052}"/>
              </a:ext>
            </a:extLst>
          </p:cNvPr>
          <p:cNvSpPr>
            <a:spLocks noGrp="1"/>
          </p:cNvSpPr>
          <p:nvPr>
            <p:ph type="title"/>
          </p:nvPr>
        </p:nvSpPr>
        <p:spPr>
          <a:xfrm>
            <a:off x="838200" y="365126"/>
            <a:ext cx="10515600" cy="964054"/>
          </a:xfrm>
        </p:spPr>
        <p:txBody>
          <a:bodyPr/>
          <a:lstStyle/>
          <a:p>
            <a:endParaRPr lang="sk-SK" dirty="0"/>
          </a:p>
        </p:txBody>
      </p:sp>
    </p:spTree>
    <p:extLst>
      <p:ext uri="{BB962C8B-B14F-4D97-AF65-F5344CB8AC3E}">
        <p14:creationId xmlns:p14="http://schemas.microsoft.com/office/powerpoint/2010/main" val="41365015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ázo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85262" y="545403"/>
            <a:ext cx="5232021" cy="5534056"/>
          </a:xfrm>
          <a:prstGeom prst="rect">
            <a:avLst/>
          </a:prstGeom>
        </p:spPr>
      </p:pic>
      <p:grpSp>
        <p:nvGrpSpPr>
          <p:cNvPr id="8" name="Skupina 7"/>
          <p:cNvGrpSpPr/>
          <p:nvPr/>
        </p:nvGrpSpPr>
        <p:grpSpPr>
          <a:xfrm>
            <a:off x="390762" y="167150"/>
            <a:ext cx="6078864" cy="1297856"/>
            <a:chOff x="184285" y="0"/>
            <a:chExt cx="11208029" cy="2334530"/>
          </a:xfrm>
        </p:grpSpPr>
        <p:pic>
          <p:nvPicPr>
            <p:cNvPr id="2" name="Obrázo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4285" y="0"/>
              <a:ext cx="4676334" cy="2334530"/>
            </a:xfrm>
            <a:prstGeom prst="rect">
              <a:avLst/>
            </a:prstGeom>
          </p:spPr>
        </p:pic>
        <p:pic>
          <p:nvPicPr>
            <p:cNvPr id="3" name="Obrázo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05767" y="369162"/>
              <a:ext cx="6086547" cy="1400646"/>
            </a:xfrm>
            <a:prstGeom prst="rect">
              <a:avLst/>
            </a:prstGeom>
          </p:spPr>
        </p:pic>
      </p:grpSp>
      <p:pic>
        <p:nvPicPr>
          <p:cNvPr id="10" name="Obrázo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9411" y="5777787"/>
            <a:ext cx="2250187" cy="715088"/>
          </a:xfrm>
          <a:prstGeom prst="rect">
            <a:avLst/>
          </a:prstGeom>
        </p:spPr>
      </p:pic>
      <p:sp>
        <p:nvSpPr>
          <p:cNvPr id="6" name="Zástupný objekt pre obsah 5">
            <a:extLst>
              <a:ext uri="{FF2B5EF4-FFF2-40B4-BE49-F238E27FC236}">
                <a16:creationId xmlns:a16="http://schemas.microsoft.com/office/drawing/2014/main" id="{FB6F92BE-E400-AC49-BD17-4FA4798C530E}"/>
              </a:ext>
            </a:extLst>
          </p:cNvPr>
          <p:cNvSpPr>
            <a:spLocks noGrp="1"/>
          </p:cNvSpPr>
          <p:nvPr>
            <p:ph idx="1"/>
          </p:nvPr>
        </p:nvSpPr>
        <p:spPr>
          <a:xfrm>
            <a:off x="480767" y="1830131"/>
            <a:ext cx="10873033" cy="4351338"/>
          </a:xfrm>
        </p:spPr>
        <p:txBody>
          <a:bodyPr>
            <a:normAutofit/>
          </a:bodyPr>
          <a:lstStyle/>
          <a:p>
            <a:pPr>
              <a:spcBef>
                <a:spcPts val="0"/>
              </a:spcBef>
            </a:pPr>
            <a:r>
              <a:rPr lang="sk-SK" sz="1600" dirty="0"/>
              <a:t>Strata organického uhlíka v pôde - </a:t>
            </a:r>
            <a:r>
              <a:rPr lang="en-US" sz="1600" dirty="0"/>
              <a:t>Decrease in soil organic carbon stocks or content of specific soil layers </a:t>
            </a:r>
            <a:endParaRPr lang="sk-SK" sz="1600" dirty="0"/>
          </a:p>
          <a:p>
            <a:pPr>
              <a:spcBef>
                <a:spcPts val="0"/>
              </a:spcBef>
            </a:pPr>
            <a:endParaRPr lang="sk-SK" sz="1600" dirty="0"/>
          </a:p>
          <a:p>
            <a:pPr>
              <a:spcBef>
                <a:spcPts val="0"/>
              </a:spcBef>
            </a:pPr>
            <a:r>
              <a:rPr lang="sk-SK" sz="1600" dirty="0"/>
              <a:t>Erózia pôdy  -</a:t>
            </a:r>
            <a:r>
              <a:rPr lang="en-US" sz="1600" dirty="0"/>
              <a:t>Soil degradation process consisting of the detachment, disintegration and transport of soil particles by erosive agents, such as water (water erosion), wind (wind erosion), ploughing (erosion by tillage) or ice (glacial erosion) </a:t>
            </a:r>
            <a:r>
              <a:rPr lang="sk-SK" sz="1600" dirty="0"/>
              <a:t> </a:t>
            </a:r>
          </a:p>
          <a:p>
            <a:pPr>
              <a:spcBef>
                <a:spcPts val="0"/>
              </a:spcBef>
            </a:pPr>
            <a:endParaRPr lang="sk-SK" sz="1600" dirty="0"/>
          </a:p>
          <a:p>
            <a:pPr>
              <a:spcBef>
                <a:spcPts val="0"/>
              </a:spcBef>
            </a:pPr>
            <a:r>
              <a:rPr lang="sk-SK" sz="1600" dirty="0"/>
              <a:t>Zhutnenie pôdy - </a:t>
            </a:r>
            <a:r>
              <a:rPr lang="en-US" sz="1600" dirty="0"/>
              <a:t>The densification and distortion of soil by which total and air-filled porosity are reduced, causing </a:t>
            </a:r>
            <a:r>
              <a:rPr lang="sk-SK" sz="1600" dirty="0"/>
              <a:t>  </a:t>
            </a:r>
            <a:r>
              <a:rPr lang="en-US" sz="1600" dirty="0"/>
              <a:t>deterioration or loss of one or more soil functions </a:t>
            </a:r>
            <a:endParaRPr lang="sk-SK" sz="1600" dirty="0"/>
          </a:p>
          <a:p>
            <a:pPr>
              <a:spcBef>
                <a:spcPts val="0"/>
              </a:spcBef>
            </a:pPr>
            <a:endParaRPr lang="sk-SK" sz="1600" dirty="0"/>
          </a:p>
          <a:p>
            <a:pPr>
              <a:spcBef>
                <a:spcPts val="0"/>
              </a:spcBef>
            </a:pPr>
            <a:r>
              <a:rPr lang="sk-SK" sz="1600" dirty="0"/>
              <a:t>Nerovnováha živín - </a:t>
            </a:r>
            <a:r>
              <a:rPr lang="en-US" sz="1600" dirty="0"/>
              <a:t>Nutrient imbalance is a deficiency or excess of one </a:t>
            </a:r>
            <a:endParaRPr lang="sk-SK" sz="1600" dirty="0"/>
          </a:p>
          <a:p>
            <a:pPr marL="0" indent="0">
              <a:spcBef>
                <a:spcPts val="0"/>
              </a:spcBef>
              <a:buNone/>
            </a:pPr>
            <a:r>
              <a:rPr lang="sk-SK" sz="1600" dirty="0"/>
              <a:t>         </a:t>
            </a:r>
            <a:r>
              <a:rPr lang="en-US" sz="1600" dirty="0"/>
              <a:t>or more macro- or micronutrients at a given time</a:t>
            </a:r>
            <a:r>
              <a:rPr lang="sk-SK" sz="1600" dirty="0"/>
              <a:t>.</a:t>
            </a:r>
          </a:p>
          <a:p>
            <a:pPr>
              <a:spcBef>
                <a:spcPts val="0"/>
              </a:spcBef>
            </a:pPr>
            <a:endParaRPr lang="sk-SK" sz="1600" dirty="0"/>
          </a:p>
          <a:p>
            <a:pPr>
              <a:spcBef>
                <a:spcPts val="0"/>
              </a:spcBef>
            </a:pPr>
            <a:r>
              <a:rPr lang="sk-SK" sz="1600" dirty="0"/>
              <a:t>Soil </a:t>
            </a:r>
            <a:r>
              <a:rPr lang="sk-SK" sz="1600" dirty="0" err="1"/>
              <a:t>sealing</a:t>
            </a:r>
            <a:r>
              <a:rPr lang="sk-SK" sz="1600" dirty="0"/>
              <a:t> -</a:t>
            </a:r>
            <a:r>
              <a:rPr lang="en-US" sz="1600" dirty="0"/>
              <a:t>Soil sealing can be defined as the permanent covering of soils</a:t>
            </a:r>
            <a:endParaRPr lang="sk-SK" sz="1600" dirty="0"/>
          </a:p>
          <a:p>
            <a:pPr marL="0" indent="0">
              <a:spcBef>
                <a:spcPts val="0"/>
              </a:spcBef>
              <a:buNone/>
            </a:pPr>
            <a:r>
              <a:rPr lang="sk-SK" sz="1600" dirty="0"/>
              <a:t>     </a:t>
            </a:r>
            <a:r>
              <a:rPr lang="en-US" sz="1600" dirty="0"/>
              <a:t> by buildings, constructions and layers of completely or partly impermeable </a:t>
            </a:r>
            <a:endParaRPr lang="sk-SK" sz="1600" dirty="0"/>
          </a:p>
          <a:p>
            <a:pPr marL="0" indent="0">
              <a:spcBef>
                <a:spcPts val="0"/>
              </a:spcBef>
              <a:buNone/>
            </a:pPr>
            <a:r>
              <a:rPr lang="sk-SK" sz="1600" dirty="0"/>
              <a:t>       </a:t>
            </a:r>
            <a:r>
              <a:rPr lang="en-US" sz="1600" dirty="0"/>
              <a:t>artificial material (asphalt, concrete, etc.). It is the most intense form of land</a:t>
            </a:r>
            <a:endParaRPr lang="sk-SK" sz="1600" dirty="0"/>
          </a:p>
          <a:p>
            <a:pPr marL="0" indent="0">
              <a:spcBef>
                <a:spcPts val="0"/>
              </a:spcBef>
              <a:buNone/>
            </a:pPr>
            <a:r>
              <a:rPr lang="sk-SK" sz="1600" dirty="0"/>
              <a:t>       </a:t>
            </a:r>
            <a:r>
              <a:rPr lang="en-US" sz="1600" dirty="0"/>
              <a:t>take and is a hardly reversible process. Soil sealing is causing loss of essential </a:t>
            </a:r>
            <a:endParaRPr lang="sk-SK" sz="1600" dirty="0"/>
          </a:p>
          <a:p>
            <a:pPr marL="0" indent="0">
              <a:spcBef>
                <a:spcPts val="0"/>
              </a:spcBef>
              <a:buNone/>
            </a:pPr>
            <a:r>
              <a:rPr lang="sk-SK" sz="1600" dirty="0"/>
              <a:t>       </a:t>
            </a:r>
            <a:r>
              <a:rPr lang="en-US" sz="1600" dirty="0"/>
              <a:t>soil ecosystem functions</a:t>
            </a:r>
            <a:endParaRPr lang="sk-SK" sz="1600" dirty="0"/>
          </a:p>
          <a:p>
            <a:endParaRPr lang="sk-SK" dirty="0"/>
          </a:p>
        </p:txBody>
      </p:sp>
      <p:sp>
        <p:nvSpPr>
          <p:cNvPr id="12" name="Nadpis 11">
            <a:extLst>
              <a:ext uri="{FF2B5EF4-FFF2-40B4-BE49-F238E27FC236}">
                <a16:creationId xmlns:a16="http://schemas.microsoft.com/office/drawing/2014/main" id="{E2D53796-65ED-0DD7-C532-09925DB83052}"/>
              </a:ext>
            </a:extLst>
          </p:cNvPr>
          <p:cNvSpPr>
            <a:spLocks noGrp="1"/>
          </p:cNvSpPr>
          <p:nvPr>
            <p:ph type="title"/>
          </p:nvPr>
        </p:nvSpPr>
        <p:spPr/>
        <p:txBody>
          <a:bodyPr>
            <a:normAutofit/>
          </a:bodyPr>
          <a:lstStyle/>
          <a:p>
            <a:br>
              <a:rPr lang="sk-SK" sz="2400" dirty="0"/>
            </a:br>
            <a:br>
              <a:rPr lang="sk-SK" sz="2400" dirty="0"/>
            </a:br>
            <a:r>
              <a:rPr lang="sk-SK" sz="2400" b="1" dirty="0">
                <a:solidFill>
                  <a:schemeClr val="accent6">
                    <a:lumMod val="50000"/>
                  </a:schemeClr>
                </a:solidFill>
              </a:rPr>
              <a:t>Degradačné procesy, indikátory degradačných procesov</a:t>
            </a:r>
          </a:p>
        </p:txBody>
      </p:sp>
      <p:pic>
        <p:nvPicPr>
          <p:cNvPr id="4" name="Obrázok 3">
            <a:extLst>
              <a:ext uri="{FF2B5EF4-FFF2-40B4-BE49-F238E27FC236}">
                <a16:creationId xmlns:a16="http://schemas.microsoft.com/office/drawing/2014/main" id="{37E32B58-891F-E6A9-111D-811708379147}"/>
              </a:ext>
            </a:extLst>
          </p:cNvPr>
          <p:cNvPicPr/>
          <p:nvPr/>
        </p:nvPicPr>
        <p:blipFill>
          <a:blip r:embed="rId6"/>
          <a:srcRect/>
          <a:stretch>
            <a:fillRect/>
          </a:stretch>
        </p:blipFill>
        <p:spPr>
          <a:xfrm>
            <a:off x="7480822" y="3764301"/>
            <a:ext cx="4032448" cy="2666737"/>
          </a:xfrm>
          <a:prstGeom prst="rect">
            <a:avLst/>
          </a:prstGeom>
          <a:noFill/>
          <a:ln>
            <a:noFill/>
            <a:prstDash/>
          </a:ln>
        </p:spPr>
      </p:pic>
      <p:pic>
        <p:nvPicPr>
          <p:cNvPr id="5" name="Obrázok 4">
            <a:extLst>
              <a:ext uri="{FF2B5EF4-FFF2-40B4-BE49-F238E27FC236}">
                <a16:creationId xmlns:a16="http://schemas.microsoft.com/office/drawing/2014/main" id="{971480A4-1103-89C1-5A66-0DE4CBBE96DA}"/>
              </a:ext>
            </a:extLst>
          </p:cNvPr>
          <p:cNvPicPr>
            <a:picLocks noChangeAspect="1"/>
          </p:cNvPicPr>
          <p:nvPr/>
        </p:nvPicPr>
        <p:blipFill>
          <a:blip r:embed="rId7"/>
          <a:stretch>
            <a:fillRect/>
          </a:stretch>
        </p:blipFill>
        <p:spPr>
          <a:xfrm>
            <a:off x="6893525" y="419848"/>
            <a:ext cx="2983217" cy="778231"/>
          </a:xfrm>
          <a:prstGeom prst="rect">
            <a:avLst/>
          </a:prstGeom>
        </p:spPr>
      </p:pic>
    </p:spTree>
    <p:extLst>
      <p:ext uri="{BB962C8B-B14F-4D97-AF65-F5344CB8AC3E}">
        <p14:creationId xmlns:p14="http://schemas.microsoft.com/office/powerpoint/2010/main" val="4212440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ázo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69626" y="0"/>
            <a:ext cx="5747657" cy="6079459"/>
          </a:xfrm>
          <a:prstGeom prst="rect">
            <a:avLst/>
          </a:prstGeom>
        </p:spPr>
      </p:pic>
      <p:grpSp>
        <p:nvGrpSpPr>
          <p:cNvPr id="8" name="Skupina 7"/>
          <p:cNvGrpSpPr/>
          <p:nvPr/>
        </p:nvGrpSpPr>
        <p:grpSpPr>
          <a:xfrm>
            <a:off x="390762" y="167150"/>
            <a:ext cx="6078864" cy="1297856"/>
            <a:chOff x="184285" y="0"/>
            <a:chExt cx="11208029" cy="2334530"/>
          </a:xfrm>
        </p:grpSpPr>
        <p:pic>
          <p:nvPicPr>
            <p:cNvPr id="2" name="Obrázo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4285" y="0"/>
              <a:ext cx="4676334" cy="2334530"/>
            </a:xfrm>
            <a:prstGeom prst="rect">
              <a:avLst/>
            </a:prstGeom>
          </p:spPr>
        </p:pic>
        <p:pic>
          <p:nvPicPr>
            <p:cNvPr id="3" name="Obrázo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05767" y="369162"/>
              <a:ext cx="6086547" cy="1400646"/>
            </a:xfrm>
            <a:prstGeom prst="rect">
              <a:avLst/>
            </a:prstGeom>
          </p:spPr>
        </p:pic>
      </p:grpSp>
      <p:pic>
        <p:nvPicPr>
          <p:cNvPr id="10" name="Obrázo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4789" y="5887401"/>
            <a:ext cx="2528234" cy="803449"/>
          </a:xfrm>
          <a:prstGeom prst="rect">
            <a:avLst/>
          </a:prstGeom>
        </p:spPr>
      </p:pic>
      <p:sp>
        <p:nvSpPr>
          <p:cNvPr id="6" name="Zástupný objekt pre obsah 5">
            <a:extLst>
              <a:ext uri="{FF2B5EF4-FFF2-40B4-BE49-F238E27FC236}">
                <a16:creationId xmlns:a16="http://schemas.microsoft.com/office/drawing/2014/main" id="{FB6F92BE-E400-AC49-BD17-4FA4798C530E}"/>
              </a:ext>
            </a:extLst>
          </p:cNvPr>
          <p:cNvSpPr>
            <a:spLocks noGrp="1"/>
          </p:cNvSpPr>
          <p:nvPr>
            <p:ph idx="1"/>
          </p:nvPr>
        </p:nvSpPr>
        <p:spPr>
          <a:xfrm>
            <a:off x="390762" y="1662981"/>
            <a:ext cx="10963038" cy="4351338"/>
          </a:xfrm>
        </p:spPr>
        <p:txBody>
          <a:bodyPr>
            <a:normAutofit/>
          </a:bodyPr>
          <a:lstStyle/>
          <a:p>
            <a:pPr marL="0" indent="0">
              <a:lnSpc>
                <a:spcPct val="106000"/>
              </a:lnSpc>
              <a:spcAft>
                <a:spcPts val="800"/>
              </a:spcAft>
              <a:buNone/>
            </a:pPr>
            <a:r>
              <a:rPr lang="sk-SK" sz="1800" kern="150" dirty="0">
                <a:effectLst/>
                <a:latin typeface="Calibri" panose="020F0502020204030204" pitchFamily="34" charset="0"/>
                <a:ea typeface="Calibri" panose="020F0502020204030204" pitchFamily="34" charset="0"/>
                <a:cs typeface="Times New Roman" panose="02020603050405020304" pitchFamily="18" charset="0"/>
              </a:rPr>
              <a:t>V</a:t>
            </a:r>
            <a:r>
              <a:rPr lang="sk-SK" sz="2000" b="1" kern="150"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projekte SERENA  je pozornosť zameraná na hodnotenie nasledovných ekosystémových služieb</a:t>
            </a:r>
            <a:r>
              <a:rPr lang="sk-SK" sz="1800" kern="150" dirty="0">
                <a:effectLst/>
                <a:latin typeface="Calibri" panose="020F0502020204030204" pitchFamily="34" charset="0"/>
                <a:ea typeface="Calibri" panose="020F0502020204030204" pitchFamily="34" charset="0"/>
                <a:cs typeface="Times New Roman" panose="02020603050405020304" pitchFamily="18" charset="0"/>
              </a:rPr>
              <a:t>:</a:t>
            </a:r>
          </a:p>
          <a:p>
            <a:pPr marL="342900" lvl="0" indent="-342900">
              <a:lnSpc>
                <a:spcPct val="106000"/>
              </a:lnSpc>
              <a:buFont typeface="Symbol" panose="05050102010706020507" pitchFamily="18" charset="2"/>
              <a:buChar char="-"/>
            </a:pPr>
            <a:r>
              <a:rPr lang="sk-SK" sz="2000" kern="150" dirty="0">
                <a:effectLst/>
                <a:latin typeface="Calibri" panose="020F0502020204030204" pitchFamily="34" charset="0"/>
                <a:ea typeface="Calibri" panose="020F0502020204030204" pitchFamily="34" charset="0"/>
                <a:cs typeface="Calibri" panose="020F0502020204030204" pitchFamily="34" charset="0"/>
              </a:rPr>
              <a:t>Produkcia primárnej biomasy (zásobovacia služba)</a:t>
            </a:r>
          </a:p>
          <a:p>
            <a:pPr marL="342900" lvl="0" indent="-342900">
              <a:lnSpc>
                <a:spcPct val="106000"/>
              </a:lnSpc>
              <a:buFont typeface="Symbol" panose="05050102010706020507" pitchFamily="18" charset="2"/>
              <a:buChar char="-"/>
            </a:pPr>
            <a:r>
              <a:rPr lang="sk-SK" sz="2000" kern="150" dirty="0">
                <a:effectLst/>
                <a:latin typeface="Calibri" panose="020F0502020204030204" pitchFamily="34" charset="0"/>
                <a:ea typeface="Calibri" panose="020F0502020204030204" pitchFamily="34" charset="0"/>
                <a:cs typeface="Calibri" panose="020F0502020204030204" pitchFamily="34" charset="0"/>
              </a:rPr>
              <a:t>Regulácia klímy a sekvestrácia organického uhlíka v pôde (regulačná služba)</a:t>
            </a:r>
          </a:p>
          <a:p>
            <a:pPr marL="342900" lvl="0" indent="-342900">
              <a:lnSpc>
                <a:spcPct val="106000"/>
              </a:lnSpc>
              <a:buFont typeface="Symbol" panose="05050102010706020507" pitchFamily="18" charset="2"/>
              <a:buChar char="-"/>
            </a:pPr>
            <a:r>
              <a:rPr lang="sk-SK" sz="2000" kern="150" dirty="0">
                <a:effectLst/>
                <a:latin typeface="Calibri" panose="020F0502020204030204" pitchFamily="34" charset="0"/>
                <a:ea typeface="Calibri" panose="020F0502020204030204" pitchFamily="34" charset="0"/>
                <a:cs typeface="Calibri" panose="020F0502020204030204" pitchFamily="34" charset="0"/>
              </a:rPr>
              <a:t>Regulácia odnosu pôdy – regulácia erózie (regulačná služba) </a:t>
            </a:r>
          </a:p>
          <a:p>
            <a:pPr marL="342900" lvl="0" indent="-342900">
              <a:lnSpc>
                <a:spcPct val="106000"/>
              </a:lnSpc>
              <a:buFont typeface="Symbol" panose="05050102010706020507" pitchFamily="18" charset="2"/>
              <a:buChar char="-"/>
            </a:pPr>
            <a:r>
              <a:rPr lang="sk-SK" sz="2000" kern="150" dirty="0">
                <a:effectLst/>
                <a:latin typeface="Calibri" panose="020F0502020204030204" pitchFamily="34" charset="0"/>
                <a:ea typeface="Calibri" panose="020F0502020204030204" pitchFamily="34" charset="0"/>
                <a:cs typeface="Calibri" panose="020F0502020204030204" pitchFamily="34" charset="0"/>
              </a:rPr>
              <a:t>Regulácia znečistenia životného prostredia (regulačná služba)</a:t>
            </a:r>
          </a:p>
          <a:p>
            <a:pPr marL="342900" lvl="0" indent="-342900">
              <a:lnSpc>
                <a:spcPct val="106000"/>
              </a:lnSpc>
              <a:buFont typeface="Symbol" panose="05050102010706020507" pitchFamily="18" charset="2"/>
              <a:buChar char="-"/>
            </a:pPr>
            <a:r>
              <a:rPr lang="sk-SK" sz="2000" kern="150" dirty="0">
                <a:effectLst/>
                <a:latin typeface="Calibri" panose="020F0502020204030204" pitchFamily="34" charset="0"/>
                <a:ea typeface="Calibri" panose="020F0502020204030204" pitchFamily="34" charset="0"/>
                <a:cs typeface="Calibri" panose="020F0502020204030204" pitchFamily="34" charset="0"/>
              </a:rPr>
              <a:t>Regulácia  vody – ochrana pred záplavami (regulačná služba) </a:t>
            </a:r>
          </a:p>
          <a:p>
            <a:pPr marL="342900" lvl="0" indent="-342900">
              <a:lnSpc>
                <a:spcPct val="106000"/>
              </a:lnSpc>
              <a:buFont typeface="Symbol" panose="05050102010706020507" pitchFamily="18" charset="2"/>
              <a:buChar char="-"/>
            </a:pPr>
            <a:r>
              <a:rPr lang="sk-SK" sz="2000" kern="150" dirty="0">
                <a:effectLst/>
                <a:latin typeface="Calibri" panose="020F0502020204030204" pitchFamily="34" charset="0"/>
                <a:ea typeface="Calibri" panose="020F0502020204030204" pitchFamily="34" charset="0"/>
                <a:cs typeface="Calibri" panose="020F0502020204030204" pitchFamily="34" charset="0"/>
              </a:rPr>
              <a:t>Regulácia kontaminácie pôdy  (regulačná služba) </a:t>
            </a:r>
          </a:p>
          <a:p>
            <a:pPr marL="342900" lvl="0" indent="-342900">
              <a:lnSpc>
                <a:spcPct val="106000"/>
              </a:lnSpc>
              <a:spcAft>
                <a:spcPts val="800"/>
              </a:spcAft>
              <a:buFont typeface="Symbol" panose="05050102010706020507" pitchFamily="18" charset="2"/>
              <a:buChar char="-"/>
            </a:pPr>
            <a:r>
              <a:rPr lang="sk-SK" sz="2000" kern="150" dirty="0">
                <a:effectLst/>
                <a:latin typeface="Calibri" panose="020F0502020204030204" pitchFamily="34" charset="0"/>
                <a:ea typeface="Calibri" panose="020F0502020204030204" pitchFamily="34" charset="0"/>
                <a:cs typeface="Calibri" panose="020F0502020204030204" pitchFamily="34" charset="0"/>
              </a:rPr>
              <a:t>Ochrana biodiverzity (regulačná služba)</a:t>
            </a:r>
          </a:p>
          <a:p>
            <a:pPr marL="0" indent="0">
              <a:buNone/>
            </a:pPr>
            <a:endParaRPr lang="sk-SK" dirty="0"/>
          </a:p>
        </p:txBody>
      </p:sp>
      <p:sp>
        <p:nvSpPr>
          <p:cNvPr id="12" name="Nadpis 11">
            <a:extLst>
              <a:ext uri="{FF2B5EF4-FFF2-40B4-BE49-F238E27FC236}">
                <a16:creationId xmlns:a16="http://schemas.microsoft.com/office/drawing/2014/main" id="{E2D53796-65ED-0DD7-C532-09925DB83052}"/>
              </a:ext>
            </a:extLst>
          </p:cNvPr>
          <p:cNvSpPr>
            <a:spLocks noGrp="1"/>
          </p:cNvSpPr>
          <p:nvPr>
            <p:ph type="title"/>
          </p:nvPr>
        </p:nvSpPr>
        <p:spPr>
          <a:xfrm>
            <a:off x="838200" y="365125"/>
            <a:ext cx="10515600" cy="1099881"/>
          </a:xfrm>
        </p:spPr>
        <p:txBody>
          <a:bodyPr>
            <a:normAutofit/>
          </a:bodyPr>
          <a:lstStyle/>
          <a:p>
            <a:br>
              <a:rPr lang="sk-SK" sz="2400" dirty="0">
                <a:solidFill>
                  <a:schemeClr val="accent6">
                    <a:lumMod val="50000"/>
                  </a:schemeClr>
                </a:solidFill>
              </a:rPr>
            </a:br>
            <a:br>
              <a:rPr lang="sk-SK" sz="2400" dirty="0">
                <a:solidFill>
                  <a:schemeClr val="accent6">
                    <a:lumMod val="50000"/>
                  </a:schemeClr>
                </a:solidFill>
              </a:rPr>
            </a:br>
            <a:r>
              <a:rPr lang="sk-SK" sz="2400" b="1" dirty="0">
                <a:solidFill>
                  <a:schemeClr val="accent6">
                    <a:lumMod val="50000"/>
                  </a:schemeClr>
                </a:solidFill>
              </a:rPr>
              <a:t>Ekosystémové služby a ich definície</a:t>
            </a:r>
            <a:endParaRPr lang="sk-SK" sz="2400" b="1" dirty="0"/>
          </a:p>
        </p:txBody>
      </p:sp>
      <p:pic>
        <p:nvPicPr>
          <p:cNvPr id="4" name="Obrázok 3">
            <a:extLst>
              <a:ext uri="{FF2B5EF4-FFF2-40B4-BE49-F238E27FC236}">
                <a16:creationId xmlns:a16="http://schemas.microsoft.com/office/drawing/2014/main" id="{C77A5AB5-7D08-E299-E7C5-03C32C3F5BB5}"/>
              </a:ext>
            </a:extLst>
          </p:cNvPr>
          <p:cNvPicPr/>
          <p:nvPr/>
        </p:nvPicPr>
        <p:blipFill>
          <a:blip r:embed="rId6"/>
          <a:srcRect/>
          <a:stretch>
            <a:fillRect/>
          </a:stretch>
        </p:blipFill>
        <p:spPr>
          <a:xfrm>
            <a:off x="7268064" y="3729260"/>
            <a:ext cx="4628563" cy="2674175"/>
          </a:xfrm>
          <a:prstGeom prst="rect">
            <a:avLst/>
          </a:prstGeom>
          <a:noFill/>
          <a:ln>
            <a:noFill/>
            <a:prstDash/>
          </a:ln>
        </p:spPr>
      </p:pic>
      <p:pic>
        <p:nvPicPr>
          <p:cNvPr id="5" name="Obrázok 4">
            <a:extLst>
              <a:ext uri="{FF2B5EF4-FFF2-40B4-BE49-F238E27FC236}">
                <a16:creationId xmlns:a16="http://schemas.microsoft.com/office/drawing/2014/main" id="{C9BD56BC-8D25-EF0C-4152-B69A59E30B0B}"/>
              </a:ext>
            </a:extLst>
          </p:cNvPr>
          <p:cNvPicPr>
            <a:picLocks noChangeAspect="1"/>
          </p:cNvPicPr>
          <p:nvPr/>
        </p:nvPicPr>
        <p:blipFill>
          <a:blip r:embed="rId7"/>
          <a:stretch>
            <a:fillRect/>
          </a:stretch>
        </p:blipFill>
        <p:spPr>
          <a:xfrm>
            <a:off x="6787551" y="454565"/>
            <a:ext cx="2983217" cy="778231"/>
          </a:xfrm>
          <a:prstGeom prst="rect">
            <a:avLst/>
          </a:prstGeom>
        </p:spPr>
      </p:pic>
    </p:spTree>
    <p:extLst>
      <p:ext uri="{BB962C8B-B14F-4D97-AF65-F5344CB8AC3E}">
        <p14:creationId xmlns:p14="http://schemas.microsoft.com/office/powerpoint/2010/main" val="555085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ázo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04868" y="552496"/>
            <a:ext cx="5214740" cy="5515778"/>
          </a:xfrm>
          <a:prstGeom prst="rect">
            <a:avLst/>
          </a:prstGeom>
        </p:spPr>
      </p:pic>
      <p:grpSp>
        <p:nvGrpSpPr>
          <p:cNvPr id="8" name="Skupina 7"/>
          <p:cNvGrpSpPr/>
          <p:nvPr/>
        </p:nvGrpSpPr>
        <p:grpSpPr>
          <a:xfrm>
            <a:off x="390762" y="167150"/>
            <a:ext cx="6078864" cy="1297856"/>
            <a:chOff x="184285" y="0"/>
            <a:chExt cx="11208029" cy="2334530"/>
          </a:xfrm>
        </p:grpSpPr>
        <p:pic>
          <p:nvPicPr>
            <p:cNvPr id="2" name="Obrázo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4285" y="0"/>
              <a:ext cx="4676334" cy="2334530"/>
            </a:xfrm>
            <a:prstGeom prst="rect">
              <a:avLst/>
            </a:prstGeom>
          </p:spPr>
        </p:pic>
        <p:pic>
          <p:nvPicPr>
            <p:cNvPr id="3" name="Obrázo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05767" y="369162"/>
              <a:ext cx="6086547" cy="1400646"/>
            </a:xfrm>
            <a:prstGeom prst="rect">
              <a:avLst/>
            </a:prstGeom>
          </p:spPr>
        </p:pic>
      </p:grpSp>
      <p:pic>
        <p:nvPicPr>
          <p:cNvPr id="10" name="Obrázo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92270" y="6068274"/>
            <a:ext cx="1909592" cy="606850"/>
          </a:xfrm>
          <a:prstGeom prst="rect">
            <a:avLst/>
          </a:prstGeom>
        </p:spPr>
      </p:pic>
      <p:pic>
        <p:nvPicPr>
          <p:cNvPr id="5" name="Zástupný objekt pre obsah 4">
            <a:extLst>
              <a:ext uri="{FF2B5EF4-FFF2-40B4-BE49-F238E27FC236}">
                <a16:creationId xmlns:a16="http://schemas.microsoft.com/office/drawing/2014/main" id="{38206FE1-6CBC-7BF0-B8E8-DDF316A43FA4}"/>
              </a:ext>
            </a:extLst>
          </p:cNvPr>
          <p:cNvPicPr>
            <a:picLocks noGrp="1" noChangeAspect="1"/>
          </p:cNvPicPr>
          <p:nvPr>
            <p:ph idx="1"/>
          </p:nvPr>
        </p:nvPicPr>
        <p:blipFill>
          <a:blip r:embed="rId6"/>
          <a:stretch>
            <a:fillRect/>
          </a:stretch>
        </p:blipFill>
        <p:spPr>
          <a:xfrm>
            <a:off x="362835" y="3926848"/>
            <a:ext cx="6373249" cy="2613221"/>
          </a:xfrm>
        </p:spPr>
      </p:pic>
      <p:sp>
        <p:nvSpPr>
          <p:cNvPr id="12" name="Nadpis 11">
            <a:extLst>
              <a:ext uri="{FF2B5EF4-FFF2-40B4-BE49-F238E27FC236}">
                <a16:creationId xmlns:a16="http://schemas.microsoft.com/office/drawing/2014/main" id="{E2D53796-65ED-0DD7-C532-09925DB83052}"/>
              </a:ext>
            </a:extLst>
          </p:cNvPr>
          <p:cNvSpPr>
            <a:spLocks noGrp="1"/>
          </p:cNvSpPr>
          <p:nvPr>
            <p:ph type="title"/>
          </p:nvPr>
        </p:nvSpPr>
        <p:spPr>
          <a:xfrm>
            <a:off x="838200" y="365125"/>
            <a:ext cx="10515600" cy="1362995"/>
          </a:xfrm>
        </p:spPr>
        <p:txBody>
          <a:bodyPr>
            <a:normAutofit/>
          </a:bodyPr>
          <a:lstStyle/>
          <a:p>
            <a:pPr algn="ctr"/>
            <a:br>
              <a:rPr lang="sk-SK" sz="2000" dirty="0">
                <a:solidFill>
                  <a:schemeClr val="accent6">
                    <a:lumMod val="50000"/>
                  </a:schemeClr>
                </a:solidFill>
              </a:rPr>
            </a:br>
            <a:br>
              <a:rPr lang="sk-SK" sz="2000" dirty="0">
                <a:solidFill>
                  <a:schemeClr val="accent6">
                    <a:lumMod val="50000"/>
                  </a:schemeClr>
                </a:solidFill>
              </a:rPr>
            </a:br>
            <a:r>
              <a:rPr lang="sk-SK" sz="2400" b="1" dirty="0" err="1">
                <a:solidFill>
                  <a:schemeClr val="accent6">
                    <a:lumMod val="50000"/>
                  </a:schemeClr>
                </a:solidFill>
                <a:latin typeface="+mn-lt"/>
              </a:rPr>
              <a:t>SoilHUBS</a:t>
            </a:r>
            <a:r>
              <a:rPr lang="sk-SK" sz="2400" b="1" dirty="0">
                <a:solidFill>
                  <a:schemeClr val="accent6">
                    <a:lumMod val="50000"/>
                  </a:schemeClr>
                </a:solidFill>
                <a:latin typeface="+mn-lt"/>
              </a:rPr>
              <a:t> (</a:t>
            </a:r>
            <a:r>
              <a:rPr lang="sk-SK" sz="2400" b="1" dirty="0" err="1">
                <a:solidFill>
                  <a:schemeClr val="accent6">
                    <a:lumMod val="50000"/>
                  </a:schemeClr>
                </a:solidFill>
                <a:latin typeface="+mn-lt"/>
              </a:rPr>
              <a:t>coockbook</a:t>
            </a:r>
            <a:r>
              <a:rPr lang="sk-SK" sz="2400" b="1" dirty="0">
                <a:solidFill>
                  <a:schemeClr val="accent6">
                    <a:lumMod val="50000"/>
                  </a:schemeClr>
                </a:solidFill>
                <a:latin typeface="+mn-lt"/>
              </a:rPr>
              <a:t>)</a:t>
            </a:r>
            <a:endParaRPr lang="sk-SK" sz="2400" b="1" dirty="0">
              <a:latin typeface="+mn-lt"/>
            </a:endParaRPr>
          </a:p>
        </p:txBody>
      </p:sp>
      <p:sp>
        <p:nvSpPr>
          <p:cNvPr id="14" name="BlokTextu 13">
            <a:extLst>
              <a:ext uri="{FF2B5EF4-FFF2-40B4-BE49-F238E27FC236}">
                <a16:creationId xmlns:a16="http://schemas.microsoft.com/office/drawing/2014/main" id="{00A299F1-AA7A-8242-BA29-9639F7A8C5DC}"/>
              </a:ext>
            </a:extLst>
          </p:cNvPr>
          <p:cNvSpPr txBox="1"/>
          <p:nvPr/>
        </p:nvSpPr>
        <p:spPr>
          <a:xfrm>
            <a:off x="1007883" y="1981831"/>
            <a:ext cx="10417404" cy="371384"/>
          </a:xfrm>
          <a:prstGeom prst="rect">
            <a:avLst/>
          </a:prstGeom>
          <a:noFill/>
        </p:spPr>
        <p:txBody>
          <a:bodyPr wrap="square">
            <a:spAutoFit/>
          </a:bodyPr>
          <a:lstStyle/>
          <a:p>
            <a:pPr>
              <a:lnSpc>
                <a:spcPct val="105000"/>
              </a:lnSpc>
              <a:spcAft>
                <a:spcPts val="800"/>
              </a:spcAft>
            </a:pPr>
            <a:r>
              <a:rPr lang="sk-SK" sz="1800" b="1" kern="150"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rPr>
              <a:t>Indikátory ekosystémovej služby </a:t>
            </a:r>
            <a:r>
              <a:rPr lang="sk-SK" b="1" kern="150" dirty="0">
                <a:solidFill>
                  <a:schemeClr val="accent6">
                    <a:lumMod val="50000"/>
                  </a:schemeClr>
                </a:solidFill>
                <a:latin typeface="Calibri" panose="020F0502020204030204" pitchFamily="34" charset="0"/>
                <a:ea typeface="Calibri" panose="020F0502020204030204" pitchFamily="34" charset="0"/>
                <a:cs typeface="Times New Roman" panose="02020603050405020304" pitchFamily="18" charset="0"/>
              </a:rPr>
              <a:t>(merateľnosť, </a:t>
            </a:r>
            <a:r>
              <a:rPr lang="sk-SK" sz="1800" b="1" kern="150"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rPr>
              <a:t>citlivosť na zmeny, interpretovateľnosť, legislatíva)   </a:t>
            </a:r>
            <a:endParaRPr lang="sk-SK" sz="1600" b="1" kern="150"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 name="BlokTextu 15">
            <a:extLst>
              <a:ext uri="{FF2B5EF4-FFF2-40B4-BE49-F238E27FC236}">
                <a16:creationId xmlns:a16="http://schemas.microsoft.com/office/drawing/2014/main" id="{5528CB3D-3425-7708-C48D-1A772EBE4431}"/>
              </a:ext>
            </a:extLst>
          </p:cNvPr>
          <p:cNvSpPr txBox="1"/>
          <p:nvPr/>
        </p:nvSpPr>
        <p:spPr>
          <a:xfrm>
            <a:off x="2196447" y="2404390"/>
            <a:ext cx="6108568" cy="369332"/>
          </a:xfrm>
          <a:prstGeom prst="rect">
            <a:avLst/>
          </a:prstGeom>
          <a:noFill/>
        </p:spPr>
        <p:txBody>
          <a:bodyPr wrap="square">
            <a:spAutoFit/>
          </a:bodyPr>
          <a:lstStyle/>
          <a:p>
            <a:r>
              <a:rPr lang="sk-SK" sz="1800" dirty="0">
                <a:effectLst/>
                <a:latin typeface="Calibri" panose="020F0502020204030204" pitchFamily="34" charset="0"/>
                <a:ea typeface="Times New Roman" panose="02020603050405020304" pitchFamily="18" charset="0"/>
              </a:rPr>
              <a:t> </a:t>
            </a:r>
            <a:r>
              <a:rPr lang="sk-SK" sz="1800" b="1" dirty="0">
                <a:solidFill>
                  <a:schemeClr val="accent6">
                    <a:lumMod val="50000"/>
                  </a:schemeClr>
                </a:solidFill>
                <a:effectLst/>
                <a:latin typeface="Calibri" panose="020F0502020204030204" pitchFamily="34" charset="0"/>
                <a:ea typeface="Times New Roman" panose="02020603050405020304" pitchFamily="18" charset="0"/>
              </a:rPr>
              <a:t>Metóda stanovenia </a:t>
            </a:r>
            <a:r>
              <a:rPr lang="sk-SK" b="1" dirty="0">
                <a:solidFill>
                  <a:schemeClr val="accent6">
                    <a:lumMod val="50000"/>
                  </a:schemeClr>
                </a:solidFill>
                <a:latin typeface="Calibri" panose="020F0502020204030204" pitchFamily="34" charset="0"/>
                <a:ea typeface="Times New Roman" panose="02020603050405020304" pitchFamily="18" charset="0"/>
              </a:rPr>
              <a:t>(</a:t>
            </a:r>
            <a:r>
              <a:rPr lang="sk-SK" sz="1800" b="1" dirty="0">
                <a:solidFill>
                  <a:schemeClr val="accent6">
                    <a:lumMod val="50000"/>
                  </a:schemeClr>
                </a:solidFill>
                <a:effectLst/>
                <a:latin typeface="Calibri" panose="020F0502020204030204" pitchFamily="34" charset="0"/>
                <a:ea typeface="Times New Roman" panose="02020603050405020304" pitchFamily="18" charset="0"/>
              </a:rPr>
              <a:t>potrebné údaje a ich dostupnosť) </a:t>
            </a:r>
            <a:endParaRPr lang="sk-SK" b="1" dirty="0">
              <a:solidFill>
                <a:schemeClr val="accent6">
                  <a:lumMod val="50000"/>
                </a:schemeClr>
              </a:solidFill>
            </a:endParaRPr>
          </a:p>
        </p:txBody>
      </p:sp>
      <p:sp>
        <p:nvSpPr>
          <p:cNvPr id="18" name="BlokTextu 17">
            <a:extLst>
              <a:ext uri="{FF2B5EF4-FFF2-40B4-BE49-F238E27FC236}">
                <a16:creationId xmlns:a16="http://schemas.microsoft.com/office/drawing/2014/main" id="{1E53BED0-6030-7508-4F55-A555E24C5262}"/>
              </a:ext>
            </a:extLst>
          </p:cNvPr>
          <p:cNvSpPr txBox="1"/>
          <p:nvPr/>
        </p:nvSpPr>
        <p:spPr>
          <a:xfrm>
            <a:off x="446537" y="1491791"/>
            <a:ext cx="6108568" cy="371384"/>
          </a:xfrm>
          <a:prstGeom prst="rect">
            <a:avLst/>
          </a:prstGeom>
          <a:noFill/>
        </p:spPr>
        <p:txBody>
          <a:bodyPr wrap="square">
            <a:spAutoFit/>
          </a:bodyPr>
          <a:lstStyle/>
          <a:p>
            <a:pPr>
              <a:lnSpc>
                <a:spcPct val="105000"/>
              </a:lnSpc>
              <a:spcAft>
                <a:spcPts val="800"/>
              </a:spcAft>
            </a:pPr>
            <a:r>
              <a:rPr lang="sk-SK" sz="1800" b="1" kern="150"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rPr>
              <a:t>Definícia ekosystémovej služby</a:t>
            </a:r>
            <a:endParaRPr lang="sk-SK" sz="1600" b="1" kern="150"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0" name="BlokTextu 19">
            <a:extLst>
              <a:ext uri="{FF2B5EF4-FFF2-40B4-BE49-F238E27FC236}">
                <a16:creationId xmlns:a16="http://schemas.microsoft.com/office/drawing/2014/main" id="{26CAF849-6B8F-B97D-206F-04BF4CFC522F}"/>
              </a:ext>
            </a:extLst>
          </p:cNvPr>
          <p:cNvSpPr txBox="1"/>
          <p:nvPr/>
        </p:nvSpPr>
        <p:spPr>
          <a:xfrm>
            <a:off x="3770722" y="2804355"/>
            <a:ext cx="6108568" cy="371384"/>
          </a:xfrm>
          <a:prstGeom prst="rect">
            <a:avLst/>
          </a:prstGeom>
          <a:noFill/>
        </p:spPr>
        <p:txBody>
          <a:bodyPr wrap="square">
            <a:spAutoFit/>
          </a:bodyPr>
          <a:lstStyle/>
          <a:p>
            <a:pPr algn="just">
              <a:lnSpc>
                <a:spcPct val="105000"/>
              </a:lnSpc>
              <a:spcAft>
                <a:spcPts val="800"/>
              </a:spcAft>
            </a:pPr>
            <a:r>
              <a:rPr lang="en-US" sz="1800" b="1" kern="150" dirty="0" err="1">
                <a:solidFill>
                  <a:schemeClr val="accent6">
                    <a:lumMod val="50000"/>
                  </a:schemeClr>
                </a:solidFill>
                <a:effectLst/>
                <a:latin typeface="Calibri" panose="020F0502020204030204" pitchFamily="34" charset="0"/>
                <a:ea typeface="Times New Roman" panose="02020603050405020304" pitchFamily="18" charset="0"/>
                <a:cs typeface="Calibri" panose="020F0502020204030204" pitchFamily="34" charset="0"/>
              </a:rPr>
              <a:t>Výsledky</a:t>
            </a:r>
            <a:r>
              <a:rPr lang="en-US" sz="1800" b="1" kern="150" dirty="0">
                <a:solidFill>
                  <a:schemeClr val="accent6">
                    <a:lumMod val="50000"/>
                  </a:schemeClr>
                </a:solidFill>
                <a:effectLst/>
                <a:latin typeface="Calibri" panose="020F0502020204030204" pitchFamily="34" charset="0"/>
                <a:ea typeface="Times New Roman" panose="02020603050405020304" pitchFamily="18" charset="0"/>
                <a:cs typeface="Calibri" panose="020F0502020204030204" pitchFamily="34" charset="0"/>
              </a:rPr>
              <a:t> a ich </a:t>
            </a:r>
            <a:r>
              <a:rPr lang="en-US" sz="1800" b="1" kern="150" dirty="0" err="1">
                <a:solidFill>
                  <a:schemeClr val="accent6">
                    <a:lumMod val="50000"/>
                  </a:schemeClr>
                </a:solidFill>
                <a:effectLst/>
                <a:latin typeface="Calibri" panose="020F0502020204030204" pitchFamily="34" charset="0"/>
                <a:ea typeface="Times New Roman" panose="02020603050405020304" pitchFamily="18" charset="0"/>
                <a:cs typeface="Calibri" panose="020F0502020204030204" pitchFamily="34" charset="0"/>
              </a:rPr>
              <a:t>interpretácia</a:t>
            </a:r>
            <a:endParaRPr lang="sk-SK" sz="2400" kern="150"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1" name="Obrázok 20">
            <a:extLst>
              <a:ext uri="{FF2B5EF4-FFF2-40B4-BE49-F238E27FC236}">
                <a16:creationId xmlns:a16="http://schemas.microsoft.com/office/drawing/2014/main" id="{DC77F674-56F0-A234-A6EF-103EA4BAE2B9}"/>
              </a:ext>
            </a:extLst>
          </p:cNvPr>
          <p:cNvPicPr>
            <a:picLocks noChangeAspect="1"/>
          </p:cNvPicPr>
          <p:nvPr/>
        </p:nvPicPr>
        <p:blipFill>
          <a:blip r:embed="rId7"/>
          <a:stretch>
            <a:fillRect/>
          </a:stretch>
        </p:blipFill>
        <p:spPr>
          <a:xfrm>
            <a:off x="7200231" y="426963"/>
            <a:ext cx="2679060" cy="698886"/>
          </a:xfrm>
          <a:prstGeom prst="rect">
            <a:avLst/>
          </a:prstGeom>
        </p:spPr>
      </p:pic>
      <p:sp>
        <p:nvSpPr>
          <p:cNvPr id="22" name="Šípka: zakrivená doprava 21">
            <a:extLst>
              <a:ext uri="{FF2B5EF4-FFF2-40B4-BE49-F238E27FC236}">
                <a16:creationId xmlns:a16="http://schemas.microsoft.com/office/drawing/2014/main" id="{E3343FFA-4D39-277F-A391-B180DD1E7338}"/>
              </a:ext>
            </a:extLst>
          </p:cNvPr>
          <p:cNvSpPr/>
          <p:nvPr/>
        </p:nvSpPr>
        <p:spPr>
          <a:xfrm>
            <a:off x="516527" y="1901283"/>
            <a:ext cx="321673" cy="447887"/>
          </a:xfrm>
          <a:prstGeom prst="curvedRightArrow">
            <a:avLst/>
          </a:prstGeom>
          <a:solidFill>
            <a:schemeClr val="accent6">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solidFill>
                <a:schemeClr val="tx1"/>
              </a:solidFill>
            </a:endParaRPr>
          </a:p>
        </p:txBody>
      </p:sp>
      <p:sp>
        <p:nvSpPr>
          <p:cNvPr id="23" name="Šípka: zakrivená doprava 22">
            <a:extLst>
              <a:ext uri="{FF2B5EF4-FFF2-40B4-BE49-F238E27FC236}">
                <a16:creationId xmlns:a16="http://schemas.microsoft.com/office/drawing/2014/main" id="{FA1158E1-B579-4635-9787-56AAAB76F5EA}"/>
              </a:ext>
            </a:extLst>
          </p:cNvPr>
          <p:cNvSpPr/>
          <p:nvPr/>
        </p:nvSpPr>
        <p:spPr>
          <a:xfrm>
            <a:off x="1516925" y="2384730"/>
            <a:ext cx="321673" cy="447887"/>
          </a:xfrm>
          <a:prstGeom prst="curvedRightArrow">
            <a:avLst/>
          </a:prstGeom>
          <a:solidFill>
            <a:schemeClr val="accent6">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solidFill>
                <a:schemeClr val="tx1"/>
              </a:solidFill>
            </a:endParaRPr>
          </a:p>
        </p:txBody>
      </p:sp>
      <p:sp>
        <p:nvSpPr>
          <p:cNvPr id="24" name="Šípka: zakrivená doprava 23">
            <a:extLst>
              <a:ext uri="{FF2B5EF4-FFF2-40B4-BE49-F238E27FC236}">
                <a16:creationId xmlns:a16="http://schemas.microsoft.com/office/drawing/2014/main" id="{A22F1F6E-557A-765F-8D7C-A3EC8E3D8EF9}"/>
              </a:ext>
            </a:extLst>
          </p:cNvPr>
          <p:cNvSpPr/>
          <p:nvPr/>
        </p:nvSpPr>
        <p:spPr>
          <a:xfrm>
            <a:off x="2927051" y="2727852"/>
            <a:ext cx="321673" cy="447887"/>
          </a:xfrm>
          <a:prstGeom prst="curvedRightArrow">
            <a:avLst/>
          </a:prstGeom>
          <a:solidFill>
            <a:schemeClr val="accent6">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solidFill>
                <a:schemeClr val="tx1"/>
              </a:solidFill>
            </a:endParaRPr>
          </a:p>
        </p:txBody>
      </p:sp>
      <p:graphicFrame>
        <p:nvGraphicFramePr>
          <p:cNvPr id="6" name="Tabuľka 5">
            <a:extLst>
              <a:ext uri="{FF2B5EF4-FFF2-40B4-BE49-F238E27FC236}">
                <a16:creationId xmlns:a16="http://schemas.microsoft.com/office/drawing/2014/main" id="{A508AF36-8183-B6DF-3174-EA4AB4819225}"/>
              </a:ext>
            </a:extLst>
          </p:cNvPr>
          <p:cNvGraphicFramePr>
            <a:graphicFrameLocks noGrp="1"/>
          </p:cNvGraphicFramePr>
          <p:nvPr>
            <p:extLst>
              <p:ext uri="{D42A27DB-BD31-4B8C-83A1-F6EECF244321}">
                <p14:modId xmlns:p14="http://schemas.microsoft.com/office/powerpoint/2010/main" val="2289268436"/>
              </p:ext>
            </p:extLst>
          </p:nvPr>
        </p:nvGraphicFramePr>
        <p:xfrm>
          <a:off x="6895029" y="3224861"/>
          <a:ext cx="5214740" cy="1903320"/>
        </p:xfrm>
        <a:graphic>
          <a:graphicData uri="http://schemas.openxmlformats.org/drawingml/2006/table">
            <a:tbl>
              <a:tblPr firstRow="1" firstCol="1" bandRow="1">
                <a:tableStyleId>{5C22544A-7EE6-4342-B048-85BDC9FD1C3A}</a:tableStyleId>
              </a:tblPr>
              <a:tblGrid>
                <a:gridCol w="2198134">
                  <a:extLst>
                    <a:ext uri="{9D8B030D-6E8A-4147-A177-3AD203B41FA5}">
                      <a16:colId xmlns:a16="http://schemas.microsoft.com/office/drawing/2014/main" val="3502495780"/>
                    </a:ext>
                  </a:extLst>
                </a:gridCol>
                <a:gridCol w="1407289">
                  <a:extLst>
                    <a:ext uri="{9D8B030D-6E8A-4147-A177-3AD203B41FA5}">
                      <a16:colId xmlns:a16="http://schemas.microsoft.com/office/drawing/2014/main" val="124396232"/>
                    </a:ext>
                  </a:extLst>
                </a:gridCol>
                <a:gridCol w="1609317">
                  <a:extLst>
                    <a:ext uri="{9D8B030D-6E8A-4147-A177-3AD203B41FA5}">
                      <a16:colId xmlns:a16="http://schemas.microsoft.com/office/drawing/2014/main" val="1619358967"/>
                    </a:ext>
                  </a:extLst>
                </a:gridCol>
              </a:tblGrid>
              <a:tr h="237915">
                <a:tc>
                  <a:txBody>
                    <a:bodyPr/>
                    <a:lstStyle/>
                    <a:p>
                      <a:r>
                        <a:rPr lang="en-GB" sz="1000">
                          <a:effectLst/>
                        </a:rPr>
                        <a:t>Soil threat / Soil Ecosystem Services</a:t>
                      </a:r>
                      <a:endParaRPr lang="sk-SK" sz="1100">
                        <a:effectLst/>
                        <a:latin typeface="Calibri" panose="020F0502020204030204" pitchFamily="34" charset="0"/>
                        <a:ea typeface="Calibri" panose="020F0502020204030204" pitchFamily="34" charset="0"/>
                        <a:cs typeface="Calibri (Corps)"/>
                      </a:endParaRPr>
                    </a:p>
                  </a:txBody>
                  <a:tcPr marL="68580" marR="68580" marT="0" marB="0"/>
                </a:tc>
                <a:tc>
                  <a:txBody>
                    <a:bodyPr/>
                    <a:lstStyle/>
                    <a:p>
                      <a:r>
                        <a:rPr lang="en-GB" sz="1000">
                          <a:effectLst/>
                        </a:rPr>
                        <a:t>Ideal indicator</a:t>
                      </a:r>
                      <a:endParaRPr lang="sk-SK" sz="1100">
                        <a:effectLst/>
                        <a:latin typeface="Calibri" panose="020F0502020204030204" pitchFamily="34" charset="0"/>
                        <a:ea typeface="Calibri" panose="020F0502020204030204" pitchFamily="34" charset="0"/>
                        <a:cs typeface="Calibri (Corps)"/>
                      </a:endParaRPr>
                    </a:p>
                  </a:txBody>
                  <a:tcPr marL="68580" marR="68580" marT="0" marB="0"/>
                </a:tc>
                <a:tc>
                  <a:txBody>
                    <a:bodyPr/>
                    <a:lstStyle/>
                    <a:p>
                      <a:r>
                        <a:rPr lang="en-GB" sz="1000">
                          <a:effectLst/>
                        </a:rPr>
                        <a:t>Realistic indicator</a:t>
                      </a:r>
                      <a:endParaRPr lang="sk-SK" sz="1100">
                        <a:effectLst/>
                        <a:latin typeface="Calibri" panose="020F0502020204030204" pitchFamily="34" charset="0"/>
                        <a:ea typeface="Calibri" panose="020F0502020204030204" pitchFamily="34" charset="0"/>
                        <a:cs typeface="Calibri (Corps)"/>
                      </a:endParaRPr>
                    </a:p>
                  </a:txBody>
                  <a:tcPr marL="68580" marR="68580" marT="0" marB="0"/>
                </a:tc>
                <a:extLst>
                  <a:ext uri="{0D108BD9-81ED-4DB2-BD59-A6C34878D82A}">
                    <a16:rowId xmlns:a16="http://schemas.microsoft.com/office/drawing/2014/main" val="3730228417"/>
                  </a:ext>
                </a:extLst>
              </a:tr>
              <a:tr h="237915">
                <a:tc>
                  <a:txBody>
                    <a:bodyPr/>
                    <a:lstStyle/>
                    <a:p>
                      <a:r>
                        <a:rPr lang="en-GB" sz="1000">
                          <a:effectLst/>
                        </a:rPr>
                        <a:t>Soil Organic Carbon (SOC) loss</a:t>
                      </a:r>
                      <a:endParaRPr lang="sk-SK" sz="1100">
                        <a:effectLst/>
                        <a:latin typeface="Calibri" panose="020F0502020204030204" pitchFamily="34" charset="0"/>
                        <a:ea typeface="Calibri" panose="020F0502020204030204" pitchFamily="34" charset="0"/>
                        <a:cs typeface="Calibri (Corps)"/>
                      </a:endParaRPr>
                    </a:p>
                  </a:txBody>
                  <a:tcPr marL="68580" marR="68580" marT="0" marB="0"/>
                </a:tc>
                <a:tc>
                  <a:txBody>
                    <a:bodyPr/>
                    <a:lstStyle/>
                    <a:p>
                      <a:r>
                        <a:rPr lang="en-GB" sz="1000">
                          <a:effectLst/>
                        </a:rPr>
                        <a:t>Change in SOC stocks</a:t>
                      </a:r>
                      <a:endParaRPr lang="sk-SK" sz="1100">
                        <a:effectLst/>
                        <a:latin typeface="Calibri" panose="020F0502020204030204" pitchFamily="34" charset="0"/>
                        <a:ea typeface="Calibri" panose="020F0502020204030204" pitchFamily="34" charset="0"/>
                        <a:cs typeface="Calibri (Corps)"/>
                      </a:endParaRPr>
                    </a:p>
                  </a:txBody>
                  <a:tcPr marL="68580" marR="68580" marT="0" marB="0"/>
                </a:tc>
                <a:tc>
                  <a:txBody>
                    <a:bodyPr/>
                    <a:lstStyle/>
                    <a:p>
                      <a:r>
                        <a:rPr lang="en-GB" sz="1000">
                          <a:effectLst/>
                        </a:rPr>
                        <a:t> </a:t>
                      </a:r>
                      <a:endParaRPr lang="sk-SK" sz="1100">
                        <a:effectLst/>
                        <a:latin typeface="Calibri" panose="020F0502020204030204" pitchFamily="34" charset="0"/>
                        <a:ea typeface="Calibri" panose="020F0502020204030204" pitchFamily="34" charset="0"/>
                        <a:cs typeface="Calibri (Corps)"/>
                      </a:endParaRPr>
                    </a:p>
                  </a:txBody>
                  <a:tcPr marL="68580" marR="68580" marT="0" marB="0"/>
                </a:tc>
                <a:extLst>
                  <a:ext uri="{0D108BD9-81ED-4DB2-BD59-A6C34878D82A}">
                    <a16:rowId xmlns:a16="http://schemas.microsoft.com/office/drawing/2014/main" val="3265490881"/>
                  </a:ext>
                </a:extLst>
              </a:tr>
              <a:tr h="237915">
                <a:tc>
                  <a:txBody>
                    <a:bodyPr/>
                    <a:lstStyle/>
                    <a:p>
                      <a:r>
                        <a:rPr lang="en-GB" sz="1000">
                          <a:effectLst/>
                        </a:rPr>
                        <a:t>Soil erosion</a:t>
                      </a:r>
                      <a:endParaRPr lang="sk-SK" sz="1100">
                        <a:effectLst/>
                        <a:latin typeface="Calibri" panose="020F0502020204030204" pitchFamily="34" charset="0"/>
                        <a:ea typeface="Calibri" panose="020F0502020204030204" pitchFamily="34" charset="0"/>
                        <a:cs typeface="Calibri (Corps)"/>
                      </a:endParaRPr>
                    </a:p>
                  </a:txBody>
                  <a:tcPr marL="68580" marR="68580" marT="0" marB="0"/>
                </a:tc>
                <a:tc>
                  <a:txBody>
                    <a:bodyPr/>
                    <a:lstStyle/>
                    <a:p>
                      <a:r>
                        <a:rPr lang="en-GB" sz="1000">
                          <a:effectLst/>
                        </a:rPr>
                        <a:t>Soil loss</a:t>
                      </a:r>
                      <a:endParaRPr lang="sk-SK" sz="1100">
                        <a:effectLst/>
                        <a:latin typeface="Calibri" panose="020F0502020204030204" pitchFamily="34" charset="0"/>
                        <a:ea typeface="Calibri" panose="020F0502020204030204" pitchFamily="34" charset="0"/>
                        <a:cs typeface="Calibri (Corps)"/>
                      </a:endParaRPr>
                    </a:p>
                  </a:txBody>
                  <a:tcPr marL="68580" marR="68580" marT="0" marB="0"/>
                </a:tc>
                <a:tc>
                  <a:txBody>
                    <a:bodyPr/>
                    <a:lstStyle/>
                    <a:p>
                      <a:r>
                        <a:rPr lang="en-GB" sz="1000">
                          <a:effectLst/>
                        </a:rPr>
                        <a:t>Soil loss by water</a:t>
                      </a:r>
                      <a:endParaRPr lang="sk-SK" sz="1100">
                        <a:effectLst/>
                        <a:latin typeface="Calibri" panose="020F0502020204030204" pitchFamily="34" charset="0"/>
                        <a:ea typeface="Calibri" panose="020F0502020204030204" pitchFamily="34" charset="0"/>
                        <a:cs typeface="Calibri (Corps)"/>
                      </a:endParaRPr>
                    </a:p>
                  </a:txBody>
                  <a:tcPr marL="68580" marR="68580" marT="0" marB="0"/>
                </a:tc>
                <a:extLst>
                  <a:ext uri="{0D108BD9-81ED-4DB2-BD59-A6C34878D82A}">
                    <a16:rowId xmlns:a16="http://schemas.microsoft.com/office/drawing/2014/main" val="2459088332"/>
                  </a:ext>
                </a:extLst>
              </a:tr>
              <a:tr h="237915">
                <a:tc>
                  <a:txBody>
                    <a:bodyPr/>
                    <a:lstStyle/>
                    <a:p>
                      <a:r>
                        <a:rPr lang="en-GB" sz="1000">
                          <a:effectLst/>
                        </a:rPr>
                        <a:t>Soil compaction</a:t>
                      </a:r>
                      <a:endParaRPr lang="sk-SK" sz="1100">
                        <a:effectLst/>
                        <a:latin typeface="Calibri" panose="020F0502020204030204" pitchFamily="34" charset="0"/>
                        <a:ea typeface="Calibri" panose="020F0502020204030204" pitchFamily="34" charset="0"/>
                        <a:cs typeface="Calibri (Corps)"/>
                      </a:endParaRPr>
                    </a:p>
                  </a:txBody>
                  <a:tcPr marL="68580" marR="68580" marT="0" marB="0"/>
                </a:tc>
                <a:tc>
                  <a:txBody>
                    <a:bodyPr/>
                    <a:lstStyle/>
                    <a:p>
                      <a:r>
                        <a:rPr lang="en-GB" sz="1000">
                          <a:effectLst/>
                        </a:rPr>
                        <a:t>Change in bulk density</a:t>
                      </a:r>
                      <a:endParaRPr lang="sk-SK" sz="1100">
                        <a:effectLst/>
                        <a:latin typeface="Calibri" panose="020F0502020204030204" pitchFamily="34" charset="0"/>
                        <a:ea typeface="Calibri" panose="020F0502020204030204" pitchFamily="34" charset="0"/>
                        <a:cs typeface="Calibri (Corps)"/>
                      </a:endParaRPr>
                    </a:p>
                  </a:txBody>
                  <a:tcPr marL="68580" marR="68580" marT="0" marB="0"/>
                </a:tc>
                <a:tc>
                  <a:txBody>
                    <a:bodyPr/>
                    <a:lstStyle/>
                    <a:p>
                      <a:r>
                        <a:rPr lang="en-GB" sz="1000">
                          <a:effectLst/>
                        </a:rPr>
                        <a:t> </a:t>
                      </a:r>
                      <a:endParaRPr lang="sk-SK" sz="1100">
                        <a:effectLst/>
                        <a:latin typeface="Calibri" panose="020F0502020204030204" pitchFamily="34" charset="0"/>
                        <a:ea typeface="Calibri" panose="020F0502020204030204" pitchFamily="34" charset="0"/>
                        <a:cs typeface="Calibri (Corps)"/>
                      </a:endParaRPr>
                    </a:p>
                  </a:txBody>
                  <a:tcPr marL="68580" marR="68580" marT="0" marB="0"/>
                </a:tc>
                <a:extLst>
                  <a:ext uri="{0D108BD9-81ED-4DB2-BD59-A6C34878D82A}">
                    <a16:rowId xmlns:a16="http://schemas.microsoft.com/office/drawing/2014/main" val="75164439"/>
                  </a:ext>
                </a:extLst>
              </a:tr>
              <a:tr h="237915">
                <a:tc>
                  <a:txBody>
                    <a:bodyPr/>
                    <a:lstStyle/>
                    <a:p>
                      <a:r>
                        <a:rPr lang="en-GB" sz="1000">
                          <a:effectLst/>
                        </a:rPr>
                        <a:t>Soil sealing</a:t>
                      </a:r>
                      <a:endParaRPr lang="sk-SK" sz="1100">
                        <a:effectLst/>
                        <a:latin typeface="Calibri" panose="020F0502020204030204" pitchFamily="34" charset="0"/>
                        <a:ea typeface="Calibri" panose="020F0502020204030204" pitchFamily="34" charset="0"/>
                        <a:cs typeface="Calibri (Corps)"/>
                      </a:endParaRPr>
                    </a:p>
                  </a:txBody>
                  <a:tcPr marL="68580" marR="68580" marT="0" marB="0"/>
                </a:tc>
                <a:tc>
                  <a:txBody>
                    <a:bodyPr/>
                    <a:lstStyle/>
                    <a:p>
                      <a:r>
                        <a:rPr lang="en-GB" sz="1000">
                          <a:effectLst/>
                        </a:rPr>
                        <a:t>Change in soil sealing</a:t>
                      </a:r>
                      <a:endParaRPr lang="sk-SK" sz="1100">
                        <a:effectLst/>
                        <a:latin typeface="Calibri" panose="020F0502020204030204" pitchFamily="34" charset="0"/>
                        <a:ea typeface="Calibri" panose="020F0502020204030204" pitchFamily="34" charset="0"/>
                        <a:cs typeface="Calibri (Corps)"/>
                      </a:endParaRPr>
                    </a:p>
                  </a:txBody>
                  <a:tcPr marL="68580" marR="68580" marT="0" marB="0"/>
                </a:tc>
                <a:tc>
                  <a:txBody>
                    <a:bodyPr/>
                    <a:lstStyle/>
                    <a:p>
                      <a:r>
                        <a:rPr lang="en-GB" sz="1000">
                          <a:effectLst/>
                        </a:rPr>
                        <a:t>Soil sealing</a:t>
                      </a:r>
                      <a:endParaRPr lang="sk-SK" sz="1100">
                        <a:effectLst/>
                        <a:latin typeface="Calibri" panose="020F0502020204030204" pitchFamily="34" charset="0"/>
                        <a:ea typeface="Calibri" panose="020F0502020204030204" pitchFamily="34" charset="0"/>
                        <a:cs typeface="Calibri (Corps)"/>
                      </a:endParaRPr>
                    </a:p>
                  </a:txBody>
                  <a:tcPr marL="68580" marR="68580" marT="0" marB="0"/>
                </a:tc>
                <a:extLst>
                  <a:ext uri="{0D108BD9-81ED-4DB2-BD59-A6C34878D82A}">
                    <a16:rowId xmlns:a16="http://schemas.microsoft.com/office/drawing/2014/main" val="876114763"/>
                  </a:ext>
                </a:extLst>
              </a:tr>
              <a:tr h="237915">
                <a:tc>
                  <a:txBody>
                    <a:bodyPr/>
                    <a:lstStyle/>
                    <a:p>
                      <a:r>
                        <a:rPr lang="en-GB" sz="1000">
                          <a:effectLst/>
                        </a:rPr>
                        <a:t>Primary biomass production</a:t>
                      </a:r>
                      <a:endParaRPr lang="sk-SK" sz="1100">
                        <a:effectLst/>
                        <a:latin typeface="Calibri" panose="020F0502020204030204" pitchFamily="34" charset="0"/>
                        <a:ea typeface="Calibri" panose="020F0502020204030204" pitchFamily="34" charset="0"/>
                        <a:cs typeface="Calibri (Corps)"/>
                      </a:endParaRPr>
                    </a:p>
                  </a:txBody>
                  <a:tcPr marL="68580" marR="68580" marT="0" marB="0"/>
                </a:tc>
                <a:tc>
                  <a:txBody>
                    <a:bodyPr/>
                    <a:lstStyle/>
                    <a:p>
                      <a:r>
                        <a:rPr lang="en-GB" sz="1000">
                          <a:effectLst/>
                        </a:rPr>
                        <a:t> </a:t>
                      </a:r>
                      <a:endParaRPr lang="sk-SK" sz="1100">
                        <a:effectLst/>
                        <a:latin typeface="Calibri" panose="020F0502020204030204" pitchFamily="34" charset="0"/>
                        <a:ea typeface="Calibri" panose="020F0502020204030204" pitchFamily="34" charset="0"/>
                        <a:cs typeface="Calibri (Corps)"/>
                      </a:endParaRPr>
                    </a:p>
                  </a:txBody>
                  <a:tcPr marL="68580" marR="68580" marT="0" marB="0"/>
                </a:tc>
                <a:tc>
                  <a:txBody>
                    <a:bodyPr/>
                    <a:lstStyle/>
                    <a:p>
                      <a:r>
                        <a:rPr lang="en-GB" sz="1000">
                          <a:effectLst/>
                        </a:rPr>
                        <a:t> </a:t>
                      </a:r>
                      <a:endParaRPr lang="sk-SK" sz="1100">
                        <a:effectLst/>
                        <a:latin typeface="Calibri" panose="020F0502020204030204" pitchFamily="34" charset="0"/>
                        <a:ea typeface="Calibri" panose="020F0502020204030204" pitchFamily="34" charset="0"/>
                        <a:cs typeface="Calibri (Corps)"/>
                      </a:endParaRPr>
                    </a:p>
                  </a:txBody>
                  <a:tcPr marL="68580" marR="68580" marT="0" marB="0"/>
                </a:tc>
                <a:extLst>
                  <a:ext uri="{0D108BD9-81ED-4DB2-BD59-A6C34878D82A}">
                    <a16:rowId xmlns:a16="http://schemas.microsoft.com/office/drawing/2014/main" val="2322383734"/>
                  </a:ext>
                </a:extLst>
              </a:tr>
              <a:tr h="237915">
                <a:tc>
                  <a:txBody>
                    <a:bodyPr/>
                    <a:lstStyle/>
                    <a:p>
                      <a:r>
                        <a:rPr lang="en-GB" sz="1000">
                          <a:effectLst/>
                        </a:rPr>
                        <a:t>Greenhouse gas and climate regulation</a:t>
                      </a:r>
                      <a:endParaRPr lang="sk-SK" sz="1100">
                        <a:effectLst/>
                        <a:latin typeface="Calibri" panose="020F0502020204030204" pitchFamily="34" charset="0"/>
                        <a:ea typeface="Calibri" panose="020F0502020204030204" pitchFamily="34" charset="0"/>
                        <a:cs typeface="Calibri (Corps)"/>
                      </a:endParaRPr>
                    </a:p>
                  </a:txBody>
                  <a:tcPr marL="68580" marR="68580" marT="0" marB="0"/>
                </a:tc>
                <a:tc>
                  <a:txBody>
                    <a:bodyPr/>
                    <a:lstStyle/>
                    <a:p>
                      <a:r>
                        <a:rPr lang="en-GB" sz="1000">
                          <a:effectLst/>
                        </a:rPr>
                        <a:t> </a:t>
                      </a:r>
                      <a:endParaRPr lang="sk-SK" sz="1100">
                        <a:effectLst/>
                        <a:latin typeface="Calibri" panose="020F0502020204030204" pitchFamily="34" charset="0"/>
                        <a:ea typeface="Calibri" panose="020F0502020204030204" pitchFamily="34" charset="0"/>
                        <a:cs typeface="Calibri (Corps)"/>
                      </a:endParaRPr>
                    </a:p>
                  </a:txBody>
                  <a:tcPr marL="68580" marR="68580" marT="0" marB="0"/>
                </a:tc>
                <a:tc>
                  <a:txBody>
                    <a:bodyPr/>
                    <a:lstStyle/>
                    <a:p>
                      <a:r>
                        <a:rPr lang="en-GB" sz="1000">
                          <a:effectLst/>
                        </a:rPr>
                        <a:t>Net ecosystem productivity </a:t>
                      </a:r>
                      <a:endParaRPr lang="sk-SK" sz="1100">
                        <a:effectLst/>
                        <a:latin typeface="Calibri" panose="020F0502020204030204" pitchFamily="34" charset="0"/>
                        <a:ea typeface="Calibri" panose="020F0502020204030204" pitchFamily="34" charset="0"/>
                        <a:cs typeface="Calibri (Corps)"/>
                      </a:endParaRPr>
                    </a:p>
                  </a:txBody>
                  <a:tcPr marL="68580" marR="68580" marT="0" marB="0"/>
                </a:tc>
                <a:extLst>
                  <a:ext uri="{0D108BD9-81ED-4DB2-BD59-A6C34878D82A}">
                    <a16:rowId xmlns:a16="http://schemas.microsoft.com/office/drawing/2014/main" val="1120996139"/>
                  </a:ext>
                </a:extLst>
              </a:tr>
              <a:tr h="237915">
                <a:tc>
                  <a:txBody>
                    <a:bodyPr/>
                    <a:lstStyle/>
                    <a:p>
                      <a:r>
                        <a:rPr lang="en-GB" sz="1000">
                          <a:effectLst/>
                        </a:rPr>
                        <a:t>Erosion control</a:t>
                      </a:r>
                      <a:endParaRPr lang="sk-SK" sz="1100">
                        <a:effectLst/>
                        <a:latin typeface="Calibri" panose="020F0502020204030204" pitchFamily="34" charset="0"/>
                        <a:ea typeface="Calibri" panose="020F0502020204030204" pitchFamily="34" charset="0"/>
                        <a:cs typeface="Calibri (Corps)"/>
                      </a:endParaRPr>
                    </a:p>
                  </a:txBody>
                  <a:tcPr marL="68580" marR="68580" marT="0" marB="0"/>
                </a:tc>
                <a:tc>
                  <a:txBody>
                    <a:bodyPr/>
                    <a:lstStyle/>
                    <a:p>
                      <a:r>
                        <a:rPr lang="en-GB" sz="1000">
                          <a:effectLst/>
                        </a:rPr>
                        <a:t>Non-eroded soil</a:t>
                      </a:r>
                      <a:endParaRPr lang="sk-SK" sz="1100">
                        <a:effectLst/>
                        <a:latin typeface="Calibri" panose="020F0502020204030204" pitchFamily="34" charset="0"/>
                        <a:ea typeface="Calibri" panose="020F0502020204030204" pitchFamily="34" charset="0"/>
                        <a:cs typeface="Calibri (Corps)"/>
                      </a:endParaRPr>
                    </a:p>
                  </a:txBody>
                  <a:tcPr marL="68580" marR="68580" marT="0" marB="0"/>
                </a:tc>
                <a:tc>
                  <a:txBody>
                    <a:bodyPr/>
                    <a:lstStyle/>
                    <a:p>
                      <a:r>
                        <a:rPr lang="en-GB" sz="1000" dirty="0">
                          <a:effectLst/>
                        </a:rPr>
                        <a:t>Non-eroded soil by water</a:t>
                      </a:r>
                      <a:endParaRPr lang="sk-SK" sz="1100" dirty="0">
                        <a:effectLst/>
                        <a:latin typeface="Calibri" panose="020F0502020204030204" pitchFamily="34" charset="0"/>
                        <a:ea typeface="Calibri" panose="020F0502020204030204" pitchFamily="34" charset="0"/>
                        <a:cs typeface="Calibri (Corps)"/>
                      </a:endParaRPr>
                    </a:p>
                  </a:txBody>
                  <a:tcPr marL="68580" marR="68580" marT="0" marB="0"/>
                </a:tc>
                <a:extLst>
                  <a:ext uri="{0D108BD9-81ED-4DB2-BD59-A6C34878D82A}">
                    <a16:rowId xmlns:a16="http://schemas.microsoft.com/office/drawing/2014/main" val="1032914321"/>
                  </a:ext>
                </a:extLst>
              </a:tr>
            </a:tbl>
          </a:graphicData>
        </a:graphic>
      </p:graphicFrame>
    </p:spTree>
    <p:extLst>
      <p:ext uri="{BB962C8B-B14F-4D97-AF65-F5344CB8AC3E}">
        <p14:creationId xmlns:p14="http://schemas.microsoft.com/office/powerpoint/2010/main" val="4927485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ázo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69626" y="0"/>
            <a:ext cx="5747657" cy="6079459"/>
          </a:xfrm>
          <a:prstGeom prst="rect">
            <a:avLst/>
          </a:prstGeom>
        </p:spPr>
      </p:pic>
      <p:grpSp>
        <p:nvGrpSpPr>
          <p:cNvPr id="8" name="Skupina 7"/>
          <p:cNvGrpSpPr/>
          <p:nvPr/>
        </p:nvGrpSpPr>
        <p:grpSpPr>
          <a:xfrm>
            <a:off x="390762" y="167150"/>
            <a:ext cx="6078864" cy="1297856"/>
            <a:chOff x="184285" y="0"/>
            <a:chExt cx="11208029" cy="2334530"/>
          </a:xfrm>
        </p:grpSpPr>
        <p:pic>
          <p:nvPicPr>
            <p:cNvPr id="2" name="Obrázo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4285" y="0"/>
              <a:ext cx="4676334" cy="2334530"/>
            </a:xfrm>
            <a:prstGeom prst="rect">
              <a:avLst/>
            </a:prstGeom>
          </p:spPr>
        </p:pic>
        <p:pic>
          <p:nvPicPr>
            <p:cNvPr id="3" name="Obrázo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05767" y="369162"/>
              <a:ext cx="6086547" cy="1400646"/>
            </a:xfrm>
            <a:prstGeom prst="rect">
              <a:avLst/>
            </a:prstGeom>
          </p:spPr>
        </p:pic>
      </p:grpSp>
      <p:pic>
        <p:nvPicPr>
          <p:cNvPr id="10" name="Obrázo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451361" y="6125555"/>
            <a:ext cx="1718821" cy="546225"/>
          </a:xfrm>
          <a:prstGeom prst="rect">
            <a:avLst/>
          </a:prstGeom>
        </p:spPr>
      </p:pic>
      <p:sp>
        <p:nvSpPr>
          <p:cNvPr id="6" name="Zástupný objekt pre obsah 5">
            <a:extLst>
              <a:ext uri="{FF2B5EF4-FFF2-40B4-BE49-F238E27FC236}">
                <a16:creationId xmlns:a16="http://schemas.microsoft.com/office/drawing/2014/main" id="{FB6F92BE-E400-AC49-BD17-4FA4798C530E}"/>
              </a:ext>
            </a:extLst>
          </p:cNvPr>
          <p:cNvSpPr>
            <a:spLocks noGrp="1"/>
          </p:cNvSpPr>
          <p:nvPr>
            <p:ph idx="1"/>
          </p:nvPr>
        </p:nvSpPr>
        <p:spPr>
          <a:xfrm>
            <a:off x="252394" y="1867911"/>
            <a:ext cx="11268261" cy="4667250"/>
          </a:xfrm>
        </p:spPr>
        <p:txBody>
          <a:bodyPr>
            <a:normAutofit/>
          </a:bodyPr>
          <a:lstStyle/>
          <a:p>
            <a:pPr>
              <a:spcBef>
                <a:spcPts val="0"/>
              </a:spcBef>
            </a:pPr>
            <a:r>
              <a:rPr lang="en-US" sz="1600" dirty="0" err="1"/>
              <a:t>Schopnosť</a:t>
            </a:r>
            <a:r>
              <a:rPr lang="en-US" sz="1600" dirty="0"/>
              <a:t> </a:t>
            </a:r>
            <a:r>
              <a:rPr lang="en-US" sz="1600" dirty="0" err="1"/>
              <a:t>pôdy</a:t>
            </a:r>
            <a:r>
              <a:rPr lang="en-US" sz="1600" dirty="0"/>
              <a:t> </a:t>
            </a:r>
            <a:r>
              <a:rPr lang="en-US" sz="1600" dirty="0" err="1"/>
              <a:t>sorbovať</a:t>
            </a:r>
            <a:r>
              <a:rPr lang="en-US" sz="1600" dirty="0"/>
              <a:t>, </a:t>
            </a:r>
            <a:r>
              <a:rPr lang="en-US" sz="1600" dirty="0" err="1"/>
              <a:t>znižovať</a:t>
            </a:r>
            <a:r>
              <a:rPr lang="en-US" sz="1600" dirty="0"/>
              <a:t> </a:t>
            </a:r>
            <a:r>
              <a:rPr lang="sk-SK" sz="1600" dirty="0"/>
              <a:t> obsah </a:t>
            </a:r>
            <a:r>
              <a:rPr lang="en-US" sz="1600" dirty="0" err="1"/>
              <a:t>znečisťujúcich</a:t>
            </a:r>
            <a:r>
              <a:rPr lang="en-US" sz="1600" dirty="0"/>
              <a:t> </a:t>
            </a:r>
            <a:r>
              <a:rPr lang="en-US" sz="1600" dirty="0" err="1"/>
              <a:t>látok</a:t>
            </a:r>
            <a:r>
              <a:rPr lang="en-US" sz="1600" dirty="0"/>
              <a:t> </a:t>
            </a:r>
            <a:r>
              <a:rPr lang="sk-SK" sz="1600" dirty="0"/>
              <a:t>v</a:t>
            </a:r>
            <a:r>
              <a:rPr lang="en-US" sz="1600" dirty="0"/>
              <a:t> </a:t>
            </a:r>
            <a:r>
              <a:rPr lang="sk-SK" sz="1600" dirty="0"/>
              <a:t>pôde a eliminovať ich prechod  do zložiek životného </a:t>
            </a:r>
            <a:r>
              <a:rPr lang="en-US" sz="1600" dirty="0" err="1"/>
              <a:t>prostredia</a:t>
            </a:r>
            <a:r>
              <a:rPr lang="sk-SK" sz="1600" dirty="0"/>
              <a:t>/</a:t>
            </a:r>
            <a:r>
              <a:rPr lang="en-US" sz="1600" dirty="0"/>
              <a:t>The capacity of soil to sorb, reduce or eliminate the release and content of pollutants from the environment</a:t>
            </a:r>
            <a:endParaRPr lang="sk-SK" sz="1600" dirty="0"/>
          </a:p>
          <a:p>
            <a:pPr>
              <a:spcBef>
                <a:spcPts val="0"/>
              </a:spcBef>
            </a:pPr>
            <a:endParaRPr lang="sk-SK" sz="1600" dirty="0"/>
          </a:p>
          <a:p>
            <a:pPr>
              <a:spcBef>
                <a:spcPts val="0"/>
              </a:spcBef>
            </a:pPr>
            <a:r>
              <a:rPr lang="sk-SK" sz="1600" dirty="0"/>
              <a:t>Multikriteriálny prístup k priestorovej kvantifikácii ekosystémových služieb prepojený so </a:t>
            </a:r>
            <a:r>
              <a:rPr lang="sk-SK" sz="1600" dirty="0" err="1"/>
              <a:t>socio</a:t>
            </a:r>
            <a:r>
              <a:rPr lang="sk-SK" sz="1600" dirty="0"/>
              <a:t>-ekonomickým indikátorom, (územné jednotky pre štatistické účely (NUTS) umožňuje explicitne posúdiť potenciál ekosystému poľnohospodársky využívaných pôd poskytovať </a:t>
            </a:r>
            <a:r>
              <a:rPr lang="sk-SK" sz="1600" dirty="0" err="1"/>
              <a:t>agroekosystémové</a:t>
            </a:r>
            <a:r>
              <a:rPr lang="sk-SK" sz="1600" dirty="0"/>
              <a:t> služby ako aj prispôsobiť manažment pôd pre lokálne podmienky</a:t>
            </a:r>
          </a:p>
          <a:p>
            <a:pPr>
              <a:spcBef>
                <a:spcPts val="0"/>
              </a:spcBef>
            </a:pPr>
            <a:endParaRPr lang="sk-SK" sz="1600" dirty="0"/>
          </a:p>
          <a:p>
            <a:pPr>
              <a:spcBef>
                <a:spcPts val="0"/>
              </a:spcBef>
            </a:pPr>
            <a:endParaRPr lang="sk-SK" sz="1600" b="1" dirty="0"/>
          </a:p>
          <a:p>
            <a:endParaRPr lang="sk-SK" dirty="0"/>
          </a:p>
        </p:txBody>
      </p:sp>
      <p:sp>
        <p:nvSpPr>
          <p:cNvPr id="12" name="Nadpis 11">
            <a:extLst>
              <a:ext uri="{FF2B5EF4-FFF2-40B4-BE49-F238E27FC236}">
                <a16:creationId xmlns:a16="http://schemas.microsoft.com/office/drawing/2014/main" id="{E2D53796-65ED-0DD7-C532-09925DB83052}"/>
              </a:ext>
            </a:extLst>
          </p:cNvPr>
          <p:cNvSpPr>
            <a:spLocks noGrp="1"/>
          </p:cNvSpPr>
          <p:nvPr>
            <p:ph type="title"/>
          </p:nvPr>
        </p:nvSpPr>
        <p:spPr>
          <a:xfrm>
            <a:off x="868369" y="417063"/>
            <a:ext cx="10515600" cy="1325563"/>
          </a:xfrm>
        </p:spPr>
        <p:txBody>
          <a:bodyPr>
            <a:normAutofit/>
          </a:bodyPr>
          <a:lstStyle/>
          <a:p>
            <a:br>
              <a:rPr lang="sk-SK" sz="2400" dirty="0">
                <a:solidFill>
                  <a:schemeClr val="accent6">
                    <a:lumMod val="75000"/>
                  </a:schemeClr>
                </a:solidFill>
              </a:rPr>
            </a:br>
            <a:br>
              <a:rPr lang="sk-SK" sz="2400" dirty="0">
                <a:solidFill>
                  <a:schemeClr val="accent6">
                    <a:lumMod val="75000"/>
                  </a:schemeClr>
                </a:solidFill>
              </a:rPr>
            </a:br>
            <a:r>
              <a:rPr lang="sk-SK" sz="2400" b="1" dirty="0">
                <a:solidFill>
                  <a:schemeClr val="accent6">
                    <a:lumMod val="75000"/>
                  </a:schemeClr>
                </a:solidFill>
              </a:rPr>
              <a:t>Kvantifikácia a distribúcia </a:t>
            </a:r>
            <a:r>
              <a:rPr lang="sk-SK" sz="2400" b="1" dirty="0" err="1">
                <a:solidFill>
                  <a:schemeClr val="accent6">
                    <a:lumMod val="75000"/>
                  </a:schemeClr>
                </a:solidFill>
              </a:rPr>
              <a:t>agroekosystémovej</a:t>
            </a:r>
            <a:r>
              <a:rPr lang="sk-SK" sz="2400" b="1" dirty="0">
                <a:solidFill>
                  <a:schemeClr val="accent6">
                    <a:lumMod val="75000"/>
                  </a:schemeClr>
                </a:solidFill>
              </a:rPr>
              <a:t> služby </a:t>
            </a:r>
            <a:r>
              <a:rPr lang="sk-SK" sz="2400" b="1" dirty="0" err="1">
                <a:solidFill>
                  <a:schemeClr val="accent6">
                    <a:lumMod val="75000"/>
                  </a:schemeClr>
                </a:solidFill>
              </a:rPr>
              <a:t>imobilizácia</a:t>
            </a:r>
            <a:r>
              <a:rPr lang="sk-SK" sz="2400" b="1" dirty="0">
                <a:solidFill>
                  <a:schemeClr val="accent6">
                    <a:lumMod val="75000"/>
                  </a:schemeClr>
                </a:solidFill>
              </a:rPr>
              <a:t> rizikových prvkov</a:t>
            </a:r>
            <a:endParaRPr lang="sk-SK" sz="2400" b="1" dirty="0"/>
          </a:p>
        </p:txBody>
      </p:sp>
      <p:pic>
        <p:nvPicPr>
          <p:cNvPr id="4" name="Obrázok 3" descr="\\Palka\Apvv_EKO\!!monografia\imobil_sr.jpg">
            <a:extLst>
              <a:ext uri="{FF2B5EF4-FFF2-40B4-BE49-F238E27FC236}">
                <a16:creationId xmlns:a16="http://schemas.microsoft.com/office/drawing/2014/main" id="{6A6E2F21-A56F-DD50-6DA0-80689E994F83}"/>
              </a:ext>
            </a:extLst>
          </p:cNvPr>
          <p:cNvPicPr/>
          <p:nvPr/>
        </p:nvPicPr>
        <p:blipFill>
          <a:blip r:embed="rId6" cstate="print"/>
          <a:srcRect/>
          <a:stretch>
            <a:fillRect/>
          </a:stretch>
        </p:blipFill>
        <p:spPr bwMode="auto">
          <a:xfrm>
            <a:off x="868369" y="3992772"/>
            <a:ext cx="4702621" cy="2532148"/>
          </a:xfrm>
          <a:prstGeom prst="rect">
            <a:avLst/>
          </a:prstGeom>
          <a:noFill/>
          <a:ln w="9525">
            <a:noFill/>
            <a:miter lim="800000"/>
            <a:headEnd/>
            <a:tailEnd/>
          </a:ln>
        </p:spPr>
      </p:pic>
      <p:sp>
        <p:nvSpPr>
          <p:cNvPr id="5" name="Obdĺžnik 4">
            <a:extLst>
              <a:ext uri="{FF2B5EF4-FFF2-40B4-BE49-F238E27FC236}">
                <a16:creationId xmlns:a16="http://schemas.microsoft.com/office/drawing/2014/main" id="{6DAA0EF8-04FB-D574-6785-E79BB53B10ED}"/>
              </a:ext>
            </a:extLst>
          </p:cNvPr>
          <p:cNvSpPr/>
          <p:nvPr/>
        </p:nvSpPr>
        <p:spPr>
          <a:xfrm>
            <a:off x="538050" y="3262220"/>
            <a:ext cx="10975022" cy="710707"/>
          </a:xfrm>
          <a:prstGeom prst="rect">
            <a:avLst/>
          </a:prstGeom>
        </p:spPr>
        <p:txBody>
          <a:bodyPr wrap="square">
            <a:spAutoFit/>
          </a:bodyPr>
          <a:lstStyle/>
          <a:p>
            <a:pPr algn="just">
              <a:lnSpc>
                <a:spcPct val="115000"/>
              </a:lnSpc>
              <a:spcAft>
                <a:spcPts val="0"/>
              </a:spcAft>
            </a:pPr>
            <a:r>
              <a:rPr lang="sk-SK" b="1" dirty="0">
                <a:solidFill>
                  <a:schemeClr val="accent6">
                    <a:lumMod val="50000"/>
                  </a:schemeClr>
                </a:solidFill>
                <a:latin typeface="Calibri" panose="020F0502020204030204" pitchFamily="34" charset="0"/>
                <a:ea typeface="Calibri" panose="020F0502020204030204" pitchFamily="34" charset="0"/>
                <a:cs typeface="Times New Roman" panose="02020603050405020304" pitchFamily="18" charset="0"/>
              </a:rPr>
              <a:t>Priestorová kvantifikácia potenciálu čistenia pôdy poľnohospodársky využívaných pôd (</a:t>
            </a:r>
            <a:r>
              <a:rPr lang="sk-SK" b="1" dirty="0" err="1">
                <a:solidFill>
                  <a:schemeClr val="accent6">
                    <a:lumMod val="50000"/>
                  </a:schemeClr>
                </a:solidFill>
                <a:latin typeface="Calibri" panose="020F0502020204030204" pitchFamily="34" charset="0"/>
                <a:ea typeface="Calibri" panose="020F0502020204030204" pitchFamily="34" charset="0"/>
                <a:cs typeface="Times New Roman" panose="02020603050405020304" pitchFamily="18" charset="0"/>
              </a:rPr>
              <a:t>imobilizácia</a:t>
            </a:r>
            <a:r>
              <a:rPr lang="sk-SK" b="1" dirty="0">
                <a:solidFill>
                  <a:schemeClr val="accent6">
                    <a:lumMod val="50000"/>
                  </a:schemeClr>
                </a:solidFill>
                <a:latin typeface="Calibri" panose="020F0502020204030204" pitchFamily="34" charset="0"/>
                <a:ea typeface="Calibri" panose="020F0502020204030204" pitchFamily="34" charset="0"/>
                <a:cs typeface="Times New Roman" panose="02020603050405020304" pitchFamily="18" charset="0"/>
              </a:rPr>
              <a:t> rizikových prvkov)- regulačná </a:t>
            </a:r>
            <a:r>
              <a:rPr lang="sk-SK" b="1" dirty="0" err="1">
                <a:solidFill>
                  <a:schemeClr val="accent6">
                    <a:lumMod val="50000"/>
                  </a:schemeClr>
                </a:solidFill>
                <a:latin typeface="Calibri" panose="020F0502020204030204" pitchFamily="34" charset="0"/>
                <a:ea typeface="Calibri" panose="020F0502020204030204" pitchFamily="34" charset="0"/>
                <a:cs typeface="Times New Roman" panose="02020603050405020304" pitchFamily="18" charset="0"/>
              </a:rPr>
              <a:t>agroekosystémová</a:t>
            </a:r>
            <a:r>
              <a:rPr lang="sk-SK" b="1" dirty="0">
                <a:solidFill>
                  <a:schemeClr val="accent6">
                    <a:lumMod val="50000"/>
                  </a:schemeClr>
                </a:solidFill>
                <a:latin typeface="Calibri" panose="020F0502020204030204" pitchFamily="34" charset="0"/>
                <a:ea typeface="Calibri" panose="020F0502020204030204" pitchFamily="34" charset="0"/>
                <a:cs typeface="Times New Roman" panose="02020603050405020304" pitchFamily="18" charset="0"/>
              </a:rPr>
              <a:t> služba</a:t>
            </a:r>
            <a:endParaRPr lang="sk-SK"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 name="Obrázok 8">
            <a:extLst>
              <a:ext uri="{FF2B5EF4-FFF2-40B4-BE49-F238E27FC236}">
                <a16:creationId xmlns:a16="http://schemas.microsoft.com/office/drawing/2014/main" id="{B70E9FC9-38D4-5496-2776-AA3D38C31A70}"/>
              </a:ext>
            </a:extLst>
          </p:cNvPr>
          <p:cNvPicPr>
            <a:picLocks noChangeAspect="1"/>
          </p:cNvPicPr>
          <p:nvPr/>
        </p:nvPicPr>
        <p:blipFill>
          <a:blip r:embed="rId7"/>
          <a:stretch>
            <a:fillRect/>
          </a:stretch>
        </p:blipFill>
        <p:spPr>
          <a:xfrm>
            <a:off x="7419458" y="426962"/>
            <a:ext cx="2983217" cy="778231"/>
          </a:xfrm>
          <a:prstGeom prst="rect">
            <a:avLst/>
          </a:prstGeom>
        </p:spPr>
      </p:pic>
      <p:graphicFrame>
        <p:nvGraphicFramePr>
          <p:cNvPr id="13" name="Zástupný objekt pre obsah 3">
            <a:extLst>
              <a:ext uri="{FF2B5EF4-FFF2-40B4-BE49-F238E27FC236}">
                <a16:creationId xmlns:a16="http://schemas.microsoft.com/office/drawing/2014/main" id="{2DA2AD3D-79C0-5BF1-3994-79F79F71C7F0}"/>
              </a:ext>
            </a:extLst>
          </p:cNvPr>
          <p:cNvGraphicFramePr>
            <a:graphicFrameLocks/>
          </p:cNvGraphicFramePr>
          <p:nvPr>
            <p:extLst>
              <p:ext uri="{D42A27DB-BD31-4B8C-83A1-F6EECF244321}">
                <p14:modId xmlns:p14="http://schemas.microsoft.com/office/powerpoint/2010/main" val="3509972925"/>
              </p:ext>
            </p:extLst>
          </p:nvPr>
        </p:nvGraphicFramePr>
        <p:xfrm>
          <a:off x="6802275" y="3840443"/>
          <a:ext cx="3600400" cy="1165098"/>
        </p:xfrm>
        <a:graphic>
          <a:graphicData uri="http://schemas.openxmlformats.org/drawingml/2006/table">
            <a:tbl>
              <a:tblPr firstRow="1" firstCol="1" bandRow="1"/>
              <a:tblGrid>
                <a:gridCol w="1200448">
                  <a:extLst>
                    <a:ext uri="{9D8B030D-6E8A-4147-A177-3AD203B41FA5}">
                      <a16:colId xmlns:a16="http://schemas.microsoft.com/office/drawing/2014/main" val="957734616"/>
                    </a:ext>
                  </a:extLst>
                </a:gridCol>
                <a:gridCol w="2399952">
                  <a:extLst>
                    <a:ext uri="{9D8B030D-6E8A-4147-A177-3AD203B41FA5}">
                      <a16:colId xmlns:a16="http://schemas.microsoft.com/office/drawing/2014/main" val="510747436"/>
                    </a:ext>
                  </a:extLst>
                </a:gridCol>
              </a:tblGrid>
              <a:tr h="0">
                <a:tc>
                  <a:txBody>
                    <a:bodyPr/>
                    <a:lstStyle/>
                    <a:p>
                      <a:pPr algn="ctr">
                        <a:lnSpc>
                          <a:spcPct val="115000"/>
                        </a:lnSpc>
                        <a:spcAft>
                          <a:spcPts val="1000"/>
                        </a:spcAft>
                      </a:pPr>
                      <a:r>
                        <a:rPr lang="sk-SK" sz="1000" b="1" dirty="0">
                          <a:effectLst/>
                          <a:latin typeface="Calibri" panose="020F0502020204030204" pitchFamily="34" charset="0"/>
                          <a:ea typeface="Calibri" panose="020F0502020204030204" pitchFamily="34" charset="0"/>
                          <a:cs typeface="Arial" panose="020B0604020202020204" pitchFamily="34" charset="0"/>
                        </a:rPr>
                        <a:t> Potenciál</a:t>
                      </a:r>
                      <a:endParaRPr lang="sk-SK"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sk-SK" sz="1000" b="1" dirty="0">
                          <a:effectLst/>
                          <a:latin typeface="Calibri" panose="020F0502020204030204" pitchFamily="34" charset="0"/>
                          <a:ea typeface="Calibri" panose="020F0502020204030204" pitchFamily="34" charset="0"/>
                          <a:cs typeface="Arial" panose="020B0604020202020204" pitchFamily="34" charset="0"/>
                        </a:rPr>
                        <a:t>% výmery  poľnohospodársky využívaných orných pôd</a:t>
                      </a:r>
                      <a:endParaRPr lang="sk-SK"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4319674"/>
                  </a:ext>
                </a:extLst>
              </a:tr>
              <a:tr h="0">
                <a:tc>
                  <a:txBody>
                    <a:bodyPr/>
                    <a:lstStyle/>
                    <a:p>
                      <a:pPr algn="ctr">
                        <a:lnSpc>
                          <a:spcPts val="1320"/>
                        </a:lnSpc>
                      </a:pPr>
                      <a:r>
                        <a:rPr lang="sk-SK" sz="1000">
                          <a:effectLst/>
                          <a:latin typeface="Calibri" panose="020F0502020204030204" pitchFamily="34" charset="0"/>
                          <a:ea typeface="Times New Roman" panose="02020603050405020304" pitchFamily="18" charset="0"/>
                          <a:cs typeface="Arial" panose="020B0604020202020204" pitchFamily="34" charset="0"/>
                        </a:rPr>
                        <a:t>veľmi nízky</a:t>
                      </a:r>
                      <a:endParaRPr lang="sk-SK" sz="1200">
                        <a:effectLst/>
                        <a:latin typeface="Lucida Sans Unicode" panose="020B0602030504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sk-SK" sz="1000">
                          <a:effectLst/>
                          <a:latin typeface="Calibri" panose="020F0502020204030204" pitchFamily="34" charset="0"/>
                          <a:ea typeface="Calibri" panose="020F0502020204030204" pitchFamily="34" charset="0"/>
                          <a:cs typeface="Arial" panose="020B0604020202020204" pitchFamily="34" charset="0"/>
                        </a:rPr>
                        <a:t>0,19</a:t>
                      </a:r>
                      <a:endParaRPr lang="sk-SK"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81460863"/>
                  </a:ext>
                </a:extLst>
              </a:tr>
              <a:tr h="0">
                <a:tc>
                  <a:txBody>
                    <a:bodyPr/>
                    <a:lstStyle/>
                    <a:p>
                      <a:pPr algn="ctr">
                        <a:lnSpc>
                          <a:spcPts val="1320"/>
                        </a:lnSpc>
                      </a:pPr>
                      <a:r>
                        <a:rPr lang="sk-SK" sz="1000">
                          <a:effectLst/>
                          <a:latin typeface="Calibri" panose="020F0502020204030204" pitchFamily="34" charset="0"/>
                          <a:ea typeface="Times New Roman" panose="02020603050405020304" pitchFamily="18" charset="0"/>
                          <a:cs typeface="Arial" panose="020B0604020202020204" pitchFamily="34" charset="0"/>
                        </a:rPr>
                        <a:t>nízky</a:t>
                      </a:r>
                      <a:endParaRPr lang="sk-SK" sz="1200">
                        <a:effectLst/>
                        <a:latin typeface="Lucida Sans Unicode" panose="020B0602030504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sk-SK" sz="1000" dirty="0">
                          <a:effectLst/>
                          <a:latin typeface="Calibri" panose="020F0502020204030204" pitchFamily="34" charset="0"/>
                          <a:ea typeface="Calibri" panose="020F0502020204030204" pitchFamily="34" charset="0"/>
                          <a:cs typeface="Arial" panose="020B0604020202020204" pitchFamily="34" charset="0"/>
                        </a:rPr>
                        <a:t>33,69</a:t>
                      </a:r>
                      <a:endParaRPr lang="sk-SK"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3424789"/>
                  </a:ext>
                </a:extLst>
              </a:tr>
              <a:tr h="0">
                <a:tc>
                  <a:txBody>
                    <a:bodyPr/>
                    <a:lstStyle/>
                    <a:p>
                      <a:pPr algn="ctr">
                        <a:lnSpc>
                          <a:spcPts val="1320"/>
                        </a:lnSpc>
                      </a:pPr>
                      <a:r>
                        <a:rPr lang="sk-SK" sz="1000">
                          <a:effectLst/>
                          <a:latin typeface="Calibri" panose="020F0502020204030204" pitchFamily="34" charset="0"/>
                          <a:ea typeface="Times New Roman" panose="02020603050405020304" pitchFamily="18" charset="0"/>
                          <a:cs typeface="Arial" panose="020B0604020202020204" pitchFamily="34" charset="0"/>
                        </a:rPr>
                        <a:t>stredný</a:t>
                      </a:r>
                      <a:endParaRPr lang="sk-SK" sz="1200">
                        <a:effectLst/>
                        <a:latin typeface="Lucida Sans Unicode" panose="020B0602030504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sk-SK" sz="1000" dirty="0">
                          <a:effectLst/>
                          <a:latin typeface="Calibri" panose="020F0502020204030204" pitchFamily="34" charset="0"/>
                          <a:ea typeface="Calibri" panose="020F0502020204030204" pitchFamily="34" charset="0"/>
                          <a:cs typeface="Arial" panose="020B0604020202020204" pitchFamily="34" charset="0"/>
                        </a:rPr>
                        <a:t>7,54</a:t>
                      </a:r>
                      <a:endParaRPr lang="sk-SK"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8744649"/>
                  </a:ext>
                </a:extLst>
              </a:tr>
              <a:tr h="0">
                <a:tc>
                  <a:txBody>
                    <a:bodyPr/>
                    <a:lstStyle/>
                    <a:p>
                      <a:pPr algn="ctr">
                        <a:lnSpc>
                          <a:spcPts val="1320"/>
                        </a:lnSpc>
                      </a:pPr>
                      <a:r>
                        <a:rPr lang="sk-SK" sz="1000">
                          <a:effectLst/>
                          <a:latin typeface="Calibri" panose="020F0502020204030204" pitchFamily="34" charset="0"/>
                          <a:ea typeface="Times New Roman" panose="02020603050405020304" pitchFamily="18" charset="0"/>
                          <a:cs typeface="Arial" panose="020B0604020202020204" pitchFamily="34" charset="0"/>
                        </a:rPr>
                        <a:t>vysoký</a:t>
                      </a:r>
                      <a:endParaRPr lang="sk-SK" sz="1200">
                        <a:effectLst/>
                        <a:latin typeface="Lucida Sans Unicode" panose="020B0602030504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sk-SK" sz="1000">
                          <a:effectLst/>
                          <a:latin typeface="Calibri" panose="020F0502020204030204" pitchFamily="34" charset="0"/>
                          <a:ea typeface="Calibri" panose="020F0502020204030204" pitchFamily="34" charset="0"/>
                          <a:cs typeface="Arial" panose="020B0604020202020204" pitchFamily="34" charset="0"/>
                        </a:rPr>
                        <a:t>5,88</a:t>
                      </a:r>
                      <a:endParaRPr lang="sk-SK"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01136564"/>
                  </a:ext>
                </a:extLst>
              </a:tr>
              <a:tr h="0">
                <a:tc>
                  <a:txBody>
                    <a:bodyPr/>
                    <a:lstStyle/>
                    <a:p>
                      <a:pPr algn="ctr">
                        <a:lnSpc>
                          <a:spcPts val="1320"/>
                        </a:lnSpc>
                      </a:pPr>
                      <a:r>
                        <a:rPr lang="sk-SK" sz="1000">
                          <a:effectLst/>
                          <a:latin typeface="Calibri" panose="020F0502020204030204" pitchFamily="34" charset="0"/>
                          <a:ea typeface="Times New Roman" panose="02020603050405020304" pitchFamily="18" charset="0"/>
                          <a:cs typeface="Arial" panose="020B0604020202020204" pitchFamily="34" charset="0"/>
                        </a:rPr>
                        <a:t>veľmi vysoký</a:t>
                      </a:r>
                      <a:endParaRPr lang="sk-SK" sz="1200">
                        <a:effectLst/>
                        <a:latin typeface="Lucida Sans Unicode" panose="020B0602030504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sk-SK" sz="1000" dirty="0">
                          <a:effectLst/>
                          <a:latin typeface="Calibri" panose="020F0502020204030204" pitchFamily="34" charset="0"/>
                          <a:ea typeface="Calibri" panose="020F0502020204030204" pitchFamily="34" charset="0"/>
                          <a:cs typeface="Arial" panose="020B0604020202020204" pitchFamily="34" charset="0"/>
                        </a:rPr>
                        <a:t>52,70</a:t>
                      </a:r>
                      <a:endParaRPr lang="sk-SK"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87824036"/>
                  </a:ext>
                </a:extLst>
              </a:tr>
            </a:tbl>
          </a:graphicData>
        </a:graphic>
      </p:graphicFrame>
      <p:graphicFrame>
        <p:nvGraphicFramePr>
          <p:cNvPr id="14" name="Tabuľka 13">
            <a:extLst>
              <a:ext uri="{FF2B5EF4-FFF2-40B4-BE49-F238E27FC236}">
                <a16:creationId xmlns:a16="http://schemas.microsoft.com/office/drawing/2014/main" id="{E433A0EE-65D2-0C5D-16EA-CD6D91DFF20B}"/>
              </a:ext>
            </a:extLst>
          </p:cNvPr>
          <p:cNvGraphicFramePr>
            <a:graphicFrameLocks noGrp="1"/>
          </p:cNvGraphicFramePr>
          <p:nvPr>
            <p:extLst>
              <p:ext uri="{D42A27DB-BD31-4B8C-83A1-F6EECF244321}">
                <p14:modId xmlns:p14="http://schemas.microsoft.com/office/powerpoint/2010/main" val="3923240109"/>
              </p:ext>
            </p:extLst>
          </p:nvPr>
        </p:nvGraphicFramePr>
        <p:xfrm>
          <a:off x="6802275" y="5223145"/>
          <a:ext cx="3600400" cy="1165098"/>
        </p:xfrm>
        <a:graphic>
          <a:graphicData uri="http://schemas.openxmlformats.org/drawingml/2006/table">
            <a:tbl>
              <a:tblPr firstRow="1" firstCol="1" bandRow="1"/>
              <a:tblGrid>
                <a:gridCol w="883207">
                  <a:extLst>
                    <a:ext uri="{9D8B030D-6E8A-4147-A177-3AD203B41FA5}">
                      <a16:colId xmlns:a16="http://schemas.microsoft.com/office/drawing/2014/main" val="1460748280"/>
                    </a:ext>
                  </a:extLst>
                </a:gridCol>
                <a:gridCol w="2717193">
                  <a:extLst>
                    <a:ext uri="{9D8B030D-6E8A-4147-A177-3AD203B41FA5}">
                      <a16:colId xmlns:a16="http://schemas.microsoft.com/office/drawing/2014/main" val="4077131051"/>
                    </a:ext>
                  </a:extLst>
                </a:gridCol>
              </a:tblGrid>
              <a:tr h="28283">
                <a:tc>
                  <a:txBody>
                    <a:bodyPr/>
                    <a:lstStyle/>
                    <a:p>
                      <a:pPr algn="ctr">
                        <a:lnSpc>
                          <a:spcPct val="115000"/>
                        </a:lnSpc>
                        <a:spcAft>
                          <a:spcPts val="1000"/>
                        </a:spcAft>
                      </a:pPr>
                      <a:r>
                        <a:rPr lang="sk-SK" sz="1000" b="1" dirty="0">
                          <a:effectLst/>
                          <a:latin typeface="Calibri" panose="020F0502020204030204" pitchFamily="34" charset="0"/>
                          <a:ea typeface="Calibri" panose="020F0502020204030204" pitchFamily="34" charset="0"/>
                          <a:cs typeface="Arial" panose="020B0604020202020204" pitchFamily="34" charset="0"/>
                        </a:rPr>
                        <a:t>Potenciál</a:t>
                      </a:r>
                      <a:endParaRPr lang="sk-SK"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sk-SK" sz="1000" b="1" dirty="0">
                          <a:effectLst/>
                          <a:latin typeface="Calibri" panose="020F0502020204030204" pitchFamily="34" charset="0"/>
                          <a:ea typeface="Calibri" panose="020F0502020204030204" pitchFamily="34" charset="0"/>
                          <a:cs typeface="Arial" panose="020B0604020202020204" pitchFamily="34" charset="0"/>
                        </a:rPr>
                        <a:t>% výmery  poľnohospodársky využívaných trvalých trávnych porastov</a:t>
                      </a:r>
                      <a:endParaRPr lang="sk-SK"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742623"/>
                  </a:ext>
                </a:extLst>
              </a:tr>
              <a:tr h="0">
                <a:tc>
                  <a:txBody>
                    <a:bodyPr/>
                    <a:lstStyle/>
                    <a:p>
                      <a:pPr algn="ctr">
                        <a:lnSpc>
                          <a:spcPts val="1320"/>
                        </a:lnSpc>
                      </a:pPr>
                      <a:r>
                        <a:rPr lang="sk-SK" sz="1000">
                          <a:effectLst/>
                          <a:latin typeface="Calibri" panose="020F0502020204030204" pitchFamily="34" charset="0"/>
                          <a:ea typeface="Times New Roman" panose="02020603050405020304" pitchFamily="18" charset="0"/>
                          <a:cs typeface="Arial" panose="020B0604020202020204" pitchFamily="34" charset="0"/>
                        </a:rPr>
                        <a:t>veľmi nízky</a:t>
                      </a:r>
                      <a:endParaRPr lang="sk-SK" sz="1200">
                        <a:effectLst/>
                        <a:latin typeface="Lucida Sans Unicode" panose="020B0602030504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sk-SK" sz="1000">
                          <a:effectLst/>
                          <a:latin typeface="Calibri" panose="020F0502020204030204" pitchFamily="34" charset="0"/>
                          <a:ea typeface="Calibri" panose="020F0502020204030204" pitchFamily="34" charset="0"/>
                          <a:cs typeface="Arial" panose="020B0604020202020204" pitchFamily="34" charset="0"/>
                        </a:rPr>
                        <a:t>4,15</a:t>
                      </a:r>
                      <a:endParaRPr lang="sk-SK"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35873365"/>
                  </a:ext>
                </a:extLst>
              </a:tr>
              <a:tr h="0">
                <a:tc>
                  <a:txBody>
                    <a:bodyPr/>
                    <a:lstStyle/>
                    <a:p>
                      <a:pPr algn="ctr">
                        <a:lnSpc>
                          <a:spcPts val="1320"/>
                        </a:lnSpc>
                      </a:pPr>
                      <a:r>
                        <a:rPr lang="sk-SK" sz="1000">
                          <a:effectLst/>
                          <a:latin typeface="Calibri" panose="020F0502020204030204" pitchFamily="34" charset="0"/>
                          <a:ea typeface="Times New Roman" panose="02020603050405020304" pitchFamily="18" charset="0"/>
                          <a:cs typeface="Arial" panose="020B0604020202020204" pitchFamily="34" charset="0"/>
                        </a:rPr>
                        <a:t>nízky</a:t>
                      </a:r>
                      <a:endParaRPr lang="sk-SK" sz="1200">
                        <a:effectLst/>
                        <a:latin typeface="Lucida Sans Unicode" panose="020B0602030504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sk-SK" sz="1000">
                          <a:effectLst/>
                          <a:latin typeface="Calibri" panose="020F0502020204030204" pitchFamily="34" charset="0"/>
                          <a:ea typeface="Calibri" panose="020F0502020204030204" pitchFamily="34" charset="0"/>
                          <a:cs typeface="Arial" panose="020B0604020202020204" pitchFamily="34" charset="0"/>
                        </a:rPr>
                        <a:t>64,84</a:t>
                      </a:r>
                      <a:endParaRPr lang="sk-SK"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6014085"/>
                  </a:ext>
                </a:extLst>
              </a:tr>
              <a:tr h="0">
                <a:tc>
                  <a:txBody>
                    <a:bodyPr/>
                    <a:lstStyle/>
                    <a:p>
                      <a:pPr algn="ctr">
                        <a:lnSpc>
                          <a:spcPts val="1320"/>
                        </a:lnSpc>
                      </a:pPr>
                      <a:r>
                        <a:rPr lang="sk-SK" sz="1000">
                          <a:effectLst/>
                          <a:latin typeface="Calibri" panose="020F0502020204030204" pitchFamily="34" charset="0"/>
                          <a:ea typeface="Times New Roman" panose="02020603050405020304" pitchFamily="18" charset="0"/>
                          <a:cs typeface="Arial" panose="020B0604020202020204" pitchFamily="34" charset="0"/>
                        </a:rPr>
                        <a:t>stredný</a:t>
                      </a:r>
                      <a:endParaRPr lang="sk-SK" sz="1200">
                        <a:effectLst/>
                        <a:latin typeface="Lucida Sans Unicode" panose="020B0602030504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sk-SK" sz="1000">
                          <a:effectLst/>
                          <a:latin typeface="Calibri" panose="020F0502020204030204" pitchFamily="34" charset="0"/>
                          <a:ea typeface="Calibri" panose="020F0502020204030204" pitchFamily="34" charset="0"/>
                          <a:cs typeface="Arial" panose="020B0604020202020204" pitchFamily="34" charset="0"/>
                        </a:rPr>
                        <a:t>21,78</a:t>
                      </a:r>
                      <a:endParaRPr lang="sk-SK"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96554604"/>
                  </a:ext>
                </a:extLst>
              </a:tr>
              <a:tr h="0">
                <a:tc>
                  <a:txBody>
                    <a:bodyPr/>
                    <a:lstStyle/>
                    <a:p>
                      <a:pPr algn="ctr">
                        <a:lnSpc>
                          <a:spcPts val="1320"/>
                        </a:lnSpc>
                      </a:pPr>
                      <a:r>
                        <a:rPr lang="sk-SK" sz="1000">
                          <a:effectLst/>
                          <a:latin typeface="Calibri" panose="020F0502020204030204" pitchFamily="34" charset="0"/>
                          <a:ea typeface="Times New Roman" panose="02020603050405020304" pitchFamily="18" charset="0"/>
                          <a:cs typeface="Arial" panose="020B0604020202020204" pitchFamily="34" charset="0"/>
                        </a:rPr>
                        <a:t>vysoký</a:t>
                      </a:r>
                      <a:endParaRPr lang="sk-SK" sz="1200">
                        <a:effectLst/>
                        <a:latin typeface="Lucida Sans Unicode" panose="020B0602030504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sk-SK" sz="1000">
                          <a:effectLst/>
                          <a:latin typeface="Calibri" panose="020F0502020204030204" pitchFamily="34" charset="0"/>
                          <a:ea typeface="Calibri" panose="020F0502020204030204" pitchFamily="34" charset="0"/>
                          <a:cs typeface="Arial" panose="020B0604020202020204" pitchFamily="34" charset="0"/>
                        </a:rPr>
                        <a:t>2,81</a:t>
                      </a:r>
                      <a:endParaRPr lang="sk-SK"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9309376"/>
                  </a:ext>
                </a:extLst>
              </a:tr>
              <a:tr h="0">
                <a:tc>
                  <a:txBody>
                    <a:bodyPr/>
                    <a:lstStyle/>
                    <a:p>
                      <a:pPr algn="ctr">
                        <a:lnSpc>
                          <a:spcPts val="1320"/>
                        </a:lnSpc>
                      </a:pPr>
                      <a:r>
                        <a:rPr lang="sk-SK" sz="1000">
                          <a:effectLst/>
                          <a:latin typeface="Calibri" panose="020F0502020204030204" pitchFamily="34" charset="0"/>
                          <a:ea typeface="Times New Roman" panose="02020603050405020304" pitchFamily="18" charset="0"/>
                          <a:cs typeface="Arial" panose="020B0604020202020204" pitchFamily="34" charset="0"/>
                        </a:rPr>
                        <a:t>veľmi vysoký</a:t>
                      </a:r>
                      <a:endParaRPr lang="sk-SK" sz="1200">
                        <a:effectLst/>
                        <a:latin typeface="Lucida Sans Unicode" panose="020B0602030504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sk-SK" sz="1000" dirty="0">
                          <a:effectLst/>
                          <a:latin typeface="Calibri" panose="020F0502020204030204" pitchFamily="34" charset="0"/>
                          <a:ea typeface="Calibri" panose="020F0502020204030204" pitchFamily="34" charset="0"/>
                          <a:cs typeface="Arial" panose="020B0604020202020204" pitchFamily="34" charset="0"/>
                        </a:rPr>
                        <a:t>6,42</a:t>
                      </a:r>
                      <a:endParaRPr lang="sk-SK"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9313315"/>
                  </a:ext>
                </a:extLst>
              </a:tr>
            </a:tbl>
          </a:graphicData>
        </a:graphic>
      </p:graphicFrame>
    </p:spTree>
    <p:extLst>
      <p:ext uri="{BB962C8B-B14F-4D97-AF65-F5344CB8AC3E}">
        <p14:creationId xmlns:p14="http://schemas.microsoft.com/office/powerpoint/2010/main" val="16129682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ázo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69626" y="0"/>
            <a:ext cx="5747657" cy="6079459"/>
          </a:xfrm>
          <a:prstGeom prst="rect">
            <a:avLst/>
          </a:prstGeom>
        </p:spPr>
      </p:pic>
      <p:grpSp>
        <p:nvGrpSpPr>
          <p:cNvPr id="8" name="Skupina 7"/>
          <p:cNvGrpSpPr/>
          <p:nvPr/>
        </p:nvGrpSpPr>
        <p:grpSpPr>
          <a:xfrm>
            <a:off x="390762" y="167150"/>
            <a:ext cx="6078864" cy="1297856"/>
            <a:chOff x="184285" y="0"/>
            <a:chExt cx="11208029" cy="2334530"/>
          </a:xfrm>
        </p:grpSpPr>
        <p:pic>
          <p:nvPicPr>
            <p:cNvPr id="2" name="Obrázo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4285" y="0"/>
              <a:ext cx="4676334" cy="2334530"/>
            </a:xfrm>
            <a:prstGeom prst="rect">
              <a:avLst/>
            </a:prstGeom>
          </p:spPr>
        </p:pic>
        <p:pic>
          <p:nvPicPr>
            <p:cNvPr id="3" name="Obrázo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05767" y="369162"/>
              <a:ext cx="6086547" cy="1400646"/>
            </a:xfrm>
            <a:prstGeom prst="rect">
              <a:avLst/>
            </a:prstGeom>
          </p:spPr>
        </p:pic>
      </p:grpSp>
      <p:pic>
        <p:nvPicPr>
          <p:cNvPr id="10" name="Obrázo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91155" y="5593860"/>
            <a:ext cx="2785870" cy="885323"/>
          </a:xfrm>
          <a:prstGeom prst="rect">
            <a:avLst/>
          </a:prstGeom>
        </p:spPr>
      </p:pic>
      <p:sp>
        <p:nvSpPr>
          <p:cNvPr id="6" name="Zástupný objekt pre obsah 5">
            <a:extLst>
              <a:ext uri="{FF2B5EF4-FFF2-40B4-BE49-F238E27FC236}">
                <a16:creationId xmlns:a16="http://schemas.microsoft.com/office/drawing/2014/main" id="{FB6F92BE-E400-AC49-BD17-4FA4798C530E}"/>
              </a:ext>
            </a:extLst>
          </p:cNvPr>
          <p:cNvSpPr>
            <a:spLocks noGrp="1"/>
          </p:cNvSpPr>
          <p:nvPr>
            <p:ph idx="1"/>
          </p:nvPr>
        </p:nvSpPr>
        <p:spPr/>
        <p:txBody>
          <a:bodyPr/>
          <a:lstStyle/>
          <a:p>
            <a:pPr marL="0" indent="0" algn="ctr">
              <a:buNone/>
            </a:pPr>
            <a:endParaRPr lang="sk-SK" b="1" i="1" dirty="0">
              <a:effectLst>
                <a:outerShdw blurRad="38100" dist="38100" dir="2700000" algn="tl">
                  <a:srgbClr val="C0C0C0"/>
                </a:outerShdw>
              </a:effectLst>
            </a:endParaRPr>
          </a:p>
          <a:p>
            <a:pPr marL="0" indent="0" algn="ctr">
              <a:buNone/>
            </a:pPr>
            <a:endParaRPr lang="sk-SK" sz="3200" b="1" i="1" dirty="0">
              <a:effectLst>
                <a:outerShdw blurRad="38100" dist="38100" dir="2700000" algn="tl">
                  <a:srgbClr val="C0C0C0"/>
                </a:outerShdw>
              </a:effectLst>
            </a:endParaRPr>
          </a:p>
          <a:p>
            <a:pPr marL="0" indent="0" algn="ctr">
              <a:buNone/>
            </a:pPr>
            <a:endParaRPr lang="sk-SK" sz="3200" b="1" i="1" dirty="0">
              <a:effectLst>
                <a:outerShdw blurRad="38100" dist="38100" dir="2700000" algn="tl">
                  <a:srgbClr val="C0C0C0"/>
                </a:outerShdw>
              </a:effectLst>
            </a:endParaRPr>
          </a:p>
          <a:p>
            <a:pPr marL="0" indent="0" algn="ctr">
              <a:buNone/>
            </a:pPr>
            <a:r>
              <a:rPr lang="sk-SK" sz="3200" b="1" i="1" dirty="0">
                <a:effectLst>
                  <a:outerShdw blurRad="38100" dist="38100" dir="2700000" algn="tl">
                    <a:srgbClr val="C0C0C0"/>
                  </a:outerShdw>
                </a:effectLst>
              </a:rPr>
              <a:t>Ďakujem za pozornosť</a:t>
            </a:r>
            <a:endParaRPr lang="sk-SK" sz="3200" b="1" dirty="0"/>
          </a:p>
          <a:p>
            <a:endParaRPr lang="sk-SK" dirty="0"/>
          </a:p>
        </p:txBody>
      </p:sp>
      <p:sp>
        <p:nvSpPr>
          <p:cNvPr id="12" name="Nadpis 11">
            <a:extLst>
              <a:ext uri="{FF2B5EF4-FFF2-40B4-BE49-F238E27FC236}">
                <a16:creationId xmlns:a16="http://schemas.microsoft.com/office/drawing/2014/main" id="{E2D53796-65ED-0DD7-C532-09925DB83052}"/>
              </a:ext>
            </a:extLst>
          </p:cNvPr>
          <p:cNvSpPr>
            <a:spLocks noGrp="1"/>
          </p:cNvSpPr>
          <p:nvPr>
            <p:ph type="title"/>
          </p:nvPr>
        </p:nvSpPr>
        <p:spPr/>
        <p:txBody>
          <a:bodyPr/>
          <a:lstStyle/>
          <a:p>
            <a:endParaRPr lang="sk-SK" dirty="0"/>
          </a:p>
        </p:txBody>
      </p:sp>
      <p:pic>
        <p:nvPicPr>
          <p:cNvPr id="4" name="Obrázok 3">
            <a:extLst>
              <a:ext uri="{FF2B5EF4-FFF2-40B4-BE49-F238E27FC236}">
                <a16:creationId xmlns:a16="http://schemas.microsoft.com/office/drawing/2014/main" id="{7D0AFDE7-5953-3C1B-8F13-75682A7C7FB4}"/>
              </a:ext>
            </a:extLst>
          </p:cNvPr>
          <p:cNvPicPr>
            <a:picLocks noChangeAspect="1"/>
          </p:cNvPicPr>
          <p:nvPr/>
        </p:nvPicPr>
        <p:blipFill>
          <a:blip r:embed="rId6">
            <a:alphaModFix amt="20000"/>
            <a:extLst>
              <a:ext uri="{28A0092B-C50C-407E-A947-70E740481C1C}">
                <a14:useLocalDpi xmlns:a14="http://schemas.microsoft.com/office/drawing/2010/main" val="0"/>
              </a:ext>
            </a:extLst>
          </a:blip>
          <a:stretch>
            <a:fillRect/>
          </a:stretch>
        </p:blipFill>
        <p:spPr>
          <a:xfrm>
            <a:off x="0" y="167150"/>
            <a:ext cx="12218428" cy="6690850"/>
          </a:xfrm>
          <a:prstGeom prst="rect">
            <a:avLst/>
          </a:prstGeom>
        </p:spPr>
      </p:pic>
      <p:pic>
        <p:nvPicPr>
          <p:cNvPr id="5" name="Obrázok 4">
            <a:extLst>
              <a:ext uri="{FF2B5EF4-FFF2-40B4-BE49-F238E27FC236}">
                <a16:creationId xmlns:a16="http://schemas.microsoft.com/office/drawing/2014/main" id="{BD2520F2-8166-8BC9-5361-88843226AA4C}"/>
              </a:ext>
            </a:extLst>
          </p:cNvPr>
          <p:cNvPicPr>
            <a:picLocks noChangeAspect="1"/>
          </p:cNvPicPr>
          <p:nvPr/>
        </p:nvPicPr>
        <p:blipFill>
          <a:blip r:embed="rId7"/>
          <a:stretch>
            <a:fillRect/>
          </a:stretch>
        </p:blipFill>
        <p:spPr>
          <a:xfrm>
            <a:off x="390762" y="5377544"/>
            <a:ext cx="4275433" cy="1115331"/>
          </a:xfrm>
          <a:prstGeom prst="rect">
            <a:avLst/>
          </a:prstGeom>
        </p:spPr>
      </p:pic>
    </p:spTree>
    <p:extLst>
      <p:ext uri="{BB962C8B-B14F-4D97-AF65-F5344CB8AC3E}">
        <p14:creationId xmlns:p14="http://schemas.microsoft.com/office/powerpoint/2010/main" val="3282713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ázo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71443" y="625209"/>
            <a:ext cx="5420557" cy="5733476"/>
          </a:xfrm>
          <a:prstGeom prst="rect">
            <a:avLst/>
          </a:prstGeom>
        </p:spPr>
      </p:pic>
      <p:grpSp>
        <p:nvGrpSpPr>
          <p:cNvPr id="8" name="Skupina 7"/>
          <p:cNvGrpSpPr/>
          <p:nvPr/>
        </p:nvGrpSpPr>
        <p:grpSpPr>
          <a:xfrm>
            <a:off x="390762" y="167150"/>
            <a:ext cx="6078864" cy="1297856"/>
            <a:chOff x="184285" y="0"/>
            <a:chExt cx="11208029" cy="2334530"/>
          </a:xfrm>
        </p:grpSpPr>
        <p:pic>
          <p:nvPicPr>
            <p:cNvPr id="2" name="Obrázo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4285" y="0"/>
              <a:ext cx="4676334" cy="2334530"/>
            </a:xfrm>
            <a:prstGeom prst="rect">
              <a:avLst/>
            </a:prstGeom>
          </p:spPr>
        </p:pic>
        <p:pic>
          <p:nvPicPr>
            <p:cNvPr id="3" name="Obrázo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05767" y="369162"/>
              <a:ext cx="6086547" cy="1400646"/>
            </a:xfrm>
            <a:prstGeom prst="rect">
              <a:avLst/>
            </a:prstGeom>
          </p:spPr>
        </p:pic>
      </p:grpSp>
      <p:pic>
        <p:nvPicPr>
          <p:cNvPr id="10" name="Obrázo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400579" y="5973953"/>
            <a:ext cx="2421290" cy="769463"/>
          </a:xfrm>
          <a:prstGeom prst="rect">
            <a:avLst/>
          </a:prstGeom>
        </p:spPr>
      </p:pic>
      <p:sp>
        <p:nvSpPr>
          <p:cNvPr id="6" name="Zástupný objekt pre obsah 5">
            <a:extLst>
              <a:ext uri="{FF2B5EF4-FFF2-40B4-BE49-F238E27FC236}">
                <a16:creationId xmlns:a16="http://schemas.microsoft.com/office/drawing/2014/main" id="{FB6F92BE-E400-AC49-BD17-4FA4798C530E}"/>
              </a:ext>
            </a:extLst>
          </p:cNvPr>
          <p:cNvSpPr>
            <a:spLocks noGrp="1"/>
          </p:cNvSpPr>
          <p:nvPr>
            <p:ph idx="1"/>
          </p:nvPr>
        </p:nvSpPr>
        <p:spPr>
          <a:xfrm>
            <a:off x="617642" y="2188342"/>
            <a:ext cx="10515600" cy="4479018"/>
          </a:xfrm>
        </p:spPr>
        <p:txBody>
          <a:bodyPr>
            <a:normAutofit fontScale="92500" lnSpcReduction="10000"/>
          </a:bodyPr>
          <a:lstStyle/>
          <a:p>
            <a:pPr algn="ctr">
              <a:buNone/>
            </a:pPr>
            <a:r>
              <a:rPr lang="sk-SK" sz="2600" b="1" dirty="0">
                <a:solidFill>
                  <a:schemeClr val="accent6">
                    <a:lumMod val="50000"/>
                  </a:schemeClr>
                </a:solidFill>
              </a:rPr>
              <a:t>Koncept ekosystémových služieb</a:t>
            </a:r>
            <a:r>
              <a:rPr lang="sk-SK" sz="2600" dirty="0">
                <a:solidFill>
                  <a:schemeClr val="accent6">
                    <a:lumMod val="50000"/>
                  </a:schemeClr>
                </a:solidFill>
              </a:rPr>
              <a:t> </a:t>
            </a:r>
          </a:p>
          <a:p>
            <a:pPr algn="ctr">
              <a:buNone/>
            </a:pPr>
            <a:endParaRPr lang="sk-SK" sz="2400" dirty="0"/>
          </a:p>
          <a:p>
            <a:pPr algn="ctr">
              <a:buNone/>
            </a:pPr>
            <a:r>
              <a:rPr lang="sk-SK" sz="2400" dirty="0"/>
              <a:t>Je významným nástroj </a:t>
            </a:r>
            <a:r>
              <a:rPr lang="sk-SK" sz="2400" b="1" dirty="0">
                <a:solidFill>
                  <a:schemeClr val="accent6">
                    <a:lumMod val="50000"/>
                  </a:schemeClr>
                </a:solidFill>
              </a:rPr>
              <a:t>modelovania interakcií </a:t>
            </a:r>
            <a:r>
              <a:rPr lang="sk-SK" sz="2400" dirty="0"/>
              <a:t>medzi ekosystémami a ich vonkajším prostredím v podmienkach globálnych bioklimatických zmien. </a:t>
            </a:r>
          </a:p>
          <a:p>
            <a:pPr algn="ctr">
              <a:buNone/>
            </a:pPr>
            <a:r>
              <a:rPr lang="sk-SK" sz="2400" dirty="0"/>
              <a:t>Predstavuje </a:t>
            </a:r>
            <a:r>
              <a:rPr lang="sk-SK" sz="2400" b="1" dirty="0">
                <a:solidFill>
                  <a:schemeClr val="accent6">
                    <a:lumMod val="50000"/>
                  </a:schemeClr>
                </a:solidFill>
              </a:rPr>
              <a:t>objasnenie súvislostí </a:t>
            </a:r>
            <a:r>
              <a:rPr lang="sk-SK" sz="2400" dirty="0"/>
              <a:t>medzi materiálovými tokmi, </a:t>
            </a:r>
            <a:r>
              <a:rPr lang="sk-SK" sz="2400" dirty="0" err="1"/>
              <a:t>hydrickými</a:t>
            </a:r>
            <a:r>
              <a:rPr lang="sk-SK" sz="2400" dirty="0"/>
              <a:t> a </a:t>
            </a:r>
            <a:r>
              <a:rPr lang="sk-SK" sz="2400" dirty="0" err="1"/>
              <a:t>biogeochemickými</a:t>
            </a:r>
            <a:r>
              <a:rPr lang="sk-SK" sz="2400" dirty="0"/>
              <a:t> cyklami prebiehajúcimi v ekosystémoch a medzi vonkajším prostredím. </a:t>
            </a:r>
          </a:p>
          <a:p>
            <a:pPr algn="ctr">
              <a:buNone/>
            </a:pPr>
            <a:endParaRPr lang="sk-SK" sz="2400" b="1" dirty="0">
              <a:solidFill>
                <a:schemeClr val="accent6">
                  <a:lumMod val="50000"/>
                </a:schemeClr>
              </a:solidFill>
            </a:endParaRPr>
          </a:p>
          <a:p>
            <a:pPr algn="ctr">
              <a:buNone/>
            </a:pPr>
            <a:r>
              <a:rPr lang="sk-SK" sz="2400" b="1" dirty="0">
                <a:solidFill>
                  <a:schemeClr val="accent6">
                    <a:lumMod val="50000"/>
                  </a:schemeClr>
                </a:solidFill>
              </a:rPr>
              <a:t>Je postavený a primárne vychádza z hodnotenia ekosystémových funkcií</a:t>
            </a:r>
            <a:r>
              <a:rPr lang="sk-SK" sz="2400" dirty="0"/>
              <a:t>.</a:t>
            </a:r>
          </a:p>
          <a:p>
            <a:pPr algn="ctr">
              <a:buNone/>
            </a:pPr>
            <a:r>
              <a:rPr lang="sk-SK" sz="2400" dirty="0"/>
              <a:t>Všeobecne možno povedať, že v krajinách s trhovou ekonomikou sú doteraz </a:t>
            </a:r>
            <a:r>
              <a:rPr lang="sk-SK" sz="2400" b="1" dirty="0">
                <a:solidFill>
                  <a:schemeClr val="accent6">
                    <a:lumMod val="50000"/>
                  </a:schemeClr>
                </a:solidFill>
              </a:rPr>
              <a:t>ekosystémové služby využívané prevažne bezplatne</a:t>
            </a:r>
            <a:r>
              <a:rPr lang="sk-SK" sz="2400" dirty="0">
                <a:solidFill>
                  <a:schemeClr val="accent6">
                    <a:lumMod val="50000"/>
                  </a:schemeClr>
                </a:solidFill>
              </a:rPr>
              <a:t> </a:t>
            </a:r>
            <a:r>
              <a:rPr lang="sk-SK" sz="2400" dirty="0"/>
              <a:t>a tak dochádza k závažnému úbytku či narušeniu najcennejších ekosystémov a ich služieb</a:t>
            </a:r>
            <a:r>
              <a:rPr lang="sk-SK" sz="3200" dirty="0"/>
              <a:t>.</a:t>
            </a:r>
          </a:p>
          <a:p>
            <a:endParaRPr lang="sk-SK" dirty="0"/>
          </a:p>
        </p:txBody>
      </p:sp>
      <p:sp>
        <p:nvSpPr>
          <p:cNvPr id="12" name="Nadpis 11">
            <a:extLst>
              <a:ext uri="{FF2B5EF4-FFF2-40B4-BE49-F238E27FC236}">
                <a16:creationId xmlns:a16="http://schemas.microsoft.com/office/drawing/2014/main" id="{E2D53796-65ED-0DD7-C532-09925DB83052}"/>
              </a:ext>
            </a:extLst>
          </p:cNvPr>
          <p:cNvSpPr>
            <a:spLocks noGrp="1"/>
          </p:cNvSpPr>
          <p:nvPr>
            <p:ph type="title"/>
          </p:nvPr>
        </p:nvSpPr>
        <p:spPr/>
        <p:txBody>
          <a:bodyPr>
            <a:normAutofit fontScale="90000"/>
          </a:bodyPr>
          <a:lstStyle/>
          <a:p>
            <a:pPr algn="ctr"/>
            <a:br>
              <a:rPr lang="sk-SK" sz="2800" b="1" dirty="0"/>
            </a:br>
            <a:br>
              <a:rPr lang="sk-SK" sz="2800" b="1" dirty="0"/>
            </a:br>
            <a:br>
              <a:rPr lang="sk-SK" sz="2800" b="1" dirty="0"/>
            </a:br>
            <a:br>
              <a:rPr lang="sk-SK" sz="2800" b="1" dirty="0"/>
            </a:br>
            <a:r>
              <a:rPr lang="sk-SK" sz="2800" b="1" dirty="0">
                <a:solidFill>
                  <a:schemeClr val="accent6">
                    <a:lumMod val="50000"/>
                  </a:schemeClr>
                </a:solidFill>
                <a:latin typeface="+mn-lt"/>
              </a:rPr>
              <a:t>Ekosystémová služba</a:t>
            </a:r>
            <a:br>
              <a:rPr lang="sk-SK" sz="4400" b="1" dirty="0"/>
            </a:br>
            <a:endParaRPr lang="sk-SK" dirty="0"/>
          </a:p>
        </p:txBody>
      </p:sp>
      <p:pic>
        <p:nvPicPr>
          <p:cNvPr id="4" name="Obrázok 3">
            <a:extLst>
              <a:ext uri="{FF2B5EF4-FFF2-40B4-BE49-F238E27FC236}">
                <a16:creationId xmlns:a16="http://schemas.microsoft.com/office/drawing/2014/main" id="{874718B5-3998-2139-E8F7-0102B463BD07}"/>
              </a:ext>
            </a:extLst>
          </p:cNvPr>
          <p:cNvPicPr>
            <a:picLocks noChangeAspect="1"/>
          </p:cNvPicPr>
          <p:nvPr/>
        </p:nvPicPr>
        <p:blipFill>
          <a:blip r:embed="rId6"/>
          <a:stretch>
            <a:fillRect/>
          </a:stretch>
        </p:blipFill>
        <p:spPr>
          <a:xfrm>
            <a:off x="6641210" y="497952"/>
            <a:ext cx="2983217" cy="778231"/>
          </a:xfrm>
          <a:prstGeom prst="rect">
            <a:avLst/>
          </a:prstGeom>
        </p:spPr>
      </p:pic>
      <p:sp>
        <p:nvSpPr>
          <p:cNvPr id="5" name="Šípka: nadol 4">
            <a:extLst>
              <a:ext uri="{FF2B5EF4-FFF2-40B4-BE49-F238E27FC236}">
                <a16:creationId xmlns:a16="http://schemas.microsoft.com/office/drawing/2014/main" id="{892A17E6-33BB-67CE-914B-931AD4AF0E9C}"/>
              </a:ext>
            </a:extLst>
          </p:cNvPr>
          <p:cNvSpPr/>
          <p:nvPr/>
        </p:nvSpPr>
        <p:spPr>
          <a:xfrm>
            <a:off x="5875442" y="1551061"/>
            <a:ext cx="220558" cy="414505"/>
          </a:xfrm>
          <a:prstGeom prst="downArrow">
            <a:avLst/>
          </a:prstGeom>
          <a:solidFill>
            <a:schemeClr val="accent6">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7" name="Šípka: nadol 6">
            <a:extLst>
              <a:ext uri="{FF2B5EF4-FFF2-40B4-BE49-F238E27FC236}">
                <a16:creationId xmlns:a16="http://schemas.microsoft.com/office/drawing/2014/main" id="{C89D94A7-90EC-E3CC-885D-0E2C6104B82C}"/>
              </a:ext>
            </a:extLst>
          </p:cNvPr>
          <p:cNvSpPr/>
          <p:nvPr/>
        </p:nvSpPr>
        <p:spPr>
          <a:xfrm>
            <a:off x="5879556" y="2481649"/>
            <a:ext cx="220558" cy="414505"/>
          </a:xfrm>
          <a:prstGeom prst="downArrow">
            <a:avLst/>
          </a:prstGeom>
          <a:solidFill>
            <a:schemeClr val="accent6">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spTree>
    <p:extLst>
      <p:ext uri="{BB962C8B-B14F-4D97-AF65-F5344CB8AC3E}">
        <p14:creationId xmlns:p14="http://schemas.microsoft.com/office/powerpoint/2010/main" val="34413733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ázo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62822" y="838986"/>
            <a:ext cx="4954461" cy="5240473"/>
          </a:xfrm>
          <a:prstGeom prst="rect">
            <a:avLst/>
          </a:prstGeom>
        </p:spPr>
      </p:pic>
      <p:grpSp>
        <p:nvGrpSpPr>
          <p:cNvPr id="8" name="Skupina 7"/>
          <p:cNvGrpSpPr/>
          <p:nvPr/>
        </p:nvGrpSpPr>
        <p:grpSpPr>
          <a:xfrm>
            <a:off x="390762" y="167150"/>
            <a:ext cx="6078864" cy="1297856"/>
            <a:chOff x="184285" y="0"/>
            <a:chExt cx="11208029" cy="2334530"/>
          </a:xfrm>
        </p:grpSpPr>
        <p:pic>
          <p:nvPicPr>
            <p:cNvPr id="2" name="Obrázo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4285" y="0"/>
              <a:ext cx="4676334" cy="2334530"/>
            </a:xfrm>
            <a:prstGeom prst="rect">
              <a:avLst/>
            </a:prstGeom>
          </p:spPr>
        </p:pic>
        <p:pic>
          <p:nvPicPr>
            <p:cNvPr id="3" name="Obrázo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05767" y="369162"/>
              <a:ext cx="6086547" cy="1400646"/>
            </a:xfrm>
            <a:prstGeom prst="rect">
              <a:avLst/>
            </a:prstGeom>
          </p:spPr>
        </p:pic>
      </p:grpSp>
      <p:pic>
        <p:nvPicPr>
          <p:cNvPr id="10" name="Obrázo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252662" y="5880076"/>
            <a:ext cx="2532879" cy="804925"/>
          </a:xfrm>
          <a:prstGeom prst="rect">
            <a:avLst/>
          </a:prstGeom>
        </p:spPr>
      </p:pic>
      <p:sp>
        <p:nvSpPr>
          <p:cNvPr id="6" name="Zástupný objekt pre obsah 5">
            <a:extLst>
              <a:ext uri="{FF2B5EF4-FFF2-40B4-BE49-F238E27FC236}">
                <a16:creationId xmlns:a16="http://schemas.microsoft.com/office/drawing/2014/main" id="{FB6F92BE-E400-AC49-BD17-4FA4798C530E}"/>
              </a:ext>
            </a:extLst>
          </p:cNvPr>
          <p:cNvSpPr>
            <a:spLocks noGrp="1"/>
          </p:cNvSpPr>
          <p:nvPr>
            <p:ph idx="1"/>
          </p:nvPr>
        </p:nvSpPr>
        <p:spPr>
          <a:xfrm>
            <a:off x="838200" y="1158312"/>
            <a:ext cx="10515600" cy="5327305"/>
          </a:xfrm>
        </p:spPr>
        <p:txBody>
          <a:bodyPr>
            <a:normAutofit/>
          </a:bodyPr>
          <a:lstStyle/>
          <a:p>
            <a:pPr>
              <a:buNone/>
            </a:pPr>
            <a:endParaRPr lang="sk-SK" sz="1800" b="1" dirty="0"/>
          </a:p>
          <a:p>
            <a:pPr>
              <a:buNone/>
            </a:pPr>
            <a:endParaRPr lang="sk-SK" sz="1800" b="1" dirty="0"/>
          </a:p>
          <a:p>
            <a:pPr>
              <a:buNone/>
            </a:pPr>
            <a:endParaRPr lang="sk-SK" sz="1800" b="1" dirty="0"/>
          </a:p>
          <a:p>
            <a:pPr>
              <a:buNone/>
            </a:pPr>
            <a:endParaRPr lang="sk-SK" sz="1800" b="1" dirty="0"/>
          </a:p>
          <a:p>
            <a:pPr>
              <a:buNone/>
            </a:pPr>
            <a:r>
              <a:rPr lang="sk-SK" sz="2000" b="1" dirty="0"/>
              <a:t>Cieľom oceňovania ekosystémových služieb</a:t>
            </a:r>
            <a:r>
              <a:rPr lang="sk-SK" sz="2000" dirty="0"/>
              <a:t> je  prispieť k sprehľadneniu významu ekosystémov  pre spoločnosť a začleniť ekonomické hodnotenia ekosystémových služieb do  rozhodovacích rámcov</a:t>
            </a:r>
            <a:r>
              <a:rPr lang="sk-SK" sz="1800" dirty="0"/>
              <a:t>.</a:t>
            </a:r>
          </a:p>
          <a:p>
            <a:pPr algn="ctr">
              <a:buNone/>
            </a:pPr>
            <a:endParaRPr lang="sk-SK" sz="1800" dirty="0"/>
          </a:p>
          <a:p>
            <a:pPr algn="just">
              <a:buNone/>
            </a:pPr>
            <a:r>
              <a:rPr lang="sk-SK" sz="1800" b="1" dirty="0">
                <a:solidFill>
                  <a:schemeClr val="accent6">
                    <a:lumMod val="50000"/>
                  </a:schemeClr>
                </a:solidFill>
              </a:rPr>
              <a:t>Zásobovacie služby </a:t>
            </a:r>
            <a:r>
              <a:rPr lang="sk-SK" sz="1800" dirty="0"/>
              <a:t>-   produkcia plodín, biomasa na energetické účely, pastva a chov dobytka, produkcia dreva, lov zveriny, lov rýb a produkcia krmiva pre dobytok a zver</a:t>
            </a:r>
          </a:p>
          <a:p>
            <a:pPr algn="just">
              <a:buNone/>
            </a:pPr>
            <a:r>
              <a:rPr lang="sk-SK" sz="1800" b="1" dirty="0">
                <a:solidFill>
                  <a:schemeClr val="accent6">
                    <a:lumMod val="50000"/>
                  </a:schemeClr>
                </a:solidFill>
              </a:rPr>
              <a:t>Regulačné služby -  </a:t>
            </a:r>
            <a:r>
              <a:rPr lang="sk-SK" sz="1800" dirty="0"/>
              <a:t>regulácia lokálnej a globálnej klímy, regulácia kvality ovzdušia,  regulácia vody/ochrana pred záplavami, regulácia vodnej erózie, regulácia živín, regulácia rizikových látok, opeľovanie a ochrana biodiverzity</a:t>
            </a:r>
          </a:p>
          <a:p>
            <a:pPr algn="just">
              <a:buNone/>
            </a:pPr>
            <a:r>
              <a:rPr lang="sk-SK" sz="1800" b="1" dirty="0">
                <a:solidFill>
                  <a:schemeClr val="accent6">
                    <a:lumMod val="50000"/>
                  </a:schemeClr>
                </a:solidFill>
              </a:rPr>
              <a:t>Kultúrne služby </a:t>
            </a:r>
            <a:r>
              <a:rPr lang="sk-SK" sz="1800" dirty="0">
                <a:solidFill>
                  <a:schemeClr val="accent6">
                    <a:lumMod val="50000"/>
                  </a:schemeClr>
                </a:solidFill>
              </a:rPr>
              <a:t>- </a:t>
            </a:r>
            <a:r>
              <a:rPr lang="sk-SK" sz="1800" dirty="0"/>
              <a:t>   estetické hodnoty, duchovné/religiózne hodnoty, rekreácia a turizmus, vzdelávacie a inšpiračné hodnoty, vedecké hodnoty, hodnoty kultúrneho dedičstva (kultúrna rôznorodosť a spoločenské vzťahy), cítenie miesta (MEA 2003).</a:t>
            </a:r>
          </a:p>
          <a:p>
            <a:pPr algn="just">
              <a:buNone/>
            </a:pPr>
            <a:r>
              <a:rPr lang="sk-SK" sz="1800" dirty="0"/>
              <a:t> Podporné  -    fotosyntéza, kolobeh živín, kolobeh vody, </a:t>
            </a:r>
            <a:r>
              <a:rPr lang="sk-SK" sz="1800" dirty="0" err="1"/>
              <a:t>pôdotvorba</a:t>
            </a:r>
            <a:endParaRPr lang="sk-SK" sz="1800" dirty="0"/>
          </a:p>
          <a:p>
            <a:pPr marL="0" indent="0">
              <a:buNone/>
            </a:pPr>
            <a:endParaRPr lang="sk-SK" dirty="0"/>
          </a:p>
        </p:txBody>
      </p:sp>
      <p:sp>
        <p:nvSpPr>
          <p:cNvPr id="12" name="Nadpis 11">
            <a:extLst>
              <a:ext uri="{FF2B5EF4-FFF2-40B4-BE49-F238E27FC236}">
                <a16:creationId xmlns:a16="http://schemas.microsoft.com/office/drawing/2014/main" id="{E2D53796-65ED-0DD7-C532-09925DB83052}"/>
              </a:ext>
            </a:extLst>
          </p:cNvPr>
          <p:cNvSpPr>
            <a:spLocks noGrp="1"/>
          </p:cNvSpPr>
          <p:nvPr>
            <p:ph type="title"/>
          </p:nvPr>
        </p:nvSpPr>
        <p:spPr>
          <a:xfrm>
            <a:off x="2900680" y="2243940"/>
            <a:ext cx="10515600" cy="596409"/>
          </a:xfrm>
        </p:spPr>
        <p:txBody>
          <a:bodyPr>
            <a:normAutofit fontScale="90000"/>
          </a:bodyPr>
          <a:lstStyle/>
          <a:p>
            <a:r>
              <a:rPr lang="sk-SK" sz="2700" b="1" dirty="0">
                <a:solidFill>
                  <a:schemeClr val="accent6">
                    <a:lumMod val="50000"/>
                  </a:schemeClr>
                </a:solidFill>
              </a:rPr>
              <a:t>Ekosystém       význam        hodnota        cena</a:t>
            </a:r>
            <a:br>
              <a:rPr lang="sk-SK" sz="4400" dirty="0"/>
            </a:br>
            <a:r>
              <a:rPr lang="sk-SK" sz="4400" dirty="0"/>
              <a:t>  </a:t>
            </a:r>
            <a:endParaRPr lang="sk-SK" dirty="0"/>
          </a:p>
        </p:txBody>
      </p:sp>
      <p:sp>
        <p:nvSpPr>
          <p:cNvPr id="4" name="Zaoblený obdĺžnik 6">
            <a:extLst>
              <a:ext uri="{FF2B5EF4-FFF2-40B4-BE49-F238E27FC236}">
                <a16:creationId xmlns:a16="http://schemas.microsoft.com/office/drawing/2014/main" id="{CF76782B-9316-9808-FCA7-C8B20CE1AA08}"/>
              </a:ext>
            </a:extLst>
          </p:cNvPr>
          <p:cNvSpPr/>
          <p:nvPr/>
        </p:nvSpPr>
        <p:spPr>
          <a:xfrm>
            <a:off x="3168484" y="1311381"/>
            <a:ext cx="4824536" cy="477688"/>
          </a:xfrm>
          <a:prstGeom prst="roundRect">
            <a:avLst/>
          </a:prstGeom>
          <a:solidFill>
            <a:schemeClr val="accent1">
              <a:lumMod val="40000"/>
              <a:lumOff val="60000"/>
              <a:alpha val="2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sk-SK" sz="1800" b="1" dirty="0">
              <a:solidFill>
                <a:schemeClr val="tx1"/>
              </a:solidFill>
            </a:endParaRPr>
          </a:p>
          <a:p>
            <a:pPr algn="ctr">
              <a:buNone/>
            </a:pPr>
            <a:r>
              <a:rPr lang="sk-SK" sz="2400" b="1" dirty="0">
                <a:solidFill>
                  <a:schemeClr val="tx1"/>
                </a:solidFill>
              </a:rPr>
              <a:t>  Ekosystém      =     prírodný kapitál</a:t>
            </a:r>
          </a:p>
          <a:p>
            <a:pPr>
              <a:buNone/>
            </a:pPr>
            <a:endParaRPr lang="sk-SK" sz="1800" b="1" dirty="0"/>
          </a:p>
        </p:txBody>
      </p:sp>
      <p:pic>
        <p:nvPicPr>
          <p:cNvPr id="7" name="Obrázok 6">
            <a:extLst>
              <a:ext uri="{FF2B5EF4-FFF2-40B4-BE49-F238E27FC236}">
                <a16:creationId xmlns:a16="http://schemas.microsoft.com/office/drawing/2014/main" id="{18847F53-3EE4-2E0C-5413-5243BEEB2ECB}"/>
              </a:ext>
            </a:extLst>
          </p:cNvPr>
          <p:cNvPicPr>
            <a:picLocks noChangeAspect="1"/>
          </p:cNvPicPr>
          <p:nvPr/>
        </p:nvPicPr>
        <p:blipFill>
          <a:blip r:embed="rId6"/>
          <a:stretch>
            <a:fillRect/>
          </a:stretch>
        </p:blipFill>
        <p:spPr>
          <a:xfrm>
            <a:off x="7134100" y="342771"/>
            <a:ext cx="2983217" cy="778231"/>
          </a:xfrm>
          <a:prstGeom prst="rect">
            <a:avLst/>
          </a:prstGeom>
        </p:spPr>
      </p:pic>
      <p:cxnSp>
        <p:nvCxnSpPr>
          <p:cNvPr id="13" name="Rovná spojovacia šípka 12">
            <a:extLst>
              <a:ext uri="{FF2B5EF4-FFF2-40B4-BE49-F238E27FC236}">
                <a16:creationId xmlns:a16="http://schemas.microsoft.com/office/drawing/2014/main" id="{9102AB0F-CBE9-ACC9-10AF-93AFCF0E081A}"/>
              </a:ext>
            </a:extLst>
          </p:cNvPr>
          <p:cNvCxnSpPr/>
          <p:nvPr/>
        </p:nvCxnSpPr>
        <p:spPr>
          <a:xfrm>
            <a:off x="4274801" y="2243940"/>
            <a:ext cx="414779" cy="0"/>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Rovná spojovacia šípka 13">
            <a:extLst>
              <a:ext uri="{FF2B5EF4-FFF2-40B4-BE49-F238E27FC236}">
                <a16:creationId xmlns:a16="http://schemas.microsoft.com/office/drawing/2014/main" id="{D076748A-E59C-D1A3-74CD-3DD5CBF9469F}"/>
              </a:ext>
            </a:extLst>
          </p:cNvPr>
          <p:cNvCxnSpPr/>
          <p:nvPr/>
        </p:nvCxnSpPr>
        <p:spPr>
          <a:xfrm>
            <a:off x="5681221" y="2243940"/>
            <a:ext cx="414779" cy="0"/>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Rovná spojovacia šípka 14">
            <a:extLst>
              <a:ext uri="{FF2B5EF4-FFF2-40B4-BE49-F238E27FC236}">
                <a16:creationId xmlns:a16="http://schemas.microsoft.com/office/drawing/2014/main" id="{EB159943-90D4-B80D-B290-20B8505D90CB}"/>
              </a:ext>
            </a:extLst>
          </p:cNvPr>
          <p:cNvCxnSpPr/>
          <p:nvPr/>
        </p:nvCxnSpPr>
        <p:spPr>
          <a:xfrm>
            <a:off x="7248660" y="2243940"/>
            <a:ext cx="414779" cy="0"/>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7336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ázok 2">
            <a:extLst>
              <a:ext uri="{FF2B5EF4-FFF2-40B4-BE49-F238E27FC236}">
                <a16:creationId xmlns:a16="http://schemas.microsoft.com/office/drawing/2014/main" id="{554D55C5-A050-3EDC-E399-0BD6CA3CD69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25408" y="692696"/>
            <a:ext cx="5528869" cy="5848041"/>
          </a:xfrm>
          <a:prstGeom prst="rect">
            <a:avLst/>
          </a:prstGeom>
        </p:spPr>
      </p:pic>
      <p:pic>
        <p:nvPicPr>
          <p:cNvPr id="100" name="Picture 6"/>
          <p:cNvPicPr>
            <a:picLocks noChangeAspect="1" noChangeArrowheads="1"/>
          </p:cNvPicPr>
          <p:nvPr/>
        </p:nvPicPr>
        <p:blipFill>
          <a:blip r:embed="rId3" cstate="print">
            <a:lum bright="21000" contrast="8000"/>
          </a:blip>
          <a:srcRect/>
          <a:stretch>
            <a:fillRect/>
          </a:stretch>
        </p:blipFill>
        <p:spPr bwMode="auto">
          <a:xfrm>
            <a:off x="1991544" y="1340768"/>
            <a:ext cx="2448272" cy="2664296"/>
          </a:xfrm>
          <a:prstGeom prst="rect">
            <a:avLst/>
          </a:prstGeom>
          <a:noFill/>
          <a:ln w="9525">
            <a:noFill/>
            <a:miter lim="800000"/>
            <a:headEnd/>
            <a:tailEnd/>
          </a:ln>
        </p:spPr>
      </p:pic>
      <p:sp>
        <p:nvSpPr>
          <p:cNvPr id="5" name="Zástupný symbol obsahu 4"/>
          <p:cNvSpPr>
            <a:spLocks noGrp="1"/>
          </p:cNvSpPr>
          <p:nvPr>
            <p:ph idx="1"/>
          </p:nvPr>
        </p:nvSpPr>
        <p:spPr>
          <a:xfrm>
            <a:off x="7392144" y="2276872"/>
            <a:ext cx="2592288" cy="25202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buNone/>
            </a:pPr>
            <a:endParaRPr lang="sk-SK" sz="1200" dirty="0">
              <a:solidFill>
                <a:schemeClr val="tx1"/>
              </a:solidFill>
            </a:endParaRPr>
          </a:p>
        </p:txBody>
      </p:sp>
      <p:sp>
        <p:nvSpPr>
          <p:cNvPr id="2" name="Nadpis 1"/>
          <p:cNvSpPr>
            <a:spLocks noGrp="1"/>
          </p:cNvSpPr>
          <p:nvPr>
            <p:ph type="title"/>
          </p:nvPr>
        </p:nvSpPr>
        <p:spPr>
          <a:xfrm>
            <a:off x="1775520" y="-20800"/>
            <a:ext cx="10515600" cy="1325563"/>
          </a:xfrm>
        </p:spPr>
        <p:txBody>
          <a:bodyPr>
            <a:normAutofit/>
          </a:bodyPr>
          <a:lstStyle/>
          <a:p>
            <a:r>
              <a:rPr lang="sk-SK" sz="2800" b="1" dirty="0">
                <a:solidFill>
                  <a:schemeClr val="accent6">
                    <a:lumMod val="75000"/>
                  </a:schemeClr>
                </a:solidFill>
                <a:latin typeface="+mn-lt"/>
              </a:rPr>
              <a:t>Kaskádový model AESS (</a:t>
            </a:r>
            <a:r>
              <a:rPr lang="sk-SK" sz="2800" b="1" dirty="0" err="1">
                <a:solidFill>
                  <a:schemeClr val="accent6">
                    <a:lumMod val="75000"/>
                  </a:schemeClr>
                </a:solidFill>
                <a:latin typeface="+mn-lt"/>
              </a:rPr>
              <a:t>Van</a:t>
            </a:r>
            <a:r>
              <a:rPr lang="sk-SK" sz="2800" b="1" dirty="0">
                <a:solidFill>
                  <a:schemeClr val="accent6">
                    <a:lumMod val="75000"/>
                  </a:schemeClr>
                </a:solidFill>
                <a:latin typeface="+mn-lt"/>
              </a:rPr>
              <a:t> </a:t>
            </a:r>
            <a:r>
              <a:rPr lang="sk-SK" sz="2800" b="1" dirty="0" err="1">
                <a:solidFill>
                  <a:schemeClr val="accent6">
                    <a:lumMod val="75000"/>
                  </a:schemeClr>
                </a:solidFill>
                <a:latin typeface="+mn-lt"/>
              </a:rPr>
              <a:t>Oudenhoven</a:t>
            </a:r>
            <a:r>
              <a:rPr lang="sk-SK" sz="2800" b="1" dirty="0">
                <a:solidFill>
                  <a:schemeClr val="accent6">
                    <a:lumMod val="75000"/>
                  </a:schemeClr>
                </a:solidFill>
                <a:latin typeface="+mn-lt"/>
              </a:rPr>
              <a:t> </a:t>
            </a:r>
            <a:r>
              <a:rPr lang="sk-SK" sz="2800" b="1" dirty="0" err="1">
                <a:solidFill>
                  <a:schemeClr val="accent6">
                    <a:lumMod val="75000"/>
                  </a:schemeClr>
                </a:solidFill>
                <a:latin typeface="+mn-lt"/>
              </a:rPr>
              <a:t>et</a:t>
            </a:r>
            <a:r>
              <a:rPr lang="sk-SK" sz="2800" b="1" dirty="0">
                <a:solidFill>
                  <a:schemeClr val="accent6">
                    <a:lumMod val="75000"/>
                  </a:schemeClr>
                </a:solidFill>
                <a:latin typeface="+mn-lt"/>
              </a:rPr>
              <a:t> al. 2012)</a:t>
            </a:r>
          </a:p>
        </p:txBody>
      </p:sp>
      <p:sp>
        <p:nvSpPr>
          <p:cNvPr id="4" name="Obdĺžnik 3"/>
          <p:cNvSpPr/>
          <p:nvPr/>
        </p:nvSpPr>
        <p:spPr>
          <a:xfrm>
            <a:off x="1991544" y="1340768"/>
            <a:ext cx="2448272" cy="266429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6" name="Obdĺžnik 5"/>
          <p:cNvSpPr/>
          <p:nvPr/>
        </p:nvSpPr>
        <p:spPr>
          <a:xfrm>
            <a:off x="1991544" y="4797152"/>
            <a:ext cx="2448272" cy="12241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7" name="Obdĺžnik 6"/>
          <p:cNvSpPr/>
          <p:nvPr/>
        </p:nvSpPr>
        <p:spPr>
          <a:xfrm>
            <a:off x="4511824" y="4941168"/>
            <a:ext cx="5472608" cy="10801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8" name="Obdĺžnik 7"/>
          <p:cNvSpPr/>
          <p:nvPr/>
        </p:nvSpPr>
        <p:spPr>
          <a:xfrm>
            <a:off x="4583832" y="1772816"/>
            <a:ext cx="2664296" cy="22322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11" name="Obdĺžnik 10"/>
          <p:cNvSpPr/>
          <p:nvPr/>
        </p:nvSpPr>
        <p:spPr>
          <a:xfrm>
            <a:off x="1775520" y="1196752"/>
            <a:ext cx="8352928" cy="496855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12" name="Zaoblený obdĺžnik 11"/>
          <p:cNvSpPr/>
          <p:nvPr/>
        </p:nvSpPr>
        <p:spPr>
          <a:xfrm>
            <a:off x="2495600" y="2492896"/>
            <a:ext cx="1656184" cy="3600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13" name="Zaoblený obdĺžnik 12"/>
          <p:cNvSpPr/>
          <p:nvPr/>
        </p:nvSpPr>
        <p:spPr>
          <a:xfrm>
            <a:off x="2135560" y="1916832"/>
            <a:ext cx="1656184" cy="3600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14" name="Zaoblený obdĺžnik 13"/>
          <p:cNvSpPr/>
          <p:nvPr/>
        </p:nvSpPr>
        <p:spPr>
          <a:xfrm>
            <a:off x="2207568" y="5085184"/>
            <a:ext cx="2016224" cy="3600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15" name="Zaoblený obdĺžnik 14"/>
          <p:cNvSpPr/>
          <p:nvPr/>
        </p:nvSpPr>
        <p:spPr>
          <a:xfrm>
            <a:off x="8184232" y="4149080"/>
            <a:ext cx="1548680" cy="43204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17" name="Zaoblený obdĺžnik 16"/>
          <p:cNvSpPr/>
          <p:nvPr/>
        </p:nvSpPr>
        <p:spPr>
          <a:xfrm>
            <a:off x="4727848" y="3068960"/>
            <a:ext cx="2088232" cy="576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18" name="Zaoblený obdĺžnik 17"/>
          <p:cNvSpPr/>
          <p:nvPr/>
        </p:nvSpPr>
        <p:spPr>
          <a:xfrm>
            <a:off x="4655840" y="5085184"/>
            <a:ext cx="2592288" cy="3600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19" name="Zaoblený obdĺžnik 18"/>
          <p:cNvSpPr/>
          <p:nvPr/>
        </p:nvSpPr>
        <p:spPr>
          <a:xfrm>
            <a:off x="7536160" y="5085184"/>
            <a:ext cx="2160240" cy="3600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20" name="Obdĺžnik 19"/>
          <p:cNvSpPr/>
          <p:nvPr/>
        </p:nvSpPr>
        <p:spPr>
          <a:xfrm>
            <a:off x="7824192" y="2420888"/>
            <a:ext cx="1747530" cy="369332"/>
          </a:xfrm>
          <a:prstGeom prst="rect">
            <a:avLst/>
          </a:prstGeom>
        </p:spPr>
        <p:txBody>
          <a:bodyPr wrap="none">
            <a:spAutoFit/>
          </a:bodyPr>
          <a:lstStyle/>
          <a:p>
            <a:pPr>
              <a:buNone/>
            </a:pPr>
            <a:r>
              <a:rPr lang="sk-SK" b="1" dirty="0">
                <a:solidFill>
                  <a:schemeClr val="accent6">
                    <a:lumMod val="75000"/>
                  </a:schemeClr>
                </a:solidFill>
              </a:rPr>
              <a:t>Ľudský blahobyt</a:t>
            </a:r>
          </a:p>
        </p:txBody>
      </p:sp>
      <p:sp>
        <p:nvSpPr>
          <p:cNvPr id="21" name="Obdĺžnik 20"/>
          <p:cNvSpPr/>
          <p:nvPr/>
        </p:nvSpPr>
        <p:spPr>
          <a:xfrm>
            <a:off x="5519936" y="1844825"/>
            <a:ext cx="1584176" cy="646331"/>
          </a:xfrm>
          <a:prstGeom prst="rect">
            <a:avLst/>
          </a:prstGeom>
        </p:spPr>
        <p:txBody>
          <a:bodyPr wrap="square">
            <a:spAutoFit/>
          </a:bodyPr>
          <a:lstStyle/>
          <a:p>
            <a:pPr>
              <a:buNone/>
            </a:pPr>
            <a:r>
              <a:rPr lang="sk-SK" b="1" dirty="0">
                <a:solidFill>
                  <a:schemeClr val="accent6">
                    <a:lumMod val="75000"/>
                  </a:schemeClr>
                </a:solidFill>
              </a:rPr>
              <a:t>Poskytovanie   služieb</a:t>
            </a:r>
          </a:p>
        </p:txBody>
      </p:sp>
      <p:sp>
        <p:nvSpPr>
          <p:cNvPr id="22" name="Obdĺžnik 21"/>
          <p:cNvSpPr/>
          <p:nvPr/>
        </p:nvSpPr>
        <p:spPr>
          <a:xfrm>
            <a:off x="2135560" y="1340768"/>
            <a:ext cx="1642950" cy="369332"/>
          </a:xfrm>
          <a:prstGeom prst="rect">
            <a:avLst/>
          </a:prstGeom>
        </p:spPr>
        <p:txBody>
          <a:bodyPr wrap="none">
            <a:spAutoFit/>
          </a:bodyPr>
          <a:lstStyle/>
          <a:p>
            <a:pPr>
              <a:buNone/>
            </a:pPr>
            <a:r>
              <a:rPr lang="sk-SK" b="1" dirty="0" err="1">
                <a:solidFill>
                  <a:schemeClr val="accent6">
                    <a:lumMod val="75000"/>
                  </a:schemeClr>
                </a:solidFill>
              </a:rPr>
              <a:t>Agroekosystém</a:t>
            </a:r>
            <a:endParaRPr lang="sk-SK" b="1" dirty="0">
              <a:solidFill>
                <a:schemeClr val="accent6">
                  <a:lumMod val="75000"/>
                </a:schemeClr>
              </a:solidFill>
            </a:endParaRPr>
          </a:p>
        </p:txBody>
      </p:sp>
      <p:sp>
        <p:nvSpPr>
          <p:cNvPr id="23" name="Zaoblený obdĺžnik 22"/>
          <p:cNvSpPr/>
          <p:nvPr/>
        </p:nvSpPr>
        <p:spPr>
          <a:xfrm>
            <a:off x="2711624" y="3068960"/>
            <a:ext cx="1008112" cy="3600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24" name="Obdĺžnik 23"/>
          <p:cNvSpPr/>
          <p:nvPr/>
        </p:nvSpPr>
        <p:spPr>
          <a:xfrm>
            <a:off x="2639617" y="5589240"/>
            <a:ext cx="1167307" cy="369332"/>
          </a:xfrm>
          <a:prstGeom prst="rect">
            <a:avLst/>
          </a:prstGeom>
        </p:spPr>
        <p:txBody>
          <a:bodyPr wrap="none">
            <a:spAutoFit/>
          </a:bodyPr>
          <a:lstStyle/>
          <a:p>
            <a:pPr>
              <a:buNone/>
            </a:pPr>
            <a:r>
              <a:rPr lang="sk-SK" b="1" dirty="0">
                <a:solidFill>
                  <a:schemeClr val="accent6">
                    <a:lumMod val="75000"/>
                  </a:schemeClr>
                </a:solidFill>
              </a:rPr>
              <a:t>Hybné sily</a:t>
            </a:r>
          </a:p>
        </p:txBody>
      </p:sp>
      <p:sp>
        <p:nvSpPr>
          <p:cNvPr id="25" name="Obdĺžnik 24"/>
          <p:cNvSpPr/>
          <p:nvPr/>
        </p:nvSpPr>
        <p:spPr>
          <a:xfrm>
            <a:off x="4727848" y="2996953"/>
            <a:ext cx="2088232" cy="646331"/>
          </a:xfrm>
          <a:prstGeom prst="rect">
            <a:avLst/>
          </a:prstGeom>
        </p:spPr>
        <p:txBody>
          <a:bodyPr wrap="square">
            <a:spAutoFit/>
          </a:bodyPr>
          <a:lstStyle/>
          <a:p>
            <a:pPr>
              <a:buNone/>
            </a:pPr>
            <a:r>
              <a:rPr lang="sk-SK" b="1" dirty="0" err="1"/>
              <a:t>Agroekosystémové</a:t>
            </a:r>
            <a:r>
              <a:rPr lang="sk-SK" b="1" dirty="0"/>
              <a:t> </a:t>
            </a:r>
          </a:p>
          <a:p>
            <a:pPr>
              <a:buNone/>
            </a:pPr>
            <a:r>
              <a:rPr lang="sk-SK" b="1" dirty="0"/>
              <a:t>               služby</a:t>
            </a:r>
          </a:p>
        </p:txBody>
      </p:sp>
      <p:sp>
        <p:nvSpPr>
          <p:cNvPr id="26" name="Obdĺžnik 25"/>
          <p:cNvSpPr/>
          <p:nvPr/>
        </p:nvSpPr>
        <p:spPr>
          <a:xfrm>
            <a:off x="2135560" y="1916832"/>
            <a:ext cx="1131720" cy="369332"/>
          </a:xfrm>
          <a:prstGeom prst="rect">
            <a:avLst/>
          </a:prstGeom>
        </p:spPr>
        <p:txBody>
          <a:bodyPr wrap="none">
            <a:spAutoFit/>
          </a:bodyPr>
          <a:lstStyle/>
          <a:p>
            <a:pPr>
              <a:buNone/>
            </a:pPr>
            <a:r>
              <a:rPr lang="sk-SK" b="1" dirty="0"/>
              <a:t>Vlastnosti</a:t>
            </a:r>
          </a:p>
        </p:txBody>
      </p:sp>
      <p:sp>
        <p:nvSpPr>
          <p:cNvPr id="27" name="Obdĺžnik 26"/>
          <p:cNvSpPr/>
          <p:nvPr/>
        </p:nvSpPr>
        <p:spPr>
          <a:xfrm>
            <a:off x="2783632" y="3068960"/>
            <a:ext cx="918970" cy="369332"/>
          </a:xfrm>
          <a:prstGeom prst="rect">
            <a:avLst/>
          </a:prstGeom>
        </p:spPr>
        <p:txBody>
          <a:bodyPr wrap="none">
            <a:spAutoFit/>
          </a:bodyPr>
          <a:lstStyle/>
          <a:p>
            <a:pPr>
              <a:buNone/>
            </a:pPr>
            <a:r>
              <a:rPr lang="sk-SK" b="1" dirty="0"/>
              <a:t>Procesy</a:t>
            </a:r>
          </a:p>
        </p:txBody>
      </p:sp>
      <p:sp>
        <p:nvSpPr>
          <p:cNvPr id="28" name="Obdĺžnik 27"/>
          <p:cNvSpPr/>
          <p:nvPr/>
        </p:nvSpPr>
        <p:spPr>
          <a:xfrm>
            <a:off x="2783632" y="2492896"/>
            <a:ext cx="910570" cy="369332"/>
          </a:xfrm>
          <a:prstGeom prst="rect">
            <a:avLst/>
          </a:prstGeom>
        </p:spPr>
        <p:txBody>
          <a:bodyPr wrap="none">
            <a:spAutoFit/>
          </a:bodyPr>
          <a:lstStyle/>
          <a:p>
            <a:pPr>
              <a:buNone/>
            </a:pPr>
            <a:r>
              <a:rPr lang="sk-SK" b="1" dirty="0"/>
              <a:t>Funkcie</a:t>
            </a:r>
          </a:p>
        </p:txBody>
      </p:sp>
      <p:sp>
        <p:nvSpPr>
          <p:cNvPr id="29" name="Obdĺžnik 28"/>
          <p:cNvSpPr/>
          <p:nvPr/>
        </p:nvSpPr>
        <p:spPr>
          <a:xfrm>
            <a:off x="7680177" y="3645024"/>
            <a:ext cx="794769" cy="369332"/>
          </a:xfrm>
          <a:prstGeom prst="rect">
            <a:avLst/>
          </a:prstGeom>
        </p:spPr>
        <p:txBody>
          <a:bodyPr wrap="none">
            <a:spAutoFit/>
          </a:bodyPr>
          <a:lstStyle/>
          <a:p>
            <a:pPr>
              <a:buNone/>
            </a:pPr>
            <a:r>
              <a:rPr lang="sk-SK" b="1" dirty="0"/>
              <a:t>Úžitok</a:t>
            </a:r>
          </a:p>
        </p:txBody>
      </p:sp>
      <p:sp>
        <p:nvSpPr>
          <p:cNvPr id="31" name="Obdĺžnik 30"/>
          <p:cNvSpPr/>
          <p:nvPr/>
        </p:nvSpPr>
        <p:spPr>
          <a:xfrm>
            <a:off x="8328248" y="4149080"/>
            <a:ext cx="1015984" cy="369332"/>
          </a:xfrm>
          <a:prstGeom prst="rect">
            <a:avLst/>
          </a:prstGeom>
        </p:spPr>
        <p:txBody>
          <a:bodyPr wrap="none">
            <a:spAutoFit/>
          </a:bodyPr>
          <a:lstStyle/>
          <a:p>
            <a:pPr>
              <a:buNone/>
            </a:pPr>
            <a:r>
              <a:rPr lang="sk-SK" b="1" dirty="0"/>
              <a:t>Hodnota</a:t>
            </a:r>
          </a:p>
        </p:txBody>
      </p:sp>
      <p:sp>
        <p:nvSpPr>
          <p:cNvPr id="32" name="Obdĺžnik 31"/>
          <p:cNvSpPr/>
          <p:nvPr/>
        </p:nvSpPr>
        <p:spPr>
          <a:xfrm>
            <a:off x="7680176" y="5085184"/>
            <a:ext cx="1840440" cy="369332"/>
          </a:xfrm>
          <a:prstGeom prst="rect">
            <a:avLst/>
          </a:prstGeom>
        </p:spPr>
        <p:txBody>
          <a:bodyPr wrap="none">
            <a:spAutoFit/>
          </a:bodyPr>
          <a:lstStyle/>
          <a:p>
            <a:pPr>
              <a:buNone/>
            </a:pPr>
            <a:r>
              <a:rPr lang="sk-SK" b="1" dirty="0"/>
              <a:t>Vnímanie hodnôt</a:t>
            </a:r>
          </a:p>
        </p:txBody>
      </p:sp>
      <p:sp>
        <p:nvSpPr>
          <p:cNvPr id="33" name="Obdĺžnik 32"/>
          <p:cNvSpPr/>
          <p:nvPr/>
        </p:nvSpPr>
        <p:spPr>
          <a:xfrm>
            <a:off x="1991544" y="4077072"/>
            <a:ext cx="5256584" cy="7200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34" name="Obdĺžnik 33"/>
          <p:cNvSpPr/>
          <p:nvPr/>
        </p:nvSpPr>
        <p:spPr>
          <a:xfrm>
            <a:off x="6096000" y="5589240"/>
            <a:ext cx="2098010" cy="369332"/>
          </a:xfrm>
          <a:prstGeom prst="rect">
            <a:avLst/>
          </a:prstGeom>
        </p:spPr>
        <p:txBody>
          <a:bodyPr wrap="none">
            <a:spAutoFit/>
          </a:bodyPr>
          <a:lstStyle/>
          <a:p>
            <a:pPr>
              <a:buNone/>
            </a:pPr>
            <a:r>
              <a:rPr lang="sk-SK" b="1" dirty="0">
                <a:solidFill>
                  <a:schemeClr val="accent6">
                    <a:lumMod val="75000"/>
                  </a:schemeClr>
                </a:solidFill>
              </a:rPr>
              <a:t>Spoločenská odozva</a:t>
            </a:r>
          </a:p>
        </p:txBody>
      </p:sp>
      <p:sp>
        <p:nvSpPr>
          <p:cNvPr id="35" name="Obdĺžnik 34"/>
          <p:cNvSpPr/>
          <p:nvPr/>
        </p:nvSpPr>
        <p:spPr>
          <a:xfrm>
            <a:off x="4799857" y="5085184"/>
            <a:ext cx="2416239" cy="369332"/>
          </a:xfrm>
          <a:prstGeom prst="rect">
            <a:avLst/>
          </a:prstGeom>
        </p:spPr>
        <p:txBody>
          <a:bodyPr wrap="none">
            <a:spAutoFit/>
          </a:bodyPr>
          <a:lstStyle/>
          <a:p>
            <a:pPr>
              <a:buNone/>
            </a:pPr>
            <a:r>
              <a:rPr lang="sk-SK" b="1" dirty="0"/>
              <a:t>Politika a rozhodovanie</a:t>
            </a:r>
          </a:p>
        </p:txBody>
      </p:sp>
      <p:sp>
        <p:nvSpPr>
          <p:cNvPr id="36" name="Zaoblený obdĺžnik 35"/>
          <p:cNvSpPr/>
          <p:nvPr/>
        </p:nvSpPr>
        <p:spPr>
          <a:xfrm>
            <a:off x="3071664" y="4149080"/>
            <a:ext cx="3168352" cy="5040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37" name="Obdĺžnik 36"/>
          <p:cNvSpPr/>
          <p:nvPr/>
        </p:nvSpPr>
        <p:spPr>
          <a:xfrm>
            <a:off x="2279577" y="5085184"/>
            <a:ext cx="1946495" cy="369332"/>
          </a:xfrm>
          <a:prstGeom prst="rect">
            <a:avLst/>
          </a:prstGeom>
        </p:spPr>
        <p:txBody>
          <a:bodyPr wrap="none">
            <a:spAutoFit/>
          </a:bodyPr>
          <a:lstStyle/>
          <a:p>
            <a:pPr>
              <a:buNone/>
            </a:pPr>
            <a:r>
              <a:rPr lang="sk-SK" b="1" dirty="0"/>
              <a:t>Ostatné hybné sily</a:t>
            </a:r>
          </a:p>
        </p:txBody>
      </p:sp>
      <p:sp>
        <p:nvSpPr>
          <p:cNvPr id="38" name="Obdĺžnik 37"/>
          <p:cNvSpPr/>
          <p:nvPr/>
        </p:nvSpPr>
        <p:spPr>
          <a:xfrm>
            <a:off x="3287689" y="4221088"/>
            <a:ext cx="2069797" cy="369332"/>
          </a:xfrm>
          <a:prstGeom prst="rect">
            <a:avLst/>
          </a:prstGeom>
        </p:spPr>
        <p:txBody>
          <a:bodyPr wrap="none">
            <a:spAutoFit/>
          </a:bodyPr>
          <a:lstStyle/>
          <a:p>
            <a:pPr>
              <a:buNone/>
            </a:pPr>
            <a:r>
              <a:rPr lang="sk-SK" b="1" dirty="0">
                <a:solidFill>
                  <a:schemeClr val="accent1">
                    <a:lumMod val="50000"/>
                  </a:schemeClr>
                </a:solidFill>
              </a:rPr>
              <a:t>Manažment územia</a:t>
            </a:r>
          </a:p>
        </p:txBody>
      </p:sp>
      <p:sp>
        <p:nvSpPr>
          <p:cNvPr id="40" name="Zaoblený obdĺžnik 39"/>
          <p:cNvSpPr/>
          <p:nvPr/>
        </p:nvSpPr>
        <p:spPr>
          <a:xfrm>
            <a:off x="7464152" y="3645024"/>
            <a:ext cx="1224136" cy="3600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cxnSp>
        <p:nvCxnSpPr>
          <p:cNvPr id="42" name="Rovná spojovacia šípka 41"/>
          <p:cNvCxnSpPr>
            <a:stCxn id="19" idx="1"/>
            <a:endCxn id="18" idx="3"/>
          </p:cNvCxnSpPr>
          <p:nvPr/>
        </p:nvCxnSpPr>
        <p:spPr>
          <a:xfrm flipH="1">
            <a:off x="7248128" y="5265204"/>
            <a:ext cx="288032" cy="0"/>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44" name="Rovná spojovacia šípka 43"/>
          <p:cNvCxnSpPr>
            <a:stCxn id="18" idx="1"/>
            <a:endCxn id="14" idx="3"/>
          </p:cNvCxnSpPr>
          <p:nvPr/>
        </p:nvCxnSpPr>
        <p:spPr>
          <a:xfrm flipH="1">
            <a:off x="4223792" y="5265204"/>
            <a:ext cx="432048" cy="0"/>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53" name="Rovná spojovacia šípka 52"/>
          <p:cNvCxnSpPr/>
          <p:nvPr/>
        </p:nvCxnSpPr>
        <p:spPr>
          <a:xfrm flipV="1">
            <a:off x="2279576" y="2276872"/>
            <a:ext cx="0" cy="2808312"/>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54" name="Rovná spojovacia šípka 53"/>
          <p:cNvCxnSpPr/>
          <p:nvPr/>
        </p:nvCxnSpPr>
        <p:spPr>
          <a:xfrm flipV="1">
            <a:off x="5015880" y="4653136"/>
            <a:ext cx="0" cy="432048"/>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55" name="Rovná spojovacia šípka 54"/>
          <p:cNvCxnSpPr/>
          <p:nvPr/>
        </p:nvCxnSpPr>
        <p:spPr>
          <a:xfrm flipV="1">
            <a:off x="4007768" y="2852936"/>
            <a:ext cx="0" cy="1296144"/>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58" name="Rovná spojovacia šípka 57"/>
          <p:cNvCxnSpPr/>
          <p:nvPr/>
        </p:nvCxnSpPr>
        <p:spPr>
          <a:xfrm flipV="1">
            <a:off x="6023992" y="3645024"/>
            <a:ext cx="0" cy="504056"/>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61" name="Rovná spojovacia šípka 60"/>
          <p:cNvCxnSpPr/>
          <p:nvPr/>
        </p:nvCxnSpPr>
        <p:spPr>
          <a:xfrm flipV="1">
            <a:off x="8616280" y="4581128"/>
            <a:ext cx="0" cy="504056"/>
          </a:xfrm>
          <a:prstGeom prst="straightConnector1">
            <a:avLst/>
          </a:prstGeom>
          <a:ln w="22225">
            <a:prstDash val="dash"/>
            <a:tailEnd type="arrow"/>
          </a:ln>
        </p:spPr>
        <p:style>
          <a:lnRef idx="1">
            <a:schemeClr val="accent1"/>
          </a:lnRef>
          <a:fillRef idx="0">
            <a:schemeClr val="accent1"/>
          </a:fillRef>
          <a:effectRef idx="0">
            <a:schemeClr val="accent1"/>
          </a:effectRef>
          <a:fontRef idx="minor">
            <a:schemeClr val="tx1"/>
          </a:fontRef>
        </p:style>
      </p:cxnSp>
      <p:cxnSp>
        <p:nvCxnSpPr>
          <p:cNvPr id="63" name="Rovná spojovacia šípka 62"/>
          <p:cNvCxnSpPr/>
          <p:nvPr/>
        </p:nvCxnSpPr>
        <p:spPr>
          <a:xfrm>
            <a:off x="9336360" y="4581128"/>
            <a:ext cx="0" cy="504056"/>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72" name="Rovná spojovacia šípka 71"/>
          <p:cNvCxnSpPr/>
          <p:nvPr/>
        </p:nvCxnSpPr>
        <p:spPr>
          <a:xfrm>
            <a:off x="9336360" y="3356992"/>
            <a:ext cx="0" cy="792088"/>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73" name="Rovná spojovacia šípka 72"/>
          <p:cNvCxnSpPr/>
          <p:nvPr/>
        </p:nvCxnSpPr>
        <p:spPr>
          <a:xfrm>
            <a:off x="4007768" y="1988840"/>
            <a:ext cx="0" cy="504056"/>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74" name="Rovná spojovacia šípka 73"/>
          <p:cNvCxnSpPr/>
          <p:nvPr/>
        </p:nvCxnSpPr>
        <p:spPr>
          <a:xfrm>
            <a:off x="6023992" y="2636912"/>
            <a:ext cx="0" cy="432048"/>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76" name="Rovná spojnica 75"/>
          <p:cNvCxnSpPr>
            <a:cxnSpLocks/>
            <a:stCxn id="25" idx="3"/>
          </p:cNvCxnSpPr>
          <p:nvPr/>
        </p:nvCxnSpPr>
        <p:spPr>
          <a:xfrm>
            <a:off x="6816080" y="3320118"/>
            <a:ext cx="2520280" cy="36874"/>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83" name="Rovná spojnica 82"/>
          <p:cNvCxnSpPr/>
          <p:nvPr/>
        </p:nvCxnSpPr>
        <p:spPr>
          <a:xfrm>
            <a:off x="4151784" y="2636912"/>
            <a:ext cx="1872208"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88" name="Rovná spojnica 87"/>
          <p:cNvCxnSpPr/>
          <p:nvPr/>
        </p:nvCxnSpPr>
        <p:spPr>
          <a:xfrm>
            <a:off x="3791744" y="1988840"/>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Rovná spojnica 91"/>
          <p:cNvCxnSpPr/>
          <p:nvPr/>
        </p:nvCxnSpPr>
        <p:spPr>
          <a:xfrm>
            <a:off x="8688288" y="3789040"/>
            <a:ext cx="36004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4" name="Rovná spojovacia šípka 93"/>
          <p:cNvCxnSpPr/>
          <p:nvPr/>
        </p:nvCxnSpPr>
        <p:spPr>
          <a:xfrm>
            <a:off x="9048328" y="3789040"/>
            <a:ext cx="0" cy="360040"/>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97" name="Rovná spojovacia šípka 96"/>
          <p:cNvCxnSpPr/>
          <p:nvPr/>
        </p:nvCxnSpPr>
        <p:spPr>
          <a:xfrm>
            <a:off x="7896200" y="3356992"/>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2" name="Rovná spojovacia šípka 61"/>
          <p:cNvCxnSpPr/>
          <p:nvPr/>
        </p:nvCxnSpPr>
        <p:spPr>
          <a:xfrm flipV="1">
            <a:off x="5303912" y="2132856"/>
            <a:ext cx="0" cy="936104"/>
          </a:xfrm>
          <a:prstGeom prst="straightConnector1">
            <a:avLst/>
          </a:prstGeom>
          <a:ln w="22225">
            <a:prstDash val="dash"/>
            <a:tailEnd type="arrow"/>
          </a:ln>
        </p:spPr>
        <p:style>
          <a:lnRef idx="1">
            <a:schemeClr val="accent1"/>
          </a:lnRef>
          <a:fillRef idx="0">
            <a:schemeClr val="accent1"/>
          </a:fillRef>
          <a:effectRef idx="0">
            <a:schemeClr val="accent1"/>
          </a:effectRef>
          <a:fontRef idx="minor">
            <a:schemeClr val="tx1"/>
          </a:fontRef>
        </p:style>
      </p:cxnSp>
      <p:cxnSp>
        <p:nvCxnSpPr>
          <p:cNvPr id="65" name="Rovná spojovacia šípka 64"/>
          <p:cNvCxnSpPr>
            <a:endCxn id="13" idx="3"/>
          </p:cNvCxnSpPr>
          <p:nvPr/>
        </p:nvCxnSpPr>
        <p:spPr>
          <a:xfrm flipH="1" flipV="1">
            <a:off x="3791744" y="2096852"/>
            <a:ext cx="1512168" cy="36004"/>
          </a:xfrm>
          <a:prstGeom prst="straightConnector1">
            <a:avLst/>
          </a:prstGeom>
          <a:ln w="22225">
            <a:prstDash val="dash"/>
            <a:tailEnd type="arrow"/>
          </a:ln>
        </p:spPr>
        <p:style>
          <a:lnRef idx="1">
            <a:schemeClr val="accent1"/>
          </a:lnRef>
          <a:fillRef idx="0">
            <a:schemeClr val="accent1"/>
          </a:fillRef>
          <a:effectRef idx="0">
            <a:schemeClr val="accent1"/>
          </a:effectRef>
          <a:fontRef idx="minor">
            <a:schemeClr val="tx1"/>
          </a:fontRef>
        </p:style>
      </p:cxnSp>
      <p:cxnSp>
        <p:nvCxnSpPr>
          <p:cNvPr id="68" name="Rovná spojovacia šípka 67"/>
          <p:cNvCxnSpPr/>
          <p:nvPr/>
        </p:nvCxnSpPr>
        <p:spPr>
          <a:xfrm flipV="1">
            <a:off x="2855640" y="2852936"/>
            <a:ext cx="0" cy="216024"/>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70" name="Rovná spojovacia šípka 69"/>
          <p:cNvCxnSpPr/>
          <p:nvPr/>
        </p:nvCxnSpPr>
        <p:spPr>
          <a:xfrm flipV="1">
            <a:off x="2423592" y="2276872"/>
            <a:ext cx="0" cy="936104"/>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77" name="Rovná spojnica 76"/>
          <p:cNvCxnSpPr/>
          <p:nvPr/>
        </p:nvCxnSpPr>
        <p:spPr>
          <a:xfrm>
            <a:off x="2423592" y="3212976"/>
            <a:ext cx="288032" cy="0"/>
          </a:xfrm>
          <a:prstGeom prst="line">
            <a:avLst/>
          </a:prstGeom>
          <a:ln w="22225"/>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ázo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70103" y="635141"/>
            <a:ext cx="5147180" cy="5444318"/>
          </a:xfrm>
          <a:prstGeom prst="rect">
            <a:avLst/>
          </a:prstGeom>
        </p:spPr>
      </p:pic>
      <p:grpSp>
        <p:nvGrpSpPr>
          <p:cNvPr id="8" name="Skupina 7"/>
          <p:cNvGrpSpPr/>
          <p:nvPr/>
        </p:nvGrpSpPr>
        <p:grpSpPr>
          <a:xfrm>
            <a:off x="390762" y="167150"/>
            <a:ext cx="6078864" cy="1297856"/>
            <a:chOff x="184285" y="0"/>
            <a:chExt cx="11208029" cy="2334530"/>
          </a:xfrm>
        </p:grpSpPr>
        <p:pic>
          <p:nvPicPr>
            <p:cNvPr id="2" name="Obrázo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4285" y="0"/>
              <a:ext cx="4676334" cy="2334530"/>
            </a:xfrm>
            <a:prstGeom prst="rect">
              <a:avLst/>
            </a:prstGeom>
          </p:spPr>
        </p:pic>
        <p:pic>
          <p:nvPicPr>
            <p:cNvPr id="3" name="Obrázo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05767" y="369162"/>
              <a:ext cx="6086547" cy="1400646"/>
            </a:xfrm>
            <a:prstGeom prst="rect">
              <a:avLst/>
            </a:prstGeom>
          </p:spPr>
        </p:pic>
      </p:grpSp>
      <p:pic>
        <p:nvPicPr>
          <p:cNvPr id="10" name="Obrázo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91155" y="5593860"/>
            <a:ext cx="2785870" cy="885323"/>
          </a:xfrm>
          <a:prstGeom prst="rect">
            <a:avLst/>
          </a:prstGeom>
        </p:spPr>
      </p:pic>
      <p:sp>
        <p:nvSpPr>
          <p:cNvPr id="12" name="Nadpis 11">
            <a:extLst>
              <a:ext uri="{FF2B5EF4-FFF2-40B4-BE49-F238E27FC236}">
                <a16:creationId xmlns:a16="http://schemas.microsoft.com/office/drawing/2014/main" id="{E2D53796-65ED-0DD7-C532-09925DB83052}"/>
              </a:ext>
            </a:extLst>
          </p:cNvPr>
          <p:cNvSpPr>
            <a:spLocks noGrp="1"/>
          </p:cNvSpPr>
          <p:nvPr>
            <p:ph type="title"/>
          </p:nvPr>
        </p:nvSpPr>
        <p:spPr>
          <a:xfrm>
            <a:off x="838200" y="365125"/>
            <a:ext cx="10515600" cy="898067"/>
          </a:xfrm>
        </p:spPr>
        <p:txBody>
          <a:bodyPr/>
          <a:lstStyle/>
          <a:p>
            <a:endParaRPr lang="sk-SK" dirty="0"/>
          </a:p>
        </p:txBody>
      </p:sp>
      <p:sp>
        <p:nvSpPr>
          <p:cNvPr id="7" name="Zástupný objekt pre obsah 6">
            <a:extLst>
              <a:ext uri="{FF2B5EF4-FFF2-40B4-BE49-F238E27FC236}">
                <a16:creationId xmlns:a16="http://schemas.microsoft.com/office/drawing/2014/main" id="{FD1DE53B-AF3B-6D2A-FEC8-4C86F347931C}"/>
              </a:ext>
            </a:extLst>
          </p:cNvPr>
          <p:cNvSpPr>
            <a:spLocks noGrp="1"/>
          </p:cNvSpPr>
          <p:nvPr>
            <p:ph idx="1"/>
          </p:nvPr>
        </p:nvSpPr>
        <p:spPr>
          <a:xfrm>
            <a:off x="714975" y="1436240"/>
            <a:ext cx="10515600" cy="5254610"/>
          </a:xfrm>
        </p:spPr>
        <p:txBody>
          <a:bodyPr>
            <a:normAutofit/>
          </a:bodyPr>
          <a:lstStyle/>
          <a:p>
            <a:pPr marL="0" indent="0">
              <a:buNone/>
            </a:pPr>
            <a:r>
              <a:rPr lang="sk-SK" sz="1800" b="1" u="sng" dirty="0">
                <a:solidFill>
                  <a:schemeClr val="accent6">
                    <a:lumMod val="50000"/>
                  </a:schemeClr>
                </a:solidFill>
              </a:rPr>
              <a:t>Ciele SERENA</a:t>
            </a:r>
            <a:r>
              <a:rPr lang="sk-SK" sz="1800" dirty="0"/>
              <a:t>: Analyzovať a hodnotiť </a:t>
            </a:r>
            <a:r>
              <a:rPr lang="sk-SK" sz="1800" b="1" dirty="0">
                <a:solidFill>
                  <a:schemeClr val="accent6">
                    <a:lumMod val="50000"/>
                  </a:schemeClr>
                </a:solidFill>
              </a:rPr>
              <a:t>ekosystémové služby  </a:t>
            </a:r>
            <a:r>
              <a:rPr lang="sk-SK" sz="1800" dirty="0"/>
              <a:t>poľnohospodársky využívaných pôd v krajinách EU, poukázať na vplyv </a:t>
            </a:r>
            <a:r>
              <a:rPr lang="sk-SK" sz="1800" b="1" dirty="0">
                <a:solidFill>
                  <a:schemeClr val="accent6">
                    <a:lumMod val="50000"/>
                  </a:schemeClr>
                </a:solidFill>
              </a:rPr>
              <a:t>degradačných procesov </a:t>
            </a:r>
            <a:r>
              <a:rPr lang="sk-SK" sz="1800" dirty="0"/>
              <a:t>(ohrození pôdy) na ponuku ekosystémových služieb. Prijať </a:t>
            </a:r>
            <a:r>
              <a:rPr lang="sk-SK" sz="1800" b="1" dirty="0">
                <a:solidFill>
                  <a:schemeClr val="accent6">
                    <a:lumMod val="50000"/>
                  </a:schemeClr>
                </a:solidFill>
              </a:rPr>
              <a:t>spoločnú metodiku</a:t>
            </a:r>
            <a:r>
              <a:rPr lang="sk-SK" sz="1800" dirty="0">
                <a:solidFill>
                  <a:schemeClr val="accent6">
                    <a:lumMod val="50000"/>
                  </a:schemeClr>
                </a:solidFill>
              </a:rPr>
              <a:t> </a:t>
            </a:r>
            <a:r>
              <a:rPr lang="sk-SK" sz="1800" dirty="0"/>
              <a:t>na hodnotenie indikátorov degradačných procesov ako aj na hodnotenie jednotlivých ekosystémových služieb, skupín ekosystémových služieb a ich vzájomných vzťahov</a:t>
            </a:r>
          </a:p>
          <a:p>
            <a:pPr marL="0" indent="0">
              <a:buNone/>
            </a:pPr>
            <a:endParaRPr lang="sk-SK" sz="1800" dirty="0"/>
          </a:p>
          <a:p>
            <a:pPr marL="0" indent="0">
              <a:buNone/>
            </a:pPr>
            <a:r>
              <a:rPr lang="sk-SK" sz="1800" u="sng" dirty="0"/>
              <a:t>Jadrom projektu sú koncoví užívatelia</a:t>
            </a:r>
            <a:r>
              <a:rPr lang="sk-SK" sz="1800" dirty="0"/>
              <a:t>, ktorí budú spolupracovať pri identifikácií významnosti jednotlivých hrozieb</a:t>
            </a:r>
          </a:p>
          <a:p>
            <a:pPr marL="0" indent="0">
              <a:buNone/>
            </a:pPr>
            <a:r>
              <a:rPr lang="sk-SK" sz="1800" b="1" dirty="0">
                <a:solidFill>
                  <a:schemeClr val="accent6">
                    <a:lumMod val="50000"/>
                  </a:schemeClr>
                </a:solidFill>
              </a:rPr>
              <a:t>Partneri SERENA </a:t>
            </a:r>
            <a:r>
              <a:rPr lang="sk-SK" sz="1800" dirty="0"/>
              <a:t>uznávajú spoločnú víziu prepojenia medzi pôdnymi hrozbami, funkciami pôdy a pôdnymi ekosystémovými službami a spoločnú analýzu pôdnych hrozieb a pôdnych ekosystémových služieb, ktorá pomôže pri poskytovaní ukazovateľov vysokej pridanej hodnoty prírodného kapitálu.</a:t>
            </a:r>
          </a:p>
          <a:p>
            <a:pPr marL="0" indent="0">
              <a:buNone/>
            </a:pPr>
            <a:endParaRPr lang="sk-SK" sz="1800" dirty="0"/>
          </a:p>
          <a:p>
            <a:pPr marL="0" indent="0">
              <a:buNone/>
            </a:pPr>
            <a:r>
              <a:rPr lang="sk-SK" sz="1800" b="1" dirty="0">
                <a:solidFill>
                  <a:schemeClr val="accent6">
                    <a:lumMod val="50000"/>
                  </a:schemeClr>
                </a:solidFill>
              </a:rPr>
              <a:t>SERENA</a:t>
            </a:r>
            <a:r>
              <a:rPr lang="sk-SK" sz="1800" dirty="0"/>
              <a:t> vychádza z hodnotenia pôdnych hrozieb, funkcií pôdy a/alebo pôdnych ekosystémových služieb, ktoré boli dosiahnuté v projekte  </a:t>
            </a:r>
            <a:r>
              <a:rPr lang="sk-SK" sz="1800" b="1" dirty="0">
                <a:solidFill>
                  <a:schemeClr val="accent6">
                    <a:lumMod val="50000"/>
                  </a:schemeClr>
                </a:solidFill>
              </a:rPr>
              <a:t>EJP</a:t>
            </a:r>
            <a:r>
              <a:rPr lang="sk-SK" sz="1800" dirty="0">
                <a:solidFill>
                  <a:schemeClr val="accent6">
                    <a:lumMod val="50000"/>
                  </a:schemeClr>
                </a:solidFill>
              </a:rPr>
              <a:t> - </a:t>
            </a:r>
            <a:r>
              <a:rPr lang="sk-SK" sz="1800" b="1" dirty="0">
                <a:solidFill>
                  <a:schemeClr val="accent6">
                    <a:lumMod val="50000"/>
                  </a:schemeClr>
                </a:solidFill>
              </a:rPr>
              <a:t>SIREN</a:t>
            </a:r>
          </a:p>
          <a:p>
            <a:endParaRPr lang="sk-SK" dirty="0"/>
          </a:p>
        </p:txBody>
      </p:sp>
      <p:pic>
        <p:nvPicPr>
          <p:cNvPr id="14" name="Obrázok 13">
            <a:extLst>
              <a:ext uri="{FF2B5EF4-FFF2-40B4-BE49-F238E27FC236}">
                <a16:creationId xmlns:a16="http://schemas.microsoft.com/office/drawing/2014/main" id="{DE845A4B-4641-6A44-7D55-6BD5B42854B9}"/>
              </a:ext>
            </a:extLst>
          </p:cNvPr>
          <p:cNvPicPr>
            <a:picLocks noChangeAspect="1"/>
          </p:cNvPicPr>
          <p:nvPr/>
        </p:nvPicPr>
        <p:blipFill>
          <a:blip r:embed="rId6"/>
          <a:stretch>
            <a:fillRect/>
          </a:stretch>
        </p:blipFill>
        <p:spPr>
          <a:xfrm>
            <a:off x="7070103" y="425042"/>
            <a:ext cx="2983217" cy="778231"/>
          </a:xfrm>
          <a:prstGeom prst="rect">
            <a:avLst/>
          </a:prstGeom>
        </p:spPr>
      </p:pic>
    </p:spTree>
    <p:extLst>
      <p:ext uri="{BB962C8B-B14F-4D97-AF65-F5344CB8AC3E}">
        <p14:creationId xmlns:p14="http://schemas.microsoft.com/office/powerpoint/2010/main" val="2488981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ázo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93354" y="553962"/>
            <a:ext cx="5223929" cy="5525497"/>
          </a:xfrm>
          <a:prstGeom prst="rect">
            <a:avLst/>
          </a:prstGeom>
        </p:spPr>
      </p:pic>
      <p:grpSp>
        <p:nvGrpSpPr>
          <p:cNvPr id="8" name="Skupina 7"/>
          <p:cNvGrpSpPr/>
          <p:nvPr/>
        </p:nvGrpSpPr>
        <p:grpSpPr>
          <a:xfrm>
            <a:off x="390762" y="167150"/>
            <a:ext cx="6078864" cy="1297856"/>
            <a:chOff x="184285" y="0"/>
            <a:chExt cx="11208029" cy="2334530"/>
          </a:xfrm>
        </p:grpSpPr>
        <p:pic>
          <p:nvPicPr>
            <p:cNvPr id="2" name="Obrázo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4285" y="0"/>
              <a:ext cx="4676334" cy="2334530"/>
            </a:xfrm>
            <a:prstGeom prst="rect">
              <a:avLst/>
            </a:prstGeom>
          </p:spPr>
        </p:pic>
        <p:pic>
          <p:nvPicPr>
            <p:cNvPr id="3" name="Obrázo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05767" y="369162"/>
              <a:ext cx="6086547" cy="1400646"/>
            </a:xfrm>
            <a:prstGeom prst="rect">
              <a:avLst/>
            </a:prstGeom>
          </p:spPr>
        </p:pic>
      </p:grpSp>
      <p:pic>
        <p:nvPicPr>
          <p:cNvPr id="10" name="Obrázo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91155" y="5593860"/>
            <a:ext cx="2785870" cy="885323"/>
          </a:xfrm>
          <a:prstGeom prst="rect">
            <a:avLst/>
          </a:prstGeom>
        </p:spPr>
      </p:pic>
      <p:sp>
        <p:nvSpPr>
          <p:cNvPr id="6" name="Zástupný objekt pre obsah 5">
            <a:extLst>
              <a:ext uri="{FF2B5EF4-FFF2-40B4-BE49-F238E27FC236}">
                <a16:creationId xmlns:a16="http://schemas.microsoft.com/office/drawing/2014/main" id="{FB6F92BE-E400-AC49-BD17-4FA4798C530E}"/>
              </a:ext>
            </a:extLst>
          </p:cNvPr>
          <p:cNvSpPr>
            <a:spLocks noGrp="1"/>
          </p:cNvSpPr>
          <p:nvPr>
            <p:ph idx="1"/>
          </p:nvPr>
        </p:nvSpPr>
        <p:spPr>
          <a:xfrm>
            <a:off x="838200" y="2055813"/>
            <a:ext cx="10515600" cy="4121150"/>
          </a:xfrm>
        </p:spPr>
        <p:txBody>
          <a:bodyPr>
            <a:normAutofit fontScale="92500" lnSpcReduction="10000"/>
          </a:bodyPr>
          <a:lstStyle/>
          <a:p>
            <a:pPr marL="0" indent="0">
              <a:buNone/>
            </a:pPr>
            <a:r>
              <a:rPr lang="sk-SK" sz="2200" b="1" u="sng" dirty="0">
                <a:solidFill>
                  <a:schemeClr val="accent3">
                    <a:lumMod val="50000"/>
                  </a:schemeClr>
                </a:solidFill>
              </a:rPr>
              <a:t>Odporúčania projektu SIREN</a:t>
            </a:r>
            <a:r>
              <a:rPr lang="sk-SK" sz="2200" u="sng" dirty="0"/>
              <a:t>:</a:t>
            </a:r>
          </a:p>
          <a:p>
            <a:pPr marL="0" indent="0">
              <a:buNone/>
            </a:pPr>
            <a:endParaRPr lang="sk-SK" sz="2200" dirty="0"/>
          </a:p>
          <a:p>
            <a:r>
              <a:rPr lang="sk-SK" sz="2200" dirty="0"/>
              <a:t>Neobmedzovať pojem zdravia pôdy len na pôdne funkcie ale rozšíriť ho o ekosystémové služby</a:t>
            </a:r>
          </a:p>
          <a:p>
            <a:pPr marL="0" indent="0">
              <a:buNone/>
            </a:pPr>
            <a:endParaRPr lang="sk-SK" sz="2200" dirty="0"/>
          </a:p>
          <a:p>
            <a:r>
              <a:rPr lang="sk-SK" sz="2200" dirty="0"/>
              <a:t>Pokryť celú škálu ekosystémových služieb pre podporu riešenia ich vzájomných vzťahov a kompromisov</a:t>
            </a:r>
          </a:p>
          <a:p>
            <a:pPr marL="0" indent="0">
              <a:buNone/>
            </a:pPr>
            <a:endParaRPr lang="sk-SK" sz="2200" dirty="0"/>
          </a:p>
          <a:p>
            <a:r>
              <a:rPr lang="sk-SK" sz="2200" dirty="0"/>
              <a:t>Pre uľahčenie hodnotenia ekosystémových služieb vo výskume pôdy je potrebná harmonizácia terminológie a indikátorov ekosystémových služieb</a:t>
            </a:r>
          </a:p>
          <a:p>
            <a:pPr marL="0" indent="0">
              <a:buNone/>
            </a:pPr>
            <a:endParaRPr lang="sk-SK" sz="2200" dirty="0"/>
          </a:p>
          <a:p>
            <a:r>
              <a:rPr lang="sk-SK" sz="2200" dirty="0"/>
              <a:t>V rámci monitoringu pôdy bude potrebné vyvinúť modulárny systém indexov kvality pôdy založený na ekosystémových službách</a:t>
            </a:r>
          </a:p>
          <a:p>
            <a:pPr marL="0" indent="0">
              <a:buNone/>
            </a:pPr>
            <a:endParaRPr lang="sk-SK" dirty="0"/>
          </a:p>
        </p:txBody>
      </p:sp>
      <p:sp>
        <p:nvSpPr>
          <p:cNvPr id="12" name="Nadpis 11">
            <a:extLst>
              <a:ext uri="{FF2B5EF4-FFF2-40B4-BE49-F238E27FC236}">
                <a16:creationId xmlns:a16="http://schemas.microsoft.com/office/drawing/2014/main" id="{E2D53796-65ED-0DD7-C532-09925DB83052}"/>
              </a:ext>
            </a:extLst>
          </p:cNvPr>
          <p:cNvSpPr>
            <a:spLocks noGrp="1"/>
          </p:cNvSpPr>
          <p:nvPr>
            <p:ph type="title"/>
          </p:nvPr>
        </p:nvSpPr>
        <p:spPr>
          <a:xfrm>
            <a:off x="838200" y="392832"/>
            <a:ext cx="10515600" cy="1444556"/>
          </a:xfrm>
        </p:spPr>
        <p:txBody>
          <a:bodyPr>
            <a:normAutofit fontScale="90000"/>
          </a:bodyPr>
          <a:lstStyle/>
          <a:p>
            <a:br>
              <a:rPr lang="sk-SK" sz="2000" dirty="0">
                <a:latin typeface="+mn-lt"/>
              </a:rPr>
            </a:br>
            <a:br>
              <a:rPr lang="sk-SK" sz="2000" dirty="0">
                <a:latin typeface="+mn-lt"/>
              </a:rPr>
            </a:br>
            <a:br>
              <a:rPr lang="sk-SK" sz="2000" dirty="0">
                <a:latin typeface="+mn-lt"/>
              </a:rPr>
            </a:br>
            <a:br>
              <a:rPr lang="sk-SK" sz="2000" dirty="0">
                <a:latin typeface="+mn-lt"/>
              </a:rPr>
            </a:br>
            <a:br>
              <a:rPr lang="sk-SK" sz="2000" dirty="0">
                <a:latin typeface="+mn-lt"/>
              </a:rPr>
            </a:br>
            <a:r>
              <a:rPr lang="sk-SK" sz="2200" b="1" dirty="0">
                <a:latin typeface="+mn-lt"/>
              </a:rPr>
              <a:t>Interný projekt EJP SOIL </a:t>
            </a:r>
            <a:r>
              <a:rPr lang="sk-SK" sz="2200" b="1" dirty="0">
                <a:solidFill>
                  <a:schemeClr val="accent3">
                    <a:lumMod val="50000"/>
                  </a:schemeClr>
                </a:solidFill>
                <a:latin typeface="+mn-lt"/>
              </a:rPr>
              <a:t>SIREN</a:t>
            </a:r>
            <a:r>
              <a:rPr lang="sk-SK" sz="2200" b="1" dirty="0">
                <a:latin typeface="+mn-lt"/>
              </a:rPr>
              <a:t> (</a:t>
            </a:r>
            <a:r>
              <a:rPr lang="sk-SK" sz="2200" b="1" dirty="0" err="1">
                <a:latin typeface="+mn-lt"/>
              </a:rPr>
              <a:t>Deliverable</a:t>
            </a:r>
            <a:r>
              <a:rPr lang="sk-SK" sz="2200" b="1" dirty="0">
                <a:latin typeface="+mn-lt"/>
              </a:rPr>
              <a:t> 2 Inventarizácia ukazovateľov kvality poľnohospodárskej pôdy a ekosystémových služieb a ich referenčných hodnôt (SIREN)</a:t>
            </a:r>
            <a:br>
              <a:rPr lang="sk-SK" sz="2200" b="1" dirty="0">
                <a:latin typeface="+mn-lt"/>
              </a:rPr>
            </a:br>
            <a:endParaRPr lang="sk-SK" sz="2200" b="1" dirty="0">
              <a:latin typeface="+mn-lt"/>
            </a:endParaRPr>
          </a:p>
        </p:txBody>
      </p:sp>
      <p:pic>
        <p:nvPicPr>
          <p:cNvPr id="4" name="Obrázok 3">
            <a:extLst>
              <a:ext uri="{FF2B5EF4-FFF2-40B4-BE49-F238E27FC236}">
                <a16:creationId xmlns:a16="http://schemas.microsoft.com/office/drawing/2014/main" id="{0D003818-3552-0206-2036-1465F1917DC5}"/>
              </a:ext>
            </a:extLst>
          </p:cNvPr>
          <p:cNvPicPr>
            <a:picLocks noChangeAspect="1"/>
          </p:cNvPicPr>
          <p:nvPr/>
        </p:nvPicPr>
        <p:blipFill>
          <a:blip r:embed="rId6"/>
          <a:stretch>
            <a:fillRect/>
          </a:stretch>
        </p:blipFill>
        <p:spPr>
          <a:xfrm>
            <a:off x="4451395" y="1837388"/>
            <a:ext cx="2541959" cy="871007"/>
          </a:xfrm>
          <a:prstGeom prst="rect">
            <a:avLst/>
          </a:prstGeom>
        </p:spPr>
      </p:pic>
      <p:pic>
        <p:nvPicPr>
          <p:cNvPr id="5" name="Obrázok 4">
            <a:extLst>
              <a:ext uri="{FF2B5EF4-FFF2-40B4-BE49-F238E27FC236}">
                <a16:creationId xmlns:a16="http://schemas.microsoft.com/office/drawing/2014/main" id="{07BD0C87-47BE-117C-82D3-DCD5621EF146}"/>
              </a:ext>
            </a:extLst>
          </p:cNvPr>
          <p:cNvPicPr>
            <a:picLocks noChangeAspect="1"/>
          </p:cNvPicPr>
          <p:nvPr/>
        </p:nvPicPr>
        <p:blipFill>
          <a:blip r:embed="rId7"/>
          <a:stretch>
            <a:fillRect/>
          </a:stretch>
        </p:blipFill>
        <p:spPr>
          <a:xfrm>
            <a:off x="6996248" y="336879"/>
            <a:ext cx="2983217" cy="778231"/>
          </a:xfrm>
          <a:prstGeom prst="rect">
            <a:avLst/>
          </a:prstGeom>
        </p:spPr>
      </p:pic>
    </p:spTree>
    <p:extLst>
      <p:ext uri="{BB962C8B-B14F-4D97-AF65-F5344CB8AC3E}">
        <p14:creationId xmlns:p14="http://schemas.microsoft.com/office/powerpoint/2010/main" val="9528023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ázo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24073" y="886120"/>
            <a:ext cx="5067927" cy="5360489"/>
          </a:xfrm>
          <a:prstGeom prst="rect">
            <a:avLst/>
          </a:prstGeom>
        </p:spPr>
      </p:pic>
      <p:grpSp>
        <p:nvGrpSpPr>
          <p:cNvPr id="8" name="Skupina 7"/>
          <p:cNvGrpSpPr/>
          <p:nvPr/>
        </p:nvGrpSpPr>
        <p:grpSpPr>
          <a:xfrm>
            <a:off x="390762" y="167150"/>
            <a:ext cx="6078864" cy="1297856"/>
            <a:chOff x="184285" y="0"/>
            <a:chExt cx="11208029" cy="2334530"/>
          </a:xfrm>
        </p:grpSpPr>
        <p:pic>
          <p:nvPicPr>
            <p:cNvPr id="2" name="Obrázo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4285" y="0"/>
              <a:ext cx="4676334" cy="2334530"/>
            </a:xfrm>
            <a:prstGeom prst="rect">
              <a:avLst/>
            </a:prstGeom>
          </p:spPr>
        </p:pic>
        <p:pic>
          <p:nvPicPr>
            <p:cNvPr id="3" name="Obrázo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05767" y="369162"/>
              <a:ext cx="6086547" cy="1400646"/>
            </a:xfrm>
            <a:prstGeom prst="rect">
              <a:avLst/>
            </a:prstGeom>
          </p:spPr>
        </p:pic>
      </p:grpSp>
      <p:pic>
        <p:nvPicPr>
          <p:cNvPr id="10" name="Obrázo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68227" y="5823527"/>
            <a:ext cx="2662645" cy="846163"/>
          </a:xfrm>
          <a:prstGeom prst="rect">
            <a:avLst/>
          </a:prstGeom>
        </p:spPr>
      </p:pic>
      <p:sp>
        <p:nvSpPr>
          <p:cNvPr id="12" name="Nadpis 11">
            <a:extLst>
              <a:ext uri="{FF2B5EF4-FFF2-40B4-BE49-F238E27FC236}">
                <a16:creationId xmlns:a16="http://schemas.microsoft.com/office/drawing/2014/main" id="{E2D53796-65ED-0DD7-C532-09925DB83052}"/>
              </a:ext>
            </a:extLst>
          </p:cNvPr>
          <p:cNvSpPr>
            <a:spLocks noGrp="1"/>
          </p:cNvSpPr>
          <p:nvPr>
            <p:ph type="title"/>
          </p:nvPr>
        </p:nvSpPr>
        <p:spPr/>
        <p:txBody>
          <a:bodyPr/>
          <a:lstStyle/>
          <a:p>
            <a:endParaRPr lang="sk-SK" dirty="0"/>
          </a:p>
        </p:txBody>
      </p:sp>
      <p:pic>
        <p:nvPicPr>
          <p:cNvPr id="4" name="Zástupný objekt pre obsah 3">
            <a:extLst>
              <a:ext uri="{FF2B5EF4-FFF2-40B4-BE49-F238E27FC236}">
                <a16:creationId xmlns:a16="http://schemas.microsoft.com/office/drawing/2014/main" id="{A84CE003-5D4B-D0D4-B182-A5FDF9D0E191}"/>
              </a:ext>
            </a:extLst>
          </p:cNvPr>
          <p:cNvPicPr>
            <a:picLocks noGrp="1" noChangeAspect="1"/>
          </p:cNvPicPr>
          <p:nvPr>
            <p:ph idx="1"/>
          </p:nvPr>
        </p:nvPicPr>
        <p:blipFill>
          <a:blip r:embed="rId6"/>
          <a:stretch>
            <a:fillRect/>
          </a:stretch>
        </p:blipFill>
        <p:spPr>
          <a:xfrm>
            <a:off x="728013" y="1082885"/>
            <a:ext cx="6636471" cy="5771527"/>
          </a:xfrm>
          <a:prstGeom prst="rect">
            <a:avLst/>
          </a:prstGeom>
        </p:spPr>
      </p:pic>
      <p:pic>
        <p:nvPicPr>
          <p:cNvPr id="5" name="Obrázok 4">
            <a:extLst>
              <a:ext uri="{FF2B5EF4-FFF2-40B4-BE49-F238E27FC236}">
                <a16:creationId xmlns:a16="http://schemas.microsoft.com/office/drawing/2014/main" id="{554E2484-346A-DDCF-7FA8-85A994CC4798}"/>
              </a:ext>
            </a:extLst>
          </p:cNvPr>
          <p:cNvPicPr>
            <a:picLocks noChangeAspect="1"/>
          </p:cNvPicPr>
          <p:nvPr/>
        </p:nvPicPr>
        <p:blipFill>
          <a:blip r:embed="rId7"/>
          <a:stretch>
            <a:fillRect/>
          </a:stretch>
        </p:blipFill>
        <p:spPr>
          <a:xfrm>
            <a:off x="7251492" y="403526"/>
            <a:ext cx="2308150" cy="864096"/>
          </a:xfrm>
          <a:prstGeom prst="rect">
            <a:avLst/>
          </a:prstGeom>
        </p:spPr>
      </p:pic>
      <p:cxnSp>
        <p:nvCxnSpPr>
          <p:cNvPr id="7" name="Rovná spojnica 6">
            <a:extLst>
              <a:ext uri="{FF2B5EF4-FFF2-40B4-BE49-F238E27FC236}">
                <a16:creationId xmlns:a16="http://schemas.microsoft.com/office/drawing/2014/main" id="{64B3FF0F-0732-12FE-1E3B-4FF933954C74}"/>
              </a:ext>
            </a:extLst>
          </p:cNvPr>
          <p:cNvCxnSpPr/>
          <p:nvPr/>
        </p:nvCxnSpPr>
        <p:spPr>
          <a:xfrm>
            <a:off x="4981987" y="1986001"/>
            <a:ext cx="0" cy="615797"/>
          </a:xfrm>
          <a:prstGeom prst="line">
            <a:avLst/>
          </a:prstGeom>
        </p:spPr>
        <p:style>
          <a:lnRef idx="1">
            <a:schemeClr val="dk1"/>
          </a:lnRef>
          <a:fillRef idx="0">
            <a:schemeClr val="dk1"/>
          </a:fillRef>
          <a:effectRef idx="0">
            <a:schemeClr val="dk1"/>
          </a:effectRef>
          <a:fontRef idx="minor">
            <a:schemeClr val="tx1"/>
          </a:fontRef>
        </p:style>
      </p:cxnSp>
      <p:sp>
        <p:nvSpPr>
          <p:cNvPr id="13" name="BlokTextu 12">
            <a:extLst>
              <a:ext uri="{FF2B5EF4-FFF2-40B4-BE49-F238E27FC236}">
                <a16:creationId xmlns:a16="http://schemas.microsoft.com/office/drawing/2014/main" id="{1439844B-ECAA-F137-FA24-2FEAF93BF12B}"/>
              </a:ext>
            </a:extLst>
          </p:cNvPr>
          <p:cNvSpPr txBox="1"/>
          <p:nvPr/>
        </p:nvSpPr>
        <p:spPr>
          <a:xfrm>
            <a:off x="7858889" y="1924567"/>
            <a:ext cx="4333111" cy="369332"/>
          </a:xfrm>
          <a:prstGeom prst="rect">
            <a:avLst/>
          </a:prstGeom>
          <a:noFill/>
        </p:spPr>
        <p:txBody>
          <a:bodyPr wrap="square">
            <a:spAutoFit/>
          </a:bodyPr>
          <a:lstStyle/>
          <a:p>
            <a:r>
              <a:rPr lang="sk-SK" dirty="0"/>
              <a:t>Soil </a:t>
            </a:r>
            <a:r>
              <a:rPr lang="sk-SK" dirty="0" err="1"/>
              <a:t>health</a:t>
            </a:r>
            <a:r>
              <a:rPr lang="sk-SK" dirty="0"/>
              <a:t> </a:t>
            </a:r>
            <a:r>
              <a:rPr lang="sk-SK" dirty="0" err="1"/>
              <a:t>threshold</a:t>
            </a:r>
            <a:endParaRPr lang="sk-SK" dirty="0"/>
          </a:p>
        </p:txBody>
      </p:sp>
      <p:cxnSp>
        <p:nvCxnSpPr>
          <p:cNvPr id="15" name="Rovná spojovacia šípka 14">
            <a:extLst>
              <a:ext uri="{FF2B5EF4-FFF2-40B4-BE49-F238E27FC236}">
                <a16:creationId xmlns:a16="http://schemas.microsoft.com/office/drawing/2014/main" id="{C5342D85-F0BF-A911-095D-FCA7E2EF5A64}"/>
              </a:ext>
            </a:extLst>
          </p:cNvPr>
          <p:cNvCxnSpPr/>
          <p:nvPr/>
        </p:nvCxnSpPr>
        <p:spPr>
          <a:xfrm flipH="1">
            <a:off x="5055910" y="2095496"/>
            <a:ext cx="2746893"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6" name="Obrázok 5">
            <a:extLst>
              <a:ext uri="{FF2B5EF4-FFF2-40B4-BE49-F238E27FC236}">
                <a16:creationId xmlns:a16="http://schemas.microsoft.com/office/drawing/2014/main" id="{2A0A7ADA-9B90-4F6B-F36A-9F532FD43E53}"/>
              </a:ext>
            </a:extLst>
          </p:cNvPr>
          <p:cNvPicPr>
            <a:picLocks noChangeAspect="1"/>
          </p:cNvPicPr>
          <p:nvPr/>
        </p:nvPicPr>
        <p:blipFill>
          <a:blip r:embed="rId8"/>
          <a:stretch>
            <a:fillRect/>
          </a:stretch>
        </p:blipFill>
        <p:spPr>
          <a:xfrm>
            <a:off x="1383284" y="1865147"/>
            <a:ext cx="4621591" cy="827160"/>
          </a:xfrm>
          <a:prstGeom prst="rect">
            <a:avLst/>
          </a:prstGeom>
        </p:spPr>
      </p:pic>
    </p:spTree>
    <p:extLst>
      <p:ext uri="{BB962C8B-B14F-4D97-AF65-F5344CB8AC3E}">
        <p14:creationId xmlns:p14="http://schemas.microsoft.com/office/powerpoint/2010/main" val="1402237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ázo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73699" y="744717"/>
            <a:ext cx="5043584" cy="5334741"/>
          </a:xfrm>
          <a:prstGeom prst="rect">
            <a:avLst/>
          </a:prstGeom>
        </p:spPr>
      </p:pic>
      <p:grpSp>
        <p:nvGrpSpPr>
          <p:cNvPr id="8" name="Skupina 7"/>
          <p:cNvGrpSpPr/>
          <p:nvPr/>
        </p:nvGrpSpPr>
        <p:grpSpPr>
          <a:xfrm>
            <a:off x="390762" y="167150"/>
            <a:ext cx="6078864" cy="1297856"/>
            <a:chOff x="184285" y="0"/>
            <a:chExt cx="11208029" cy="2334530"/>
          </a:xfrm>
        </p:grpSpPr>
        <p:pic>
          <p:nvPicPr>
            <p:cNvPr id="2" name="Obrázo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4285" y="0"/>
              <a:ext cx="4676334" cy="2334530"/>
            </a:xfrm>
            <a:prstGeom prst="rect">
              <a:avLst/>
            </a:prstGeom>
          </p:spPr>
        </p:pic>
        <p:pic>
          <p:nvPicPr>
            <p:cNvPr id="3" name="Obrázo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05767" y="369162"/>
              <a:ext cx="6086547" cy="1400646"/>
            </a:xfrm>
            <a:prstGeom prst="rect">
              <a:avLst/>
            </a:prstGeom>
          </p:spPr>
        </p:pic>
      </p:grpSp>
      <p:pic>
        <p:nvPicPr>
          <p:cNvPr id="10" name="Obrázo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96507" y="5823027"/>
            <a:ext cx="2143731" cy="681257"/>
          </a:xfrm>
          <a:prstGeom prst="rect">
            <a:avLst/>
          </a:prstGeom>
        </p:spPr>
      </p:pic>
      <p:sp>
        <p:nvSpPr>
          <p:cNvPr id="12" name="Nadpis 11">
            <a:extLst>
              <a:ext uri="{FF2B5EF4-FFF2-40B4-BE49-F238E27FC236}">
                <a16:creationId xmlns:a16="http://schemas.microsoft.com/office/drawing/2014/main" id="{E2D53796-65ED-0DD7-C532-09925DB83052}"/>
              </a:ext>
            </a:extLst>
          </p:cNvPr>
          <p:cNvSpPr>
            <a:spLocks noGrp="1"/>
          </p:cNvSpPr>
          <p:nvPr>
            <p:ph type="title"/>
          </p:nvPr>
        </p:nvSpPr>
        <p:spPr/>
        <p:txBody>
          <a:bodyPr/>
          <a:lstStyle/>
          <a:p>
            <a:endParaRPr lang="sk-SK" dirty="0"/>
          </a:p>
        </p:txBody>
      </p:sp>
      <p:pic>
        <p:nvPicPr>
          <p:cNvPr id="4" name="Zástupný objekt pre obsah 3">
            <a:extLst>
              <a:ext uri="{FF2B5EF4-FFF2-40B4-BE49-F238E27FC236}">
                <a16:creationId xmlns:a16="http://schemas.microsoft.com/office/drawing/2014/main" id="{51D994B1-3ABB-7CA5-2A01-C579B8665289}"/>
              </a:ext>
            </a:extLst>
          </p:cNvPr>
          <p:cNvPicPr>
            <a:picLocks noGrp="1"/>
          </p:cNvPicPr>
          <p:nvPr>
            <p:ph idx="1"/>
          </p:nvPr>
        </p:nvPicPr>
        <p:blipFill>
          <a:blip r:embed="rId6"/>
          <a:srcRect/>
          <a:stretch>
            <a:fillRect/>
          </a:stretch>
        </p:blipFill>
        <p:spPr>
          <a:xfrm>
            <a:off x="951762" y="1888662"/>
            <a:ext cx="6999135" cy="4728953"/>
          </a:xfrm>
          <a:prstGeom prst="rect">
            <a:avLst/>
          </a:prstGeom>
          <a:noFill/>
          <a:ln>
            <a:noFill/>
            <a:prstDash/>
          </a:ln>
        </p:spPr>
      </p:pic>
      <p:pic>
        <p:nvPicPr>
          <p:cNvPr id="7" name="Obrázok 6">
            <a:extLst>
              <a:ext uri="{FF2B5EF4-FFF2-40B4-BE49-F238E27FC236}">
                <a16:creationId xmlns:a16="http://schemas.microsoft.com/office/drawing/2014/main" id="{99279AE8-E600-8148-ABB5-D5612ABBC1AD}"/>
              </a:ext>
            </a:extLst>
          </p:cNvPr>
          <p:cNvPicPr>
            <a:picLocks noChangeAspect="1"/>
          </p:cNvPicPr>
          <p:nvPr/>
        </p:nvPicPr>
        <p:blipFill>
          <a:blip r:embed="rId7"/>
          <a:stretch>
            <a:fillRect/>
          </a:stretch>
        </p:blipFill>
        <p:spPr>
          <a:xfrm>
            <a:off x="6681831" y="478007"/>
            <a:ext cx="2983217" cy="778231"/>
          </a:xfrm>
          <a:prstGeom prst="rect">
            <a:avLst/>
          </a:prstGeom>
        </p:spPr>
      </p:pic>
    </p:spTree>
    <p:extLst>
      <p:ext uri="{BB962C8B-B14F-4D97-AF65-F5344CB8AC3E}">
        <p14:creationId xmlns:p14="http://schemas.microsoft.com/office/powerpoint/2010/main" val="1270124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ázo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53910" y="829559"/>
            <a:ext cx="4963373" cy="5249900"/>
          </a:xfrm>
          <a:prstGeom prst="rect">
            <a:avLst/>
          </a:prstGeom>
        </p:spPr>
      </p:pic>
      <p:grpSp>
        <p:nvGrpSpPr>
          <p:cNvPr id="8" name="Skupina 7"/>
          <p:cNvGrpSpPr/>
          <p:nvPr/>
        </p:nvGrpSpPr>
        <p:grpSpPr>
          <a:xfrm>
            <a:off x="390762" y="167150"/>
            <a:ext cx="6078864" cy="1297856"/>
            <a:chOff x="184285" y="0"/>
            <a:chExt cx="11208029" cy="2334530"/>
          </a:xfrm>
        </p:grpSpPr>
        <p:pic>
          <p:nvPicPr>
            <p:cNvPr id="2" name="Obrázo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4285" y="0"/>
              <a:ext cx="4676334" cy="2334530"/>
            </a:xfrm>
            <a:prstGeom prst="rect">
              <a:avLst/>
            </a:prstGeom>
          </p:spPr>
        </p:pic>
        <p:pic>
          <p:nvPicPr>
            <p:cNvPr id="3" name="Obrázo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05767" y="369162"/>
              <a:ext cx="6086547" cy="1400646"/>
            </a:xfrm>
            <a:prstGeom prst="rect">
              <a:avLst/>
            </a:prstGeom>
          </p:spPr>
        </p:pic>
      </p:grpSp>
      <p:pic>
        <p:nvPicPr>
          <p:cNvPr id="10" name="Obrázo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90776" y="5869238"/>
            <a:ext cx="2785870" cy="885323"/>
          </a:xfrm>
          <a:prstGeom prst="rect">
            <a:avLst/>
          </a:prstGeom>
        </p:spPr>
      </p:pic>
      <p:sp>
        <p:nvSpPr>
          <p:cNvPr id="6" name="Zástupný objekt pre obsah 5">
            <a:extLst>
              <a:ext uri="{FF2B5EF4-FFF2-40B4-BE49-F238E27FC236}">
                <a16:creationId xmlns:a16="http://schemas.microsoft.com/office/drawing/2014/main" id="{FB6F92BE-E400-AC49-BD17-4FA4798C530E}"/>
              </a:ext>
            </a:extLst>
          </p:cNvPr>
          <p:cNvSpPr>
            <a:spLocks noGrp="1"/>
          </p:cNvSpPr>
          <p:nvPr>
            <p:ph idx="1"/>
          </p:nvPr>
        </p:nvSpPr>
        <p:spPr/>
        <p:txBody>
          <a:bodyPr>
            <a:normAutofit fontScale="92500" lnSpcReduction="20000"/>
          </a:bodyPr>
          <a:lstStyle/>
          <a:p>
            <a:pPr marL="0" indent="0">
              <a:buNone/>
            </a:pPr>
            <a:r>
              <a:rPr lang="sk-SK" sz="2400" dirty="0"/>
              <a:t>Výsledkom práce sú nasledovné odporúčania pre definovanie ekosystémových služieb a ich indikátorov:</a:t>
            </a:r>
          </a:p>
          <a:p>
            <a:pPr marL="0" indent="0">
              <a:buNone/>
            </a:pPr>
            <a:endParaRPr lang="sk-SK" sz="2400" dirty="0"/>
          </a:p>
          <a:p>
            <a:pPr marL="0" indent="0">
              <a:buNone/>
            </a:pPr>
            <a:r>
              <a:rPr lang="sk-SK" sz="2600" b="1" dirty="0">
                <a:solidFill>
                  <a:schemeClr val="accent6">
                    <a:lumMod val="50000"/>
                  </a:schemeClr>
                </a:solidFill>
              </a:rPr>
              <a:t>PÔDA EKOSYSTÉMOVÁ SLUŽBA (SES) </a:t>
            </a:r>
            <a:r>
              <a:rPr lang="sk-SK" sz="2600" dirty="0"/>
              <a:t>je podmnožina ekosystémových služieb súvisiaca s pôdou, priamo a kvantifikovateľne riadená alebo poskytovaná pôdou a jej chemickými, fyzikálnymi a biologickými vlastnosťami, procesmi a funkciami.</a:t>
            </a:r>
          </a:p>
          <a:p>
            <a:pPr marL="0" indent="0">
              <a:buNone/>
            </a:pPr>
            <a:endParaRPr lang="sk-SK" sz="2600" dirty="0"/>
          </a:p>
          <a:p>
            <a:pPr marL="0" indent="0">
              <a:buNone/>
            </a:pPr>
            <a:r>
              <a:rPr lang="sk-SK" sz="2600" b="1" dirty="0">
                <a:solidFill>
                  <a:schemeClr val="accent6">
                    <a:lumMod val="50000"/>
                  </a:schemeClr>
                </a:solidFill>
              </a:rPr>
              <a:t>Ekosystémové služby sú kapacita prirodzených procesov a vlastností v pôdach, z ktorých máme úžitok </a:t>
            </a:r>
            <a:r>
              <a:rPr lang="sk-SK" sz="2600" dirty="0">
                <a:solidFill>
                  <a:schemeClr val="accent6">
                    <a:lumMod val="50000"/>
                  </a:schemeClr>
                </a:solidFill>
              </a:rPr>
              <a:t>(</a:t>
            </a:r>
            <a:r>
              <a:rPr lang="sk-SK" sz="2600" dirty="0" err="1">
                <a:solidFill>
                  <a:schemeClr val="accent6">
                    <a:lumMod val="50000"/>
                  </a:schemeClr>
                </a:solidFill>
              </a:rPr>
              <a:t>Calzolari</a:t>
            </a:r>
            <a:r>
              <a:rPr lang="sk-SK" sz="2600" dirty="0">
                <a:solidFill>
                  <a:schemeClr val="accent6">
                    <a:lumMod val="50000"/>
                  </a:schemeClr>
                </a:solidFill>
              </a:rPr>
              <a:t> et al., 2016). </a:t>
            </a:r>
          </a:p>
          <a:p>
            <a:pPr marL="0" indent="0">
              <a:buNone/>
            </a:pPr>
            <a:endParaRPr lang="sk-SK" sz="2600" dirty="0"/>
          </a:p>
          <a:p>
            <a:pPr marL="0" indent="0">
              <a:buNone/>
            </a:pPr>
            <a:r>
              <a:rPr lang="sk-SK" sz="2600" b="1" dirty="0">
                <a:solidFill>
                  <a:schemeClr val="accent6">
                    <a:lumMod val="50000"/>
                  </a:schemeClr>
                </a:solidFill>
              </a:rPr>
              <a:t>Kapacita </a:t>
            </a:r>
            <a:r>
              <a:rPr lang="sk-SK" sz="2600" dirty="0">
                <a:solidFill>
                  <a:schemeClr val="accent6">
                    <a:lumMod val="50000"/>
                  </a:schemeClr>
                </a:solidFill>
              </a:rPr>
              <a:t>týchto služieb závisí od klimatických, geologických, pedologických a geografických parametrov lokality, ako aj od využívania pôdy a opatrení manažmentu</a:t>
            </a:r>
            <a:r>
              <a:rPr lang="sk-SK" sz="2400" dirty="0"/>
              <a:t>. </a:t>
            </a:r>
          </a:p>
          <a:p>
            <a:endParaRPr lang="sk-SK" dirty="0"/>
          </a:p>
        </p:txBody>
      </p:sp>
      <p:sp>
        <p:nvSpPr>
          <p:cNvPr id="12" name="Nadpis 11">
            <a:extLst>
              <a:ext uri="{FF2B5EF4-FFF2-40B4-BE49-F238E27FC236}">
                <a16:creationId xmlns:a16="http://schemas.microsoft.com/office/drawing/2014/main" id="{E2D53796-65ED-0DD7-C532-09925DB83052}"/>
              </a:ext>
            </a:extLst>
          </p:cNvPr>
          <p:cNvSpPr>
            <a:spLocks noGrp="1"/>
          </p:cNvSpPr>
          <p:nvPr>
            <p:ph type="title"/>
          </p:nvPr>
        </p:nvSpPr>
        <p:spPr/>
        <p:txBody>
          <a:bodyPr/>
          <a:lstStyle/>
          <a:p>
            <a:endParaRPr lang="sk-SK" dirty="0"/>
          </a:p>
        </p:txBody>
      </p:sp>
      <p:pic>
        <p:nvPicPr>
          <p:cNvPr id="4" name="Obrázok 3">
            <a:extLst>
              <a:ext uri="{FF2B5EF4-FFF2-40B4-BE49-F238E27FC236}">
                <a16:creationId xmlns:a16="http://schemas.microsoft.com/office/drawing/2014/main" id="{E663A526-15EA-34BC-2730-6F7E27816CA7}"/>
              </a:ext>
            </a:extLst>
          </p:cNvPr>
          <p:cNvPicPr>
            <a:picLocks noChangeAspect="1"/>
          </p:cNvPicPr>
          <p:nvPr/>
        </p:nvPicPr>
        <p:blipFill>
          <a:blip r:embed="rId6"/>
          <a:stretch>
            <a:fillRect/>
          </a:stretch>
        </p:blipFill>
        <p:spPr>
          <a:xfrm>
            <a:off x="6750856" y="365125"/>
            <a:ext cx="2685375" cy="1005317"/>
          </a:xfrm>
          <a:prstGeom prst="rect">
            <a:avLst/>
          </a:prstGeom>
        </p:spPr>
      </p:pic>
    </p:spTree>
    <p:extLst>
      <p:ext uri="{BB962C8B-B14F-4D97-AF65-F5344CB8AC3E}">
        <p14:creationId xmlns:p14="http://schemas.microsoft.com/office/powerpoint/2010/main" val="4025634708"/>
      </p:ext>
    </p:extLst>
  </p:cSld>
  <p:clrMapOvr>
    <a:masterClrMapping/>
  </p:clrMapOvr>
</p:sld>
</file>

<file path=ppt/theme/theme1.xml><?xml version="1.0" encoding="utf-8"?>
<a:theme xmlns:a="http://schemas.openxmlformats.org/drawingml/2006/main" name="Motív balík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ív balík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2519</TotalTime>
  <Words>1402</Words>
  <Application>Microsoft Office PowerPoint</Application>
  <PresentationFormat>Širokouhlá</PresentationFormat>
  <Paragraphs>158</Paragraphs>
  <Slides>15</Slides>
  <Notes>0</Notes>
  <HiddenSlides>0</HiddenSlides>
  <MMClips>0</MMClips>
  <ScaleCrop>false</ScaleCrop>
  <HeadingPairs>
    <vt:vector size="6" baseType="variant">
      <vt:variant>
        <vt:lpstr>Použité písma</vt:lpstr>
      </vt:variant>
      <vt:variant>
        <vt:i4>5</vt:i4>
      </vt:variant>
      <vt:variant>
        <vt:lpstr>Motív</vt:lpstr>
      </vt:variant>
      <vt:variant>
        <vt:i4>1</vt:i4>
      </vt:variant>
      <vt:variant>
        <vt:lpstr>Nadpisy snímok</vt:lpstr>
      </vt:variant>
      <vt:variant>
        <vt:i4>15</vt:i4>
      </vt:variant>
    </vt:vector>
  </HeadingPairs>
  <TitlesOfParts>
    <vt:vector size="21" baseType="lpstr">
      <vt:lpstr>Arial</vt:lpstr>
      <vt:lpstr>Calibri</vt:lpstr>
      <vt:lpstr>Calibri Light</vt:lpstr>
      <vt:lpstr>Lucida Sans Unicode</vt:lpstr>
      <vt:lpstr>Symbol</vt:lpstr>
      <vt:lpstr>Motív balíka Office</vt:lpstr>
      <vt:lpstr>SERENA - Soil Ecosystem seRvices and soil threats modElling aNd mApping  Jarmila Makovníková  Národné poľnohospodárske a potravinárske centrum, Výskumný ústav pôdoznalectva a ochrany pôdy,  Regionálne pracovisko Banská Bystrica  e-mail: jarmila.makovnikova@nppc.sk     </vt:lpstr>
      <vt:lpstr>    Ekosystémová služba </vt:lpstr>
      <vt:lpstr>Ekosystém       význam        hodnota        cena   </vt:lpstr>
      <vt:lpstr>Kaskádový model AESS (Van Oudenhoven et al. 2012)</vt:lpstr>
      <vt:lpstr>Prezentácia programu PowerPoint</vt:lpstr>
      <vt:lpstr>     Interný projekt EJP SOIL SIREN (Deliverable 2 Inventarizácia ukazovateľov kvality poľnohospodárskej pôdy a ekosystémových služieb a ich referenčných hodnôt (SIREN) </vt:lpstr>
      <vt:lpstr>Prezentácia programu PowerPoint</vt:lpstr>
      <vt:lpstr>Prezentácia programu PowerPoint</vt:lpstr>
      <vt:lpstr>Prezentácia programu PowerPoint</vt:lpstr>
      <vt:lpstr>Prezentácia programu PowerPoint</vt:lpstr>
      <vt:lpstr>  Degradačné procesy, indikátory degradačných procesov</vt:lpstr>
      <vt:lpstr>  Ekosystémové služby a ich definície</vt:lpstr>
      <vt:lpstr>  SoilHUBS (coockbook)</vt:lpstr>
      <vt:lpstr>  Kvantifikácia a distribúcia agroekosystémovej služby imobilizácia rizikových prvkov</vt:lpstr>
      <vt:lpstr>Prezentácia programu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Európsky výskumno-inovačný program o pôde EJP Soil - príležitosť pre efektívny a moderný  manažment pôdy na Slovensku  (národný webinár projektu EJP Soil)</dc:title>
  <dc:creator>Zdenka Zihlavski</dc:creator>
  <cp:lastModifiedBy>Pekárová Eva</cp:lastModifiedBy>
  <cp:revision>41</cp:revision>
  <dcterms:created xsi:type="dcterms:W3CDTF">2021-04-14T09:59:09Z</dcterms:created>
  <dcterms:modified xsi:type="dcterms:W3CDTF">2023-11-13T09:41:03Z</dcterms:modified>
</cp:coreProperties>
</file>